
<file path=[Content_Types].xml><?xml version="1.0" encoding="utf-8"?>
<Types xmlns="http://schemas.openxmlformats.org/package/2006/content-types">
  <Default Extension="doc" ContentType="application/msword"/>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00E24C56" w:rsidRPr="00E8186B" w:rsidRDefault="0031436C" w:rsidP="00E7637F">
      <w:pPr>
        <w:ind w:right="1"/>
        <w:jc w:val="both"/>
        <w:rPr>
          <w:rFonts w:ascii="Roboto" w:hAnsi="Roboto" w:cs="Arial"/>
          <w:b/>
          <w:szCs w:val="24"/>
          <w:lang w:val="es-CR"/>
        </w:rPr>
      </w:pPr>
      <w:r w:rsidRPr="001A62A2">
        <w:rPr>
          <w:rFonts w:ascii="Roboto" w:hAnsi="Roboto" w:cs="Arial"/>
          <w:b/>
          <w:szCs w:val="24"/>
        </w:rPr>
        <w:t>SGV-A-</w:t>
      </w:r>
      <w:r w:rsidR="002A28C2" w:rsidRPr="001A62A2">
        <w:rPr>
          <w:rFonts w:ascii="Roboto" w:hAnsi="Roboto" w:cs="Arial"/>
          <w:b/>
          <w:szCs w:val="24"/>
        </w:rPr>
        <w:t>X</w:t>
      </w:r>
      <w:r w:rsidR="00A111EF" w:rsidRPr="001A62A2">
        <w:rPr>
          <w:rFonts w:ascii="Roboto" w:hAnsi="Roboto" w:cs="Arial"/>
          <w:b/>
          <w:szCs w:val="24"/>
        </w:rPr>
        <w:t>X</w:t>
      </w:r>
      <w:r w:rsidRPr="001A62A2">
        <w:rPr>
          <w:rFonts w:ascii="Roboto" w:hAnsi="Roboto" w:cs="Arial"/>
          <w:b/>
          <w:szCs w:val="24"/>
        </w:rPr>
        <w:t>-20</w:t>
      </w:r>
      <w:r w:rsidR="002A28C2" w:rsidRPr="001A62A2">
        <w:rPr>
          <w:rFonts w:ascii="Roboto" w:hAnsi="Roboto" w:cs="Arial"/>
          <w:b/>
          <w:szCs w:val="24"/>
        </w:rPr>
        <w:t>XX</w:t>
      </w:r>
      <w:r w:rsidRPr="001A62A2">
        <w:rPr>
          <w:rFonts w:ascii="Roboto" w:hAnsi="Roboto" w:cs="Arial"/>
          <w:b/>
          <w:szCs w:val="24"/>
        </w:rPr>
        <w:t xml:space="preserve"> </w:t>
      </w:r>
      <w:r w:rsidR="00381227" w:rsidRPr="001A62A2">
        <w:rPr>
          <w:rFonts w:ascii="Roboto" w:hAnsi="Roboto" w:cs="Arial"/>
          <w:b/>
          <w:szCs w:val="24"/>
        </w:rPr>
        <w:t>MODIFICACIÓN AL ACUERDO SGV-A-75 “SUMINISTRO DE INFORMACIÓN PERIÓDICA”</w:t>
      </w:r>
      <w:r w:rsidR="004F2251" w:rsidRPr="001A62A2">
        <w:rPr>
          <w:rFonts w:ascii="Roboto" w:hAnsi="Roboto" w:cs="Arial"/>
          <w:b/>
          <w:szCs w:val="24"/>
        </w:rPr>
        <w:t xml:space="preserve">. </w:t>
      </w:r>
      <w:r w:rsidR="002C497F" w:rsidRPr="001A62A2">
        <w:rPr>
          <w:rFonts w:ascii="Roboto" w:hAnsi="Roboto"/>
          <w:szCs w:val="24"/>
          <w:lang w:val="es-CR"/>
        </w:rPr>
        <w:t>Superintendencia General de Valores. Despacho del Superintendente. A las XX horas del XX de XX del 20XX.</w:t>
      </w:r>
    </w:p>
    <w:p w:rsidR="004F2251" w:rsidRPr="00E8186B" w:rsidRDefault="004F2251" w:rsidP="00E7637F">
      <w:pPr>
        <w:ind w:right="1"/>
        <w:jc w:val="both"/>
        <w:rPr>
          <w:rFonts w:ascii="Roboto" w:hAnsi="Roboto" w:cs="Arial"/>
          <w:bCs/>
          <w:szCs w:val="24"/>
        </w:rPr>
      </w:pPr>
    </w:p>
    <w:p w:rsidR="001B2E13" w:rsidRPr="00E8186B" w:rsidRDefault="001B2E13" w:rsidP="00E7637F">
      <w:pPr>
        <w:ind w:right="1"/>
        <w:jc w:val="both"/>
        <w:rPr>
          <w:rFonts w:ascii="Roboto" w:hAnsi="Roboto" w:cs="Arial"/>
          <w:b/>
          <w:bCs/>
          <w:iCs/>
          <w:noProof/>
          <w:szCs w:val="24"/>
        </w:rPr>
      </w:pPr>
    </w:p>
    <w:p w:rsidR="004F2251" w:rsidRPr="00E8186B" w:rsidRDefault="004F2251" w:rsidP="00E7637F">
      <w:pPr>
        <w:spacing w:line="276" w:lineRule="auto"/>
        <w:ind w:right="1"/>
        <w:jc w:val="both"/>
        <w:rPr>
          <w:rFonts w:ascii="Roboto" w:hAnsi="Roboto" w:cs="Arial"/>
          <w:b/>
          <w:bCs/>
          <w:szCs w:val="24"/>
          <w:lang w:val="es-CR"/>
        </w:rPr>
      </w:pPr>
      <w:r w:rsidRPr="00E8186B">
        <w:rPr>
          <w:rFonts w:ascii="Roboto" w:hAnsi="Roboto" w:cs="Arial"/>
          <w:b/>
          <w:bCs/>
          <w:szCs w:val="24"/>
          <w:lang w:val="es-CR"/>
        </w:rPr>
        <w:t>Considerando que:</w:t>
      </w:r>
    </w:p>
    <w:p w:rsidR="00621E13" w:rsidRPr="00E8186B" w:rsidRDefault="00621E13" w:rsidP="00E7637F">
      <w:pPr>
        <w:spacing w:line="276" w:lineRule="auto"/>
        <w:ind w:right="1"/>
        <w:jc w:val="both"/>
        <w:rPr>
          <w:rFonts w:ascii="Roboto" w:hAnsi="Roboto" w:cs="Arial"/>
          <w:b/>
          <w:bCs/>
          <w:szCs w:val="24"/>
          <w:lang w:val="es-CR"/>
        </w:rPr>
      </w:pPr>
    </w:p>
    <w:p w:rsidR="008974C6" w:rsidRPr="00E8186B" w:rsidRDefault="008974C6" w:rsidP="00F020BB">
      <w:pPr>
        <w:pStyle w:val="Prrafodelista"/>
        <w:numPr>
          <w:ilvl w:val="0"/>
          <w:numId w:val="17"/>
        </w:numPr>
        <w:spacing w:before="120" w:after="120"/>
        <w:ind w:right="2"/>
        <w:contextualSpacing w:val="0"/>
        <w:jc w:val="both"/>
        <w:rPr>
          <w:rFonts w:ascii="Roboto" w:hAnsi="Roboto" w:cs="Arial"/>
          <w:kern w:val="2"/>
          <w:sz w:val="24"/>
          <w:szCs w:val="24"/>
          <w:lang w:val="es-CR" w:eastAsia="es-CR"/>
          <w14:ligatures w14:val="standardContextual"/>
        </w:rPr>
      </w:pPr>
      <w:r w:rsidRPr="00E8186B">
        <w:rPr>
          <w:rFonts w:ascii="Roboto" w:hAnsi="Roboto" w:cs="Arial"/>
          <w:sz w:val="24"/>
          <w:szCs w:val="24"/>
          <w:lang w:val="es-CR"/>
        </w:rPr>
        <w:t>El artículo 8, inciso l), de la Ley Reguladora del Mercado de Valores, Ley 7732, faculta al Superintendente</w:t>
      </w:r>
      <w:r w:rsidR="00F97323" w:rsidRPr="00E8186B">
        <w:rPr>
          <w:rFonts w:ascii="Roboto" w:hAnsi="Roboto" w:cs="Arial"/>
          <w:sz w:val="24"/>
          <w:szCs w:val="24"/>
          <w:lang w:val="es-CR"/>
        </w:rPr>
        <w:t xml:space="preserve"> General de Valores</w:t>
      </w:r>
      <w:r w:rsidRPr="00E8186B">
        <w:rPr>
          <w:rFonts w:ascii="Roboto" w:hAnsi="Roboto" w:cs="Arial"/>
          <w:sz w:val="24"/>
          <w:szCs w:val="24"/>
          <w:lang w:val="es-CR"/>
        </w:rPr>
        <w:t xml:space="preserve"> para requerir a los sujetos supervisados toda la información razonablemente necesaria, en las condiciones y con la periodicidad que determine la Superintendencia</w:t>
      </w:r>
      <w:r w:rsidR="003000DC" w:rsidRPr="00E8186B">
        <w:rPr>
          <w:rFonts w:ascii="Roboto" w:hAnsi="Roboto" w:cs="Arial"/>
          <w:sz w:val="24"/>
          <w:szCs w:val="24"/>
          <w:lang w:val="es-CR"/>
        </w:rPr>
        <w:t xml:space="preserve"> General de Valores (Sugeval)</w:t>
      </w:r>
      <w:r w:rsidRPr="00E8186B">
        <w:rPr>
          <w:rFonts w:ascii="Roboto" w:hAnsi="Roboto" w:cs="Arial"/>
          <w:sz w:val="24"/>
          <w:szCs w:val="24"/>
          <w:lang w:val="es-CR"/>
        </w:rPr>
        <w:t xml:space="preserve">, </w:t>
      </w:r>
      <w:r w:rsidR="003000DC" w:rsidRPr="00E8186B">
        <w:rPr>
          <w:rFonts w:ascii="Roboto" w:hAnsi="Roboto" w:cs="Arial"/>
          <w:sz w:val="24"/>
          <w:szCs w:val="24"/>
          <w:lang w:val="es-CR"/>
        </w:rPr>
        <w:t>con el</w:t>
      </w:r>
      <w:r w:rsidRPr="00E8186B">
        <w:rPr>
          <w:rFonts w:ascii="Roboto" w:hAnsi="Roboto" w:cs="Arial"/>
          <w:sz w:val="24"/>
          <w:szCs w:val="24"/>
          <w:lang w:val="es-CR"/>
        </w:rPr>
        <w:t xml:space="preserve"> fin de cumplir adecuadamente sus funciones de supervisión del mercado de valores, de conformidad con la legislación y la reglamentación vigentes.</w:t>
      </w:r>
    </w:p>
    <w:p w:rsidR="008974C6" w:rsidRPr="00E8186B" w:rsidRDefault="008974C6" w:rsidP="00F020BB">
      <w:pPr>
        <w:pStyle w:val="Prrafodelista"/>
        <w:numPr>
          <w:ilvl w:val="0"/>
          <w:numId w:val="17"/>
        </w:numPr>
        <w:spacing w:before="120" w:after="120"/>
        <w:ind w:right="2"/>
        <w:contextualSpacing w:val="0"/>
        <w:jc w:val="both"/>
        <w:rPr>
          <w:rFonts w:ascii="Roboto" w:hAnsi="Roboto" w:cs="Arial"/>
          <w:kern w:val="2"/>
          <w:sz w:val="24"/>
          <w:szCs w:val="24"/>
          <w:lang w:val="es-CR" w:eastAsia="es-CR"/>
          <w14:ligatures w14:val="standardContextual"/>
        </w:rPr>
      </w:pPr>
      <w:r w:rsidRPr="00E8186B">
        <w:rPr>
          <w:rFonts w:ascii="Roboto" w:hAnsi="Roboto" w:cs="Arial"/>
          <w:sz w:val="24"/>
          <w:szCs w:val="24"/>
          <w:lang w:val="es-CR"/>
        </w:rPr>
        <w:t>Mediante el artículo 13 del acta de la sesión 81-99, celebrada el 18 de marzo de 1999, el Consejo Nacional de Supervisión del Sistema Financiero (Conassif) aprobó el Reglamento sobre el suministro de información periódica, hechos relevantes y otras obligaciones de información, el cual establece los deberes que, en esta materia, deben cumplir los emisores de valores objeto de oferta pública y los sujetos fiscalizados por la Sugeval. Dicho Reglamento confiere al Superintendente la potestad de definir el contenido, la periodicidad y los medios para el suministro de información periódica a la Sugeval.</w:t>
      </w:r>
    </w:p>
    <w:p w:rsidR="008974C6" w:rsidRPr="00E8186B" w:rsidRDefault="008974C6" w:rsidP="00F020BB">
      <w:pPr>
        <w:pStyle w:val="Prrafodelista"/>
        <w:numPr>
          <w:ilvl w:val="0"/>
          <w:numId w:val="17"/>
        </w:numPr>
        <w:spacing w:before="120" w:after="120"/>
        <w:ind w:right="2"/>
        <w:contextualSpacing w:val="0"/>
        <w:jc w:val="both"/>
        <w:rPr>
          <w:rFonts w:ascii="Roboto" w:hAnsi="Roboto" w:cs="Arial"/>
          <w:kern w:val="2"/>
          <w:sz w:val="24"/>
          <w:szCs w:val="24"/>
          <w:lang w:val="es-CR" w:eastAsia="es-CR"/>
          <w14:ligatures w14:val="standardContextual"/>
        </w:rPr>
      </w:pPr>
      <w:r w:rsidRPr="00E8186B">
        <w:rPr>
          <w:rFonts w:ascii="Roboto" w:hAnsi="Roboto" w:cs="Arial"/>
          <w:sz w:val="24"/>
          <w:szCs w:val="24"/>
          <w:lang w:val="es-CR"/>
        </w:rPr>
        <w:t xml:space="preserve">En ejercicio de </w:t>
      </w:r>
      <w:r w:rsidR="00F1516D" w:rsidRPr="00E8186B">
        <w:rPr>
          <w:rFonts w:ascii="Roboto" w:hAnsi="Roboto" w:cs="Arial"/>
          <w:sz w:val="24"/>
          <w:szCs w:val="24"/>
          <w:lang w:val="es-CR"/>
        </w:rPr>
        <w:t>dicha potestad</w:t>
      </w:r>
      <w:r w:rsidRPr="00E8186B">
        <w:rPr>
          <w:rFonts w:ascii="Roboto" w:hAnsi="Roboto" w:cs="Arial"/>
          <w:sz w:val="24"/>
          <w:szCs w:val="24"/>
          <w:lang w:val="es-CR"/>
        </w:rPr>
        <w:t xml:space="preserve"> el Superintendente emitió el Acuerdo SGV-A-75 Suministro de Información Periódica, el cual ha sido </w:t>
      </w:r>
      <w:r w:rsidR="00367B72" w:rsidRPr="00E8186B">
        <w:rPr>
          <w:rFonts w:ascii="Roboto" w:hAnsi="Roboto" w:cs="Arial"/>
          <w:sz w:val="24"/>
          <w:szCs w:val="24"/>
          <w:lang w:val="es-CR"/>
        </w:rPr>
        <w:t xml:space="preserve">objeto de modificaciones </w:t>
      </w:r>
      <w:r w:rsidRPr="00E8186B">
        <w:rPr>
          <w:rFonts w:ascii="Roboto" w:hAnsi="Roboto" w:cs="Arial"/>
          <w:sz w:val="24"/>
          <w:szCs w:val="24"/>
          <w:lang w:val="es-CR"/>
        </w:rPr>
        <w:t>a lo largo del tiempo</w:t>
      </w:r>
      <w:r w:rsidR="00367B72" w:rsidRPr="00E8186B">
        <w:rPr>
          <w:rFonts w:ascii="Roboto" w:hAnsi="Roboto" w:cs="Arial"/>
          <w:sz w:val="24"/>
          <w:szCs w:val="24"/>
          <w:lang w:val="es-CR"/>
        </w:rPr>
        <w:t>,</w:t>
      </w:r>
      <w:r w:rsidR="00696835" w:rsidRPr="00E8186B">
        <w:rPr>
          <w:rFonts w:ascii="Roboto" w:hAnsi="Roboto" w:cs="Arial"/>
          <w:sz w:val="24"/>
          <w:szCs w:val="24"/>
          <w:lang w:val="es-CR"/>
        </w:rPr>
        <w:t xml:space="preserve"> respondiendo</w:t>
      </w:r>
      <w:r w:rsidRPr="00E8186B">
        <w:rPr>
          <w:rFonts w:ascii="Roboto" w:hAnsi="Roboto" w:cs="Arial"/>
          <w:sz w:val="24"/>
          <w:szCs w:val="24"/>
          <w:lang w:val="es-CR"/>
        </w:rPr>
        <w:t xml:space="preserve"> </w:t>
      </w:r>
      <w:r w:rsidR="00696835" w:rsidRPr="00E8186B">
        <w:rPr>
          <w:rFonts w:ascii="Roboto" w:hAnsi="Roboto" w:cs="Arial"/>
          <w:sz w:val="24"/>
          <w:szCs w:val="24"/>
          <w:lang w:val="es-CR"/>
        </w:rPr>
        <w:t xml:space="preserve">a las modificaciones </w:t>
      </w:r>
      <w:r w:rsidR="008A7BA8" w:rsidRPr="00E8186B">
        <w:rPr>
          <w:rFonts w:ascii="Roboto" w:hAnsi="Roboto" w:cs="Arial"/>
          <w:sz w:val="24"/>
          <w:szCs w:val="24"/>
          <w:lang w:val="es-CR"/>
        </w:rPr>
        <w:t>d</w:t>
      </w:r>
      <w:r w:rsidRPr="00E8186B">
        <w:rPr>
          <w:rFonts w:ascii="Roboto" w:hAnsi="Roboto" w:cs="Arial"/>
          <w:sz w:val="24"/>
          <w:szCs w:val="24"/>
          <w:lang w:val="es-CR"/>
        </w:rPr>
        <w:t xml:space="preserve">el marco regulatorio y a las necesidades de información </w:t>
      </w:r>
      <w:r w:rsidR="008A7BA8" w:rsidRPr="00E8186B">
        <w:rPr>
          <w:rFonts w:ascii="Roboto" w:hAnsi="Roboto" w:cs="Arial"/>
          <w:sz w:val="24"/>
          <w:szCs w:val="24"/>
          <w:lang w:val="es-CR"/>
        </w:rPr>
        <w:t xml:space="preserve">requeridas por </w:t>
      </w:r>
      <w:r w:rsidRPr="00E8186B">
        <w:rPr>
          <w:rFonts w:ascii="Roboto" w:hAnsi="Roboto" w:cs="Arial"/>
          <w:sz w:val="24"/>
          <w:szCs w:val="24"/>
          <w:lang w:val="es-CR"/>
        </w:rPr>
        <w:t>la Sugeval y</w:t>
      </w:r>
      <w:r w:rsidR="008A7BA8" w:rsidRPr="00E8186B">
        <w:rPr>
          <w:rFonts w:ascii="Roboto" w:hAnsi="Roboto" w:cs="Arial"/>
          <w:sz w:val="24"/>
          <w:szCs w:val="24"/>
          <w:lang w:val="es-CR"/>
        </w:rPr>
        <w:t xml:space="preserve"> los distintos participantes</w:t>
      </w:r>
      <w:r w:rsidRPr="00E8186B">
        <w:rPr>
          <w:rFonts w:ascii="Roboto" w:hAnsi="Roboto" w:cs="Arial"/>
          <w:sz w:val="24"/>
          <w:szCs w:val="24"/>
          <w:lang w:val="es-CR"/>
        </w:rPr>
        <w:t xml:space="preserve"> del mercado de valores.</w:t>
      </w:r>
    </w:p>
    <w:p w:rsidR="00660EB0" w:rsidRPr="00E8186B" w:rsidRDefault="00660EB0" w:rsidP="00F020BB">
      <w:pPr>
        <w:pStyle w:val="Prrafodelista"/>
        <w:numPr>
          <w:ilvl w:val="0"/>
          <w:numId w:val="17"/>
        </w:numPr>
        <w:spacing w:before="120" w:after="120" w:line="300" w:lineRule="atLeast"/>
        <w:contextualSpacing w:val="0"/>
        <w:jc w:val="both"/>
        <w:rPr>
          <w:rFonts w:ascii="Roboto" w:hAnsi="Roboto" w:cs="Arial"/>
          <w:sz w:val="24"/>
          <w:szCs w:val="24"/>
          <w:lang w:val="es-CR"/>
        </w:rPr>
      </w:pPr>
      <w:r w:rsidRPr="00E8186B">
        <w:rPr>
          <w:rFonts w:ascii="Roboto" w:hAnsi="Roboto" w:cs="Arial"/>
          <w:sz w:val="24"/>
          <w:szCs w:val="24"/>
          <w:lang w:val="es-CR"/>
        </w:rPr>
        <w:t xml:space="preserve">Como parte de los esfuerzos por mantener un marco regulatorio actualizado y útil para los fines de supervisión, la Sugeval evalúa de manera permanente los contenidos, formatos, medios y plazos aplicables al suministro de la información que deben </w:t>
      </w:r>
      <w:r w:rsidR="00487EC1" w:rsidRPr="00E8186B">
        <w:rPr>
          <w:rFonts w:ascii="Roboto" w:hAnsi="Roboto" w:cs="Arial"/>
          <w:sz w:val="24"/>
          <w:szCs w:val="24"/>
          <w:lang w:val="es-CR"/>
        </w:rPr>
        <w:t>suministrar</w:t>
      </w:r>
      <w:r w:rsidR="00FC0F34">
        <w:rPr>
          <w:rFonts w:ascii="Roboto" w:hAnsi="Roboto" w:cs="Arial"/>
          <w:sz w:val="24"/>
          <w:szCs w:val="24"/>
          <w:lang w:val="es-CR"/>
        </w:rPr>
        <w:t xml:space="preserve"> </w:t>
      </w:r>
      <w:r w:rsidRPr="00E8186B">
        <w:rPr>
          <w:rFonts w:ascii="Roboto" w:hAnsi="Roboto" w:cs="Arial"/>
          <w:sz w:val="24"/>
          <w:szCs w:val="24"/>
          <w:lang w:val="es-CR"/>
        </w:rPr>
        <w:t>los sujetos supervisados. Como resultado de este proceso, pueden requerirse ajustes a los requerimientos vigentes o incorporarse nuevos reportes de información, cuando ello resulte necesario para fortalecer el proceso de supervisión y mejorar la calidad y oportunidad de la información disponible para la Sugeval y los inversionistas.</w:t>
      </w:r>
    </w:p>
    <w:p w:rsidR="0044160C" w:rsidRPr="00E8186B" w:rsidRDefault="0044160C" w:rsidP="00F020BB">
      <w:pPr>
        <w:pStyle w:val="Prrafodelista"/>
        <w:spacing w:before="120" w:after="120"/>
        <w:contextualSpacing w:val="0"/>
        <w:jc w:val="both"/>
        <w:rPr>
          <w:rFonts w:ascii="Roboto" w:hAnsi="Roboto" w:cs="Arial"/>
          <w:kern w:val="2"/>
          <w:sz w:val="24"/>
          <w:szCs w:val="24"/>
          <w:lang w:val="es-CR" w:eastAsia="es-CR"/>
          <w14:ligatures w14:val="standardContextual"/>
        </w:rPr>
      </w:pPr>
    </w:p>
    <w:p w:rsidR="008974C6" w:rsidRPr="00E8186B" w:rsidRDefault="008974C6" w:rsidP="00F020BB">
      <w:pPr>
        <w:pStyle w:val="Prrafodelista"/>
        <w:numPr>
          <w:ilvl w:val="0"/>
          <w:numId w:val="17"/>
        </w:numPr>
        <w:spacing w:before="120" w:after="120"/>
        <w:ind w:right="2"/>
        <w:contextualSpacing w:val="0"/>
        <w:jc w:val="both"/>
        <w:rPr>
          <w:rFonts w:ascii="Roboto" w:hAnsi="Roboto" w:cs="Arial"/>
          <w:kern w:val="2"/>
          <w:sz w:val="24"/>
          <w:szCs w:val="24"/>
          <w:lang w:val="es-CR" w:eastAsia="es-CR"/>
          <w14:ligatures w14:val="standardContextual"/>
        </w:rPr>
      </w:pPr>
      <w:r w:rsidRPr="00E8186B">
        <w:rPr>
          <w:rFonts w:ascii="Roboto" w:hAnsi="Roboto" w:cs="Arial"/>
          <w:sz w:val="24"/>
          <w:szCs w:val="24"/>
          <w:lang w:val="es-CR"/>
        </w:rPr>
        <w:t xml:space="preserve">La </w:t>
      </w:r>
      <w:r w:rsidR="00701F06" w:rsidRPr="00E8186B">
        <w:rPr>
          <w:rFonts w:ascii="Roboto" w:hAnsi="Roboto" w:cs="Arial"/>
          <w:sz w:val="24"/>
          <w:szCs w:val="24"/>
          <w:lang w:val="es-CR"/>
        </w:rPr>
        <w:t>Norma Internacional de Información Financiera 18 (</w:t>
      </w:r>
      <w:r w:rsidRPr="00E8186B">
        <w:rPr>
          <w:rFonts w:ascii="Roboto" w:hAnsi="Roboto" w:cs="Arial"/>
          <w:sz w:val="24"/>
          <w:szCs w:val="24"/>
          <w:lang w:val="es-CR"/>
        </w:rPr>
        <w:t>NIIF 18</w:t>
      </w:r>
      <w:r w:rsidR="00701F06" w:rsidRPr="00E8186B">
        <w:rPr>
          <w:rFonts w:ascii="Roboto" w:hAnsi="Roboto" w:cs="Arial"/>
          <w:sz w:val="24"/>
          <w:szCs w:val="24"/>
          <w:lang w:val="es-CR"/>
        </w:rPr>
        <w:t>)</w:t>
      </w:r>
      <w:r w:rsidRPr="00E8186B">
        <w:rPr>
          <w:rFonts w:ascii="Roboto" w:hAnsi="Roboto" w:cs="Arial"/>
          <w:sz w:val="24"/>
          <w:szCs w:val="24"/>
          <w:lang w:val="es-CR"/>
        </w:rPr>
        <w:t>, Presentación e Información a Revelar en los Estados Financieros, emitida en abril de 2024 y aplicable a partir del 1 de enero de 2027, introduce cambios significativos en la presentación del estado de resultados, también denominado estado de ganancias o pérdidas, con el objetivo de mejorar la comparabilidad, transparencia y utilidad de la información sobre el desempeño financiero para los inversionistas y demás usuarios. Esta norma reemplaza la</w:t>
      </w:r>
      <w:r w:rsidR="00EA02C7" w:rsidRPr="00E8186B">
        <w:rPr>
          <w:rFonts w:ascii="Roboto" w:hAnsi="Roboto" w:cs="Arial"/>
          <w:sz w:val="24"/>
          <w:szCs w:val="24"/>
          <w:lang w:val="es-CR"/>
        </w:rPr>
        <w:t xml:space="preserve"> Norma Internacional de Contabilidad 1</w:t>
      </w:r>
      <w:r w:rsidRPr="00E8186B">
        <w:rPr>
          <w:rFonts w:ascii="Roboto" w:hAnsi="Roboto" w:cs="Arial"/>
          <w:sz w:val="24"/>
          <w:szCs w:val="24"/>
          <w:lang w:val="es-CR"/>
        </w:rPr>
        <w:t xml:space="preserve"> </w:t>
      </w:r>
      <w:r w:rsidR="00EA02C7" w:rsidRPr="00E8186B">
        <w:rPr>
          <w:rFonts w:ascii="Roboto" w:hAnsi="Roboto" w:cs="Arial"/>
          <w:sz w:val="24"/>
          <w:szCs w:val="24"/>
          <w:lang w:val="es-CR"/>
        </w:rPr>
        <w:t>(</w:t>
      </w:r>
      <w:r w:rsidRPr="00E8186B">
        <w:rPr>
          <w:rFonts w:ascii="Roboto" w:hAnsi="Roboto" w:cs="Arial"/>
          <w:sz w:val="24"/>
          <w:szCs w:val="24"/>
          <w:lang w:val="es-CR"/>
        </w:rPr>
        <w:t>NIC 1</w:t>
      </w:r>
      <w:r w:rsidR="00EA02C7" w:rsidRPr="00E8186B">
        <w:rPr>
          <w:rFonts w:ascii="Roboto" w:hAnsi="Roboto" w:cs="Arial"/>
          <w:sz w:val="24"/>
          <w:szCs w:val="24"/>
          <w:lang w:val="es-CR"/>
        </w:rPr>
        <w:t>)</w:t>
      </w:r>
      <w:r w:rsidRPr="00E8186B">
        <w:rPr>
          <w:rFonts w:ascii="Roboto" w:hAnsi="Roboto" w:cs="Arial"/>
          <w:sz w:val="24"/>
          <w:szCs w:val="24"/>
          <w:lang w:val="es-CR"/>
        </w:rPr>
        <w:t>, aunque mantiene sin cambios gran parte de los principios generales de presentación.</w:t>
      </w:r>
    </w:p>
    <w:p w:rsidR="008974C6" w:rsidRPr="00E8186B" w:rsidRDefault="008974C6" w:rsidP="00F020BB">
      <w:pPr>
        <w:pStyle w:val="Prrafodelista"/>
        <w:numPr>
          <w:ilvl w:val="0"/>
          <w:numId w:val="17"/>
        </w:numPr>
        <w:spacing w:before="120" w:after="120"/>
        <w:ind w:right="2"/>
        <w:contextualSpacing w:val="0"/>
        <w:jc w:val="both"/>
        <w:rPr>
          <w:rFonts w:ascii="Roboto" w:hAnsi="Roboto" w:cs="Arial"/>
          <w:kern w:val="2"/>
          <w:sz w:val="24"/>
          <w:szCs w:val="24"/>
          <w:lang w:val="es-CR" w:eastAsia="es-CR"/>
          <w14:ligatures w14:val="standardContextual"/>
        </w:rPr>
      </w:pPr>
      <w:r w:rsidRPr="00E8186B">
        <w:rPr>
          <w:rFonts w:ascii="Roboto" w:hAnsi="Roboto" w:cs="Arial"/>
          <w:sz w:val="24"/>
          <w:szCs w:val="24"/>
          <w:lang w:val="es-CR"/>
        </w:rPr>
        <w:t>La principal innovación de la NIIF 18 en el estado de resultados consiste en la incorporación de una estructura estandarizada basada en las categorías de operación, inversión y financiación, así como en los subtotales obligatorios de “resultado operativo” y “resultado antes de financiación e impuestos”. Esta nueva estructura hace necesario introducir modificaciones integrales en los anexos de captura de datos de emisores no financieros (Anexo 56) y de la industria de fondos de inversión (Anexo 15). En este último caso, se</w:t>
      </w:r>
      <w:r w:rsidR="00631A96" w:rsidRPr="00E8186B">
        <w:rPr>
          <w:rFonts w:ascii="Roboto" w:hAnsi="Roboto" w:cs="Arial"/>
          <w:sz w:val="24"/>
          <w:szCs w:val="24"/>
          <w:lang w:val="es-CR"/>
        </w:rPr>
        <w:t xml:space="preserve"> establece un tratamiento diferenciado</w:t>
      </w:r>
      <w:r w:rsidRPr="00E8186B">
        <w:rPr>
          <w:rFonts w:ascii="Roboto" w:hAnsi="Roboto" w:cs="Arial"/>
          <w:sz w:val="24"/>
          <w:szCs w:val="24"/>
          <w:lang w:val="es-CR"/>
        </w:rPr>
        <w:t xml:space="preserve"> en el modelo de presentación del Estado de Rendimiento Financiero </w:t>
      </w:r>
      <w:r w:rsidR="006F1CD1" w:rsidRPr="00E8186B">
        <w:rPr>
          <w:rFonts w:ascii="Roboto" w:hAnsi="Roboto" w:cs="Arial"/>
          <w:sz w:val="24"/>
          <w:szCs w:val="24"/>
          <w:lang w:val="es-CR"/>
        </w:rPr>
        <w:t xml:space="preserve">para </w:t>
      </w:r>
      <w:r w:rsidRPr="00E8186B">
        <w:rPr>
          <w:rFonts w:ascii="Roboto" w:hAnsi="Roboto" w:cs="Arial"/>
          <w:sz w:val="24"/>
          <w:szCs w:val="24"/>
          <w:lang w:val="es-CR"/>
        </w:rPr>
        <w:t>fondos con activos financieros, fondos con activos no financieros y fondos vinculados con procesos de titularización.</w:t>
      </w:r>
    </w:p>
    <w:p w:rsidR="008974C6" w:rsidRPr="00E8186B" w:rsidRDefault="008974C6" w:rsidP="00F020BB">
      <w:pPr>
        <w:pStyle w:val="Prrafodelista"/>
        <w:numPr>
          <w:ilvl w:val="0"/>
          <w:numId w:val="17"/>
        </w:numPr>
        <w:spacing w:before="120" w:after="120"/>
        <w:ind w:right="2"/>
        <w:contextualSpacing w:val="0"/>
        <w:jc w:val="both"/>
        <w:rPr>
          <w:rFonts w:ascii="Roboto" w:hAnsi="Roboto" w:cs="Arial"/>
          <w:kern w:val="2"/>
          <w:sz w:val="24"/>
          <w:szCs w:val="24"/>
          <w:lang w:val="es-CR" w:eastAsia="es-CR"/>
          <w14:ligatures w14:val="standardContextual"/>
        </w:rPr>
      </w:pPr>
      <w:r w:rsidRPr="00E8186B">
        <w:rPr>
          <w:rFonts w:ascii="Roboto" w:hAnsi="Roboto" w:cs="Arial"/>
          <w:sz w:val="24"/>
          <w:szCs w:val="24"/>
          <w:lang w:val="es-CR"/>
        </w:rPr>
        <w:t>Conforme a lo dispuesto en el Acuerdo S</w:t>
      </w:r>
      <w:r w:rsidR="00E025AB" w:rsidRPr="00E8186B">
        <w:rPr>
          <w:rFonts w:ascii="Roboto" w:hAnsi="Roboto" w:cs="Arial"/>
          <w:sz w:val="24"/>
          <w:szCs w:val="24"/>
          <w:lang w:val="es-CR"/>
        </w:rPr>
        <w:t>ugeval</w:t>
      </w:r>
      <w:r w:rsidRPr="00E8186B">
        <w:rPr>
          <w:rFonts w:ascii="Roboto" w:hAnsi="Roboto" w:cs="Arial"/>
          <w:sz w:val="24"/>
          <w:szCs w:val="24"/>
          <w:lang w:val="es-CR"/>
        </w:rPr>
        <w:t xml:space="preserve"> 19-20, Reglamento sobre Fondos de Inversión de Capital de Riesgo, cuyo objeto es establecer las disposiciones para la autorización de oferta pública de estos fondos, se identifica la necesidad de implementar cuentas contables específicas para el adecuado registro de las operaciones propias de este tipo de </w:t>
      </w:r>
      <w:r w:rsidR="001905E1" w:rsidRPr="00E8186B">
        <w:rPr>
          <w:rFonts w:ascii="Roboto" w:hAnsi="Roboto" w:cs="Arial"/>
          <w:sz w:val="24"/>
          <w:szCs w:val="24"/>
          <w:lang w:val="es-CR"/>
        </w:rPr>
        <w:t xml:space="preserve">fondos </w:t>
      </w:r>
      <w:r w:rsidRPr="00E8186B">
        <w:rPr>
          <w:rFonts w:ascii="Roboto" w:hAnsi="Roboto" w:cs="Arial"/>
          <w:sz w:val="24"/>
          <w:szCs w:val="24"/>
          <w:lang w:val="es-CR"/>
        </w:rPr>
        <w:t xml:space="preserve">de inversión. En particular, </w:t>
      </w:r>
      <w:r w:rsidR="005A36C9" w:rsidRPr="00E8186B">
        <w:rPr>
          <w:rFonts w:ascii="Roboto" w:hAnsi="Roboto" w:cs="Arial"/>
          <w:sz w:val="24"/>
          <w:szCs w:val="24"/>
          <w:lang w:val="es-CR"/>
        </w:rPr>
        <w:t>se requiere incorporar nuevas cuentas en el Anexo 15 que permitan el adecuado registro de los llamados de capital</w:t>
      </w:r>
      <w:r w:rsidR="001B3AA5" w:rsidRPr="00E8186B">
        <w:rPr>
          <w:rFonts w:ascii="Roboto" w:hAnsi="Roboto" w:cs="Arial"/>
          <w:sz w:val="24"/>
          <w:szCs w:val="24"/>
          <w:lang w:val="es-CR"/>
        </w:rPr>
        <w:t xml:space="preserve"> efectuados a los inversionistas en ejecución de sus compromisos de aportación, así como de los</w:t>
      </w:r>
      <w:r w:rsidRPr="00E8186B">
        <w:rPr>
          <w:rFonts w:ascii="Roboto" w:hAnsi="Roboto" w:cs="Arial"/>
          <w:sz w:val="24"/>
          <w:szCs w:val="24"/>
          <w:lang w:val="es-CR"/>
        </w:rPr>
        <w:t xml:space="preserve"> contratos de suscripción de patrimonio celebrados con</w:t>
      </w:r>
      <w:r w:rsidR="00BF6181" w:rsidRPr="00E8186B">
        <w:rPr>
          <w:rFonts w:ascii="Roboto" w:hAnsi="Roboto" w:cs="Arial"/>
          <w:sz w:val="24"/>
          <w:szCs w:val="24"/>
          <w:lang w:val="es-CR"/>
        </w:rPr>
        <w:t xml:space="preserve"> estos</w:t>
      </w:r>
      <w:r w:rsidR="00CB52F9" w:rsidRPr="00E8186B">
        <w:rPr>
          <w:rFonts w:ascii="Roboto" w:hAnsi="Roboto" w:cs="Arial"/>
          <w:sz w:val="24"/>
          <w:szCs w:val="24"/>
          <w:lang w:val="es-CR"/>
        </w:rPr>
        <w:t>.</w:t>
      </w:r>
    </w:p>
    <w:p w:rsidR="008974C6" w:rsidRPr="00E8186B" w:rsidRDefault="008974C6" w:rsidP="00F020BB">
      <w:pPr>
        <w:pStyle w:val="Prrafodelista"/>
        <w:numPr>
          <w:ilvl w:val="0"/>
          <w:numId w:val="17"/>
        </w:numPr>
        <w:spacing w:before="120" w:after="120"/>
        <w:ind w:right="2"/>
        <w:contextualSpacing w:val="0"/>
        <w:jc w:val="both"/>
        <w:rPr>
          <w:rFonts w:ascii="Roboto" w:hAnsi="Roboto" w:cs="Arial"/>
          <w:kern w:val="2"/>
          <w:sz w:val="24"/>
          <w:szCs w:val="24"/>
          <w:lang w:val="es-CR" w:eastAsia="es-CR"/>
          <w14:ligatures w14:val="standardContextual"/>
        </w:rPr>
      </w:pPr>
      <w:r w:rsidRPr="00E8186B">
        <w:rPr>
          <w:rFonts w:ascii="Roboto" w:hAnsi="Roboto" w:cs="Arial"/>
          <w:sz w:val="24"/>
          <w:szCs w:val="24"/>
          <w:lang w:val="es-CR"/>
        </w:rPr>
        <w:t>El adecuado registro contable del patrimonio suscrito, pero aún no pagado, es fundamental para que los estados financieros reflejen fielmente la realidad económica y financiera del fondo de inversión</w:t>
      </w:r>
      <w:r w:rsidR="008741F6" w:rsidRPr="00E8186B">
        <w:rPr>
          <w:rFonts w:ascii="Roboto" w:hAnsi="Roboto" w:cs="Arial"/>
          <w:sz w:val="24"/>
          <w:szCs w:val="24"/>
          <w:lang w:val="es-CR"/>
        </w:rPr>
        <w:t xml:space="preserve"> de capital de riesgo</w:t>
      </w:r>
      <w:r w:rsidRPr="00E8186B">
        <w:rPr>
          <w:rFonts w:ascii="Roboto" w:hAnsi="Roboto" w:cs="Arial"/>
          <w:sz w:val="24"/>
          <w:szCs w:val="24"/>
          <w:lang w:val="es-CR"/>
        </w:rPr>
        <w:t xml:space="preserve">. En los llamados de capital debe considerarse que dichos recursos no constituyen activos líquidos ni están disponibles para absorber pérdidas mientras no hayan sido efectivamente desembolsados. Por esta razón, la presentación de los aportes pendientes de integración, cuando existen compromisos irrevocables y jurídicamente exigibles, como </w:t>
      </w:r>
      <w:r w:rsidR="008741F6" w:rsidRPr="00E8186B">
        <w:rPr>
          <w:rFonts w:ascii="Roboto" w:hAnsi="Roboto" w:cs="Arial"/>
          <w:sz w:val="24"/>
          <w:szCs w:val="24"/>
          <w:lang w:val="es-CR"/>
        </w:rPr>
        <w:t>una cuenta de orden</w:t>
      </w:r>
      <w:r w:rsidRPr="00E8186B">
        <w:rPr>
          <w:rFonts w:ascii="Roboto" w:hAnsi="Roboto" w:cs="Arial"/>
          <w:sz w:val="24"/>
          <w:szCs w:val="24"/>
          <w:lang w:val="es-CR"/>
        </w:rPr>
        <w:t>, contribuye a evitar la sobreestimación de los activos, de la liquidez y de la situación patrimonial del fondo.</w:t>
      </w:r>
    </w:p>
    <w:p w:rsidR="008974C6" w:rsidRPr="00E8186B" w:rsidRDefault="008974C6" w:rsidP="00F020BB">
      <w:pPr>
        <w:pStyle w:val="Prrafodelista"/>
        <w:numPr>
          <w:ilvl w:val="0"/>
          <w:numId w:val="17"/>
        </w:numPr>
        <w:spacing w:before="120" w:after="120"/>
        <w:ind w:right="4"/>
        <w:contextualSpacing w:val="0"/>
        <w:jc w:val="both"/>
        <w:rPr>
          <w:rFonts w:ascii="Roboto" w:hAnsi="Roboto" w:cs="Arial"/>
          <w:sz w:val="24"/>
          <w:szCs w:val="24"/>
          <w:lang w:val="es-CR"/>
        </w:rPr>
      </w:pPr>
      <w:r w:rsidRPr="00E8186B">
        <w:rPr>
          <w:rFonts w:ascii="Roboto" w:hAnsi="Roboto" w:cs="Arial"/>
          <w:sz w:val="24"/>
          <w:szCs w:val="24"/>
          <w:lang w:val="es-CR"/>
        </w:rPr>
        <w:t xml:space="preserve">En el caso de los emisores domiciliados en el extranjero autorizados para realizar oferta pública en Costa Rica, cuyos estados financieros anuales auditados son dictaminados por auditores inscritos y activos en el registro profesional del organismo de su país homólogo al Colegio de Contadores Públicos de Costa Rica, se requiere atender los trámites de apostilla para acreditar la autenticidad del documento y otorgarle plena validez legal. Por ello, se ha identificado la necesidad de conceder un plazo </w:t>
      </w:r>
      <w:r w:rsidR="00756676" w:rsidRPr="00E8186B">
        <w:rPr>
          <w:rFonts w:ascii="Roboto" w:hAnsi="Roboto" w:cs="Arial"/>
          <w:sz w:val="24"/>
          <w:szCs w:val="24"/>
          <w:lang w:val="es-CR"/>
        </w:rPr>
        <w:t xml:space="preserve">diferenciado </w:t>
      </w:r>
      <w:r w:rsidRPr="00E8186B">
        <w:rPr>
          <w:rFonts w:ascii="Roboto" w:hAnsi="Roboto" w:cs="Arial"/>
          <w:sz w:val="24"/>
          <w:szCs w:val="24"/>
          <w:lang w:val="es-CR"/>
        </w:rPr>
        <w:t>para la entrega de la información auditada, con el fin de que dichos emisores puedan completar los trámites correspondientes.</w:t>
      </w:r>
    </w:p>
    <w:p w:rsidR="00E420BD" w:rsidRDefault="006A5F60" w:rsidP="00F020BB">
      <w:pPr>
        <w:pStyle w:val="Prrafodelista"/>
        <w:numPr>
          <w:ilvl w:val="0"/>
          <w:numId w:val="17"/>
        </w:numPr>
        <w:spacing w:before="120" w:after="120"/>
        <w:ind w:right="6"/>
        <w:contextualSpacing w:val="0"/>
        <w:jc w:val="both"/>
        <w:rPr>
          <w:rFonts w:ascii="Roboto" w:hAnsi="Roboto" w:cs="Arial"/>
          <w:sz w:val="24"/>
          <w:szCs w:val="24"/>
          <w:lang w:val="es-CR"/>
        </w:rPr>
      </w:pPr>
      <w:r w:rsidRPr="00E8186B">
        <w:rPr>
          <w:rFonts w:ascii="Roboto" w:hAnsi="Roboto" w:cs="Arial"/>
          <w:sz w:val="24"/>
          <w:szCs w:val="24"/>
          <w:lang w:val="es-CR"/>
        </w:rPr>
        <w:t>Se ha identificado la necesidad de actualizar el Anexo 19 denominado "Reporte de Operaciones Bursátiles", con el fin de ordenar y precisar la información que las bolsas de valores deben remitir a la SUGEVAL para la supervisión de los procesos de negociación, compensación, liquidación y custodia de valores. Para ello, resulta necesario reformar la estructura de los requerimientos de información contenidos en dicho anexo</w:t>
      </w:r>
      <w:r w:rsidR="005A231F" w:rsidRPr="00E8186B">
        <w:rPr>
          <w:rFonts w:ascii="Roboto" w:hAnsi="Roboto" w:cs="Arial"/>
          <w:sz w:val="24"/>
          <w:szCs w:val="24"/>
          <w:lang w:val="es-CR"/>
        </w:rPr>
        <w:t>.</w:t>
      </w:r>
    </w:p>
    <w:p w:rsidR="00A81146" w:rsidRPr="00E8186B" w:rsidRDefault="00A81146" w:rsidP="00F020BB">
      <w:pPr>
        <w:pStyle w:val="Prrafodelista"/>
        <w:numPr>
          <w:ilvl w:val="0"/>
          <w:numId w:val="17"/>
        </w:numPr>
        <w:spacing w:before="120" w:after="120"/>
        <w:ind w:right="6"/>
        <w:contextualSpacing w:val="0"/>
        <w:jc w:val="both"/>
        <w:rPr>
          <w:rFonts w:ascii="Roboto" w:hAnsi="Roboto" w:cs="Arial"/>
          <w:sz w:val="24"/>
          <w:szCs w:val="24"/>
          <w:lang w:val="es-CR"/>
        </w:rPr>
      </w:pPr>
      <w:r w:rsidRPr="00E8186B">
        <w:rPr>
          <w:rFonts w:ascii="Roboto" w:hAnsi="Roboto" w:cs="Arial"/>
          <w:sz w:val="24"/>
          <w:szCs w:val="24"/>
          <w:lang w:val="es-CR"/>
        </w:rPr>
        <w:t xml:space="preserve">Es necesario incorporar </w:t>
      </w:r>
      <w:r w:rsidR="00C37924" w:rsidRPr="00E8186B">
        <w:rPr>
          <w:rFonts w:ascii="Roboto" w:hAnsi="Roboto" w:cs="Arial"/>
          <w:sz w:val="24"/>
          <w:szCs w:val="24"/>
          <w:lang w:val="es-CR"/>
        </w:rPr>
        <w:t>nuevos requerimientos de información relacionados con los movimientos del saldo neto, las transacciones del saldo neto, la gestión de inconsistencias y la exclusión de contratos del archivo de saldos netos dentro del proceso de compensación y liquidación de valores. Estas modificaciones permitirán precisar los datos necesarios para el ejercicio de las funciones de supervisión de la SUGEVAL</w:t>
      </w:r>
      <w:r w:rsidRPr="00E8186B">
        <w:rPr>
          <w:rFonts w:ascii="Roboto" w:hAnsi="Roboto" w:cs="Arial"/>
          <w:sz w:val="24"/>
          <w:szCs w:val="24"/>
          <w:lang w:val="es-CR"/>
        </w:rPr>
        <w:t>.</w:t>
      </w:r>
    </w:p>
    <w:p w:rsidR="00086123" w:rsidRPr="00E8186B" w:rsidRDefault="00C05AFF" w:rsidP="00F020BB">
      <w:pPr>
        <w:pStyle w:val="Prrafodelista"/>
        <w:numPr>
          <w:ilvl w:val="0"/>
          <w:numId w:val="17"/>
        </w:numPr>
        <w:spacing w:before="120" w:after="120"/>
        <w:ind w:right="8"/>
        <w:contextualSpacing w:val="0"/>
        <w:jc w:val="both"/>
        <w:rPr>
          <w:rFonts w:ascii="Roboto" w:hAnsi="Roboto" w:cs="Arial"/>
          <w:sz w:val="24"/>
          <w:szCs w:val="24"/>
          <w:lang w:val="es-CR"/>
        </w:rPr>
      </w:pPr>
      <w:r w:rsidRPr="00E8186B">
        <w:rPr>
          <w:rFonts w:ascii="Roboto" w:hAnsi="Roboto" w:cs="Arial"/>
          <w:sz w:val="24"/>
          <w:szCs w:val="24"/>
          <w:lang w:val="es-CR"/>
        </w:rPr>
        <w:t xml:space="preserve">Se requiere contar con información que permita fortalecer la supervisión del Sistema de Compensación y Liquidación de Valores (SCLV), mediante el monitoreo de su funcionamiento, la identificación oportuna de riesgos operativos, de liquidez y de liquidación, y el seguimiento de incidencias e incumplimientos. Por </w:t>
      </w:r>
      <w:r w:rsidR="00C01045" w:rsidRPr="00E8186B">
        <w:rPr>
          <w:rFonts w:ascii="Roboto" w:hAnsi="Roboto" w:cs="Arial"/>
          <w:sz w:val="24"/>
          <w:szCs w:val="24"/>
          <w:lang w:val="es-CR"/>
        </w:rPr>
        <w:t>lo que</w:t>
      </w:r>
      <w:r w:rsidRPr="00E8186B">
        <w:rPr>
          <w:rFonts w:ascii="Roboto" w:hAnsi="Roboto" w:cs="Arial"/>
          <w:sz w:val="24"/>
          <w:szCs w:val="24"/>
          <w:lang w:val="es-CR"/>
        </w:rPr>
        <w:t>, se incorpora un nuevo reporte de periodicidad diaria que deberá ser remitido por la Bolsa Nacional de Valores.</w:t>
      </w:r>
    </w:p>
    <w:p w:rsidR="00B8651A" w:rsidRPr="00E8186B" w:rsidRDefault="00B8651A" w:rsidP="00F020BB">
      <w:pPr>
        <w:pStyle w:val="Prrafodelista"/>
        <w:numPr>
          <w:ilvl w:val="0"/>
          <w:numId w:val="17"/>
        </w:numPr>
        <w:spacing w:before="120" w:after="120"/>
        <w:ind w:right="4"/>
        <w:contextualSpacing w:val="0"/>
        <w:jc w:val="both"/>
        <w:rPr>
          <w:rFonts w:ascii="Roboto" w:hAnsi="Roboto" w:cs="Arial"/>
          <w:sz w:val="24"/>
          <w:szCs w:val="24"/>
          <w:lang w:val="es-CR"/>
        </w:rPr>
      </w:pPr>
      <w:r w:rsidRPr="00E8186B">
        <w:rPr>
          <w:rFonts w:ascii="Roboto" w:hAnsi="Roboto" w:cs="Arial"/>
          <w:sz w:val="24"/>
          <w:szCs w:val="24"/>
          <w:lang w:val="es-CR"/>
        </w:rPr>
        <w:t>La información estadística sobre quejas y reclamos constituye una fuente estratégica para las entidades y la Su</w:t>
      </w:r>
      <w:r w:rsidR="008A6367" w:rsidRPr="00E8186B">
        <w:rPr>
          <w:rFonts w:ascii="Roboto" w:hAnsi="Roboto" w:cs="Arial"/>
          <w:sz w:val="24"/>
          <w:szCs w:val="24"/>
          <w:lang w:val="es-CR"/>
        </w:rPr>
        <w:t>geval</w:t>
      </w:r>
      <w:r w:rsidRPr="00E8186B">
        <w:rPr>
          <w:rFonts w:ascii="Roboto" w:hAnsi="Roboto" w:cs="Arial"/>
          <w:sz w:val="24"/>
          <w:szCs w:val="24"/>
          <w:lang w:val="es-CR"/>
        </w:rPr>
        <w:t>, al proporcionar evidencia directa sobre la experiencia de los clientes y permitir la identificación oportuna de riesgos de conducta, deficiencias operativas y debilidades en los procesos de atención. En virtud de lo anterior, se incorpora un nuevo reporte, con periodicidad semestral, que deberá ser remitido por los puestos de bolsa y las sociedades administradoras, relativo a los casos o gestiones</w:t>
      </w:r>
      <w:r w:rsidR="0077267A" w:rsidRPr="00E8186B">
        <w:rPr>
          <w:rFonts w:ascii="Roboto" w:hAnsi="Roboto" w:cs="Arial"/>
          <w:sz w:val="24"/>
          <w:szCs w:val="24"/>
          <w:lang w:val="es-CR"/>
        </w:rPr>
        <w:t xml:space="preserve"> sobre quejas y reclamos</w:t>
      </w:r>
      <w:r w:rsidRPr="00E8186B">
        <w:rPr>
          <w:rFonts w:ascii="Roboto" w:hAnsi="Roboto" w:cs="Arial"/>
          <w:sz w:val="24"/>
          <w:szCs w:val="24"/>
          <w:lang w:val="es-CR"/>
        </w:rPr>
        <w:t xml:space="preserve"> </w:t>
      </w:r>
      <w:r w:rsidR="007860FD" w:rsidRPr="00E8186B">
        <w:rPr>
          <w:rFonts w:ascii="Roboto" w:hAnsi="Roboto" w:cs="Arial"/>
          <w:sz w:val="24"/>
          <w:szCs w:val="24"/>
          <w:lang w:val="es-CR"/>
        </w:rPr>
        <w:t>p</w:t>
      </w:r>
      <w:r w:rsidR="00547676" w:rsidRPr="00E8186B">
        <w:rPr>
          <w:rFonts w:ascii="Roboto" w:hAnsi="Roboto" w:cs="Arial"/>
          <w:sz w:val="24"/>
          <w:szCs w:val="24"/>
          <w:lang w:val="es-CR"/>
        </w:rPr>
        <w:t>resentados</w:t>
      </w:r>
      <w:r w:rsidR="007860FD" w:rsidRPr="00E8186B">
        <w:rPr>
          <w:rFonts w:ascii="Roboto" w:hAnsi="Roboto" w:cs="Arial"/>
          <w:sz w:val="24"/>
          <w:szCs w:val="24"/>
          <w:lang w:val="es-CR"/>
        </w:rPr>
        <w:t xml:space="preserve"> </w:t>
      </w:r>
      <w:r w:rsidRPr="00E8186B">
        <w:rPr>
          <w:rFonts w:ascii="Roboto" w:hAnsi="Roboto" w:cs="Arial"/>
          <w:sz w:val="24"/>
          <w:szCs w:val="24"/>
          <w:lang w:val="es-CR"/>
        </w:rPr>
        <w:t>por los inversionistas, e incluirá, entre otros aspectos, los canales de recepción, el estado de atención, los productos o servicios relacionados y las motivaciones señaladas por los clientes.</w:t>
      </w:r>
    </w:p>
    <w:p w:rsidR="004F2251" w:rsidRPr="00E8186B" w:rsidRDefault="00D32E6F" w:rsidP="00E7637F">
      <w:pPr>
        <w:spacing w:after="160" w:line="259" w:lineRule="auto"/>
        <w:jc w:val="both"/>
        <w:rPr>
          <w:rFonts w:ascii="Roboto" w:eastAsia="Calibri" w:hAnsi="Roboto" w:cs="Arial"/>
          <w:szCs w:val="24"/>
        </w:rPr>
      </w:pPr>
      <w:r w:rsidRPr="00E8186B">
        <w:rPr>
          <w:rFonts w:ascii="Roboto" w:eastAsia="Calibri" w:hAnsi="Roboto" w:cs="Arial"/>
          <w:szCs w:val="24"/>
        </w:rPr>
        <w:t>D</w:t>
      </w:r>
      <w:r w:rsidR="00F36E01" w:rsidRPr="00E8186B">
        <w:rPr>
          <w:rFonts w:ascii="Roboto" w:eastAsia="Calibri" w:hAnsi="Roboto" w:cs="Arial"/>
          <w:szCs w:val="24"/>
        </w:rPr>
        <w:t>ispone el presente acuerdo</w:t>
      </w:r>
      <w:r w:rsidR="004F2251" w:rsidRPr="00E8186B">
        <w:rPr>
          <w:rFonts w:ascii="Roboto" w:eastAsia="Calibri" w:hAnsi="Roboto" w:cs="Arial"/>
          <w:szCs w:val="24"/>
        </w:rPr>
        <w:t>:</w:t>
      </w:r>
    </w:p>
    <w:p w:rsidR="004F2251" w:rsidRPr="00E8186B" w:rsidRDefault="004F2251" w:rsidP="00E7637F">
      <w:pPr>
        <w:jc w:val="both"/>
        <w:rPr>
          <w:rFonts w:ascii="Roboto" w:eastAsia="Calibri" w:hAnsi="Roboto" w:cs="Arial"/>
          <w:szCs w:val="24"/>
          <w:lang w:eastAsia="en-US"/>
        </w:rPr>
      </w:pPr>
    </w:p>
    <w:p w:rsidR="004F2251" w:rsidRPr="00E8186B" w:rsidRDefault="008F027E" w:rsidP="00E7637F">
      <w:pPr>
        <w:ind w:right="-283"/>
        <w:jc w:val="both"/>
        <w:rPr>
          <w:rFonts w:ascii="Roboto" w:hAnsi="Roboto" w:cs="Arial"/>
          <w:b/>
          <w:szCs w:val="24"/>
        </w:rPr>
      </w:pPr>
      <w:r w:rsidRPr="00E8186B">
        <w:rPr>
          <w:rFonts w:ascii="Roboto" w:hAnsi="Roboto" w:cs="Arial"/>
          <w:b/>
          <w:szCs w:val="24"/>
        </w:rPr>
        <w:t>SGV-A-</w:t>
      </w:r>
      <w:r w:rsidR="00236082" w:rsidRPr="00853CF4">
        <w:rPr>
          <w:rFonts w:ascii="Roboto" w:hAnsi="Roboto" w:cs="Arial"/>
          <w:b/>
          <w:szCs w:val="24"/>
        </w:rPr>
        <w:t>X</w:t>
      </w:r>
      <w:r w:rsidR="00EC7FBC" w:rsidRPr="00853CF4">
        <w:rPr>
          <w:rFonts w:ascii="Roboto" w:hAnsi="Roboto" w:cs="Arial"/>
          <w:b/>
          <w:szCs w:val="24"/>
        </w:rPr>
        <w:t>X</w:t>
      </w:r>
      <w:r w:rsidRPr="00853CF4">
        <w:rPr>
          <w:rFonts w:ascii="Roboto" w:hAnsi="Roboto" w:cs="Arial"/>
          <w:b/>
          <w:szCs w:val="24"/>
        </w:rPr>
        <w:t>-20</w:t>
      </w:r>
      <w:r w:rsidR="00236082" w:rsidRPr="00853CF4">
        <w:rPr>
          <w:rFonts w:ascii="Roboto" w:hAnsi="Roboto" w:cs="Arial"/>
          <w:b/>
          <w:szCs w:val="24"/>
        </w:rPr>
        <w:t>XX</w:t>
      </w:r>
      <w:r w:rsidRPr="00853CF4">
        <w:rPr>
          <w:rFonts w:ascii="Roboto" w:hAnsi="Roboto" w:cs="Arial"/>
          <w:b/>
          <w:szCs w:val="24"/>
        </w:rPr>
        <w:t>.</w:t>
      </w:r>
      <w:r w:rsidRPr="00E8186B">
        <w:rPr>
          <w:rFonts w:ascii="Roboto" w:hAnsi="Roboto" w:cs="Arial"/>
          <w:b/>
          <w:szCs w:val="24"/>
        </w:rPr>
        <w:t xml:space="preserve"> </w:t>
      </w:r>
      <w:r w:rsidR="00DB2C29" w:rsidRPr="00E8186B">
        <w:rPr>
          <w:rFonts w:ascii="Roboto" w:hAnsi="Roboto" w:cs="Arial"/>
          <w:b/>
          <w:szCs w:val="24"/>
        </w:rPr>
        <w:t>MODIFICACIÓN AL ACUERDO SGV-A-75 “SUMINISTRO DE INFORMACIÓN PERIÓDICA”</w:t>
      </w:r>
      <w:r w:rsidR="004F2251" w:rsidRPr="00E8186B">
        <w:rPr>
          <w:rFonts w:ascii="Roboto" w:hAnsi="Roboto" w:cs="Arial"/>
          <w:b/>
          <w:szCs w:val="24"/>
        </w:rPr>
        <w:t xml:space="preserve"> </w:t>
      </w:r>
    </w:p>
    <w:p w:rsidR="004C2BDB" w:rsidRPr="00E8186B" w:rsidRDefault="004C2BDB" w:rsidP="00E7637F">
      <w:pPr>
        <w:ind w:right="-283"/>
        <w:jc w:val="both"/>
        <w:rPr>
          <w:rFonts w:ascii="Roboto" w:hAnsi="Roboto" w:cs="Arial"/>
          <w:b/>
          <w:szCs w:val="24"/>
        </w:rPr>
      </w:pPr>
    </w:p>
    <w:p w:rsidR="001E5A66" w:rsidRPr="00E8186B" w:rsidRDefault="001E5A66" w:rsidP="00E7637F">
      <w:pPr>
        <w:ind w:right="-283"/>
        <w:jc w:val="both"/>
        <w:rPr>
          <w:rFonts w:ascii="Roboto" w:eastAsia="Calibri" w:hAnsi="Roboto" w:cs="Arial"/>
          <w:bCs/>
          <w:color w:val="000000"/>
          <w:szCs w:val="24"/>
          <w:lang w:eastAsia="es-CR"/>
        </w:rPr>
      </w:pPr>
      <w:r w:rsidRPr="00E8186B">
        <w:rPr>
          <w:rFonts w:ascii="Roboto" w:eastAsia="Calibri" w:hAnsi="Roboto" w:cs="Arial"/>
          <w:bCs/>
          <w:color w:val="000000"/>
          <w:szCs w:val="24"/>
          <w:lang w:eastAsia="es-CR"/>
        </w:rPr>
        <w:t xml:space="preserve">Se modifica el </w:t>
      </w:r>
      <w:r w:rsidR="00942CAC" w:rsidRPr="00E8186B">
        <w:rPr>
          <w:rFonts w:ascii="Roboto" w:eastAsia="Calibri" w:hAnsi="Roboto" w:cs="Arial"/>
          <w:bCs/>
          <w:color w:val="000000"/>
          <w:szCs w:val="24"/>
          <w:lang w:eastAsia="es-CR"/>
        </w:rPr>
        <w:t>A</w:t>
      </w:r>
      <w:r w:rsidRPr="00E8186B">
        <w:rPr>
          <w:rFonts w:ascii="Roboto" w:eastAsia="Calibri" w:hAnsi="Roboto" w:cs="Arial"/>
          <w:bCs/>
          <w:color w:val="000000"/>
          <w:szCs w:val="24"/>
          <w:lang w:eastAsia="es-CR"/>
        </w:rPr>
        <w:t xml:space="preserve">cuerdo SGV-A-75 en los términos que se detallan a continuación: </w:t>
      </w:r>
    </w:p>
    <w:p w:rsidR="001E5A66" w:rsidRPr="00E8186B" w:rsidRDefault="001E5A66" w:rsidP="00E7637F">
      <w:pPr>
        <w:ind w:right="-283"/>
        <w:jc w:val="both"/>
        <w:rPr>
          <w:rFonts w:ascii="Roboto" w:hAnsi="Roboto" w:cs="Arial"/>
          <w:b/>
          <w:szCs w:val="24"/>
        </w:rPr>
      </w:pPr>
    </w:p>
    <w:p w:rsidR="00AC176F" w:rsidRPr="00E8186B" w:rsidRDefault="004F2251" w:rsidP="00E7637F">
      <w:pPr>
        <w:ind w:right="-283"/>
        <w:jc w:val="both"/>
        <w:rPr>
          <w:rFonts w:ascii="Roboto" w:eastAsia="Calibri" w:hAnsi="Roboto" w:cs="Arial"/>
          <w:b/>
          <w:color w:val="000000"/>
          <w:szCs w:val="24"/>
          <w:lang w:eastAsia="es-CR"/>
        </w:rPr>
      </w:pPr>
      <w:r w:rsidRPr="00E8186B">
        <w:rPr>
          <w:rFonts w:ascii="Roboto" w:eastAsia="Calibri" w:hAnsi="Roboto" w:cs="Arial"/>
          <w:b/>
          <w:color w:val="000000"/>
          <w:szCs w:val="24"/>
          <w:lang w:eastAsia="es-CR"/>
        </w:rPr>
        <w:t>Artículo 1.</w:t>
      </w:r>
      <w:r w:rsidRPr="00E8186B">
        <w:rPr>
          <w:rFonts w:ascii="Roboto" w:eastAsia="Calibri" w:hAnsi="Roboto" w:cs="Arial"/>
          <w:b/>
          <w:color w:val="000000"/>
          <w:szCs w:val="24"/>
          <w:lang w:eastAsia="es-CR"/>
        </w:rPr>
        <w:tab/>
      </w:r>
      <w:r w:rsidR="00AC176F" w:rsidRPr="00E8186B">
        <w:rPr>
          <w:rFonts w:ascii="Roboto" w:eastAsia="Calibri" w:hAnsi="Roboto" w:cs="Arial"/>
          <w:b/>
          <w:color w:val="000000"/>
          <w:szCs w:val="24"/>
          <w:lang w:eastAsia="es-CR"/>
        </w:rPr>
        <w:t xml:space="preserve">Reformas a la captura de información sobre </w:t>
      </w:r>
      <w:r w:rsidR="00254F40" w:rsidRPr="00E8186B">
        <w:rPr>
          <w:rFonts w:ascii="Roboto" w:eastAsia="Calibri" w:hAnsi="Roboto" w:cs="Arial"/>
          <w:b/>
          <w:color w:val="000000"/>
          <w:szCs w:val="24"/>
          <w:lang w:eastAsia="es-CR"/>
        </w:rPr>
        <w:t>S</w:t>
      </w:r>
      <w:r w:rsidR="00AC176F" w:rsidRPr="00E8186B">
        <w:rPr>
          <w:rFonts w:ascii="Roboto" w:eastAsia="Calibri" w:hAnsi="Roboto" w:cs="Arial"/>
          <w:b/>
          <w:color w:val="000000"/>
          <w:szCs w:val="24"/>
          <w:lang w:eastAsia="es-CR"/>
        </w:rPr>
        <w:t xml:space="preserve">ociedades </w:t>
      </w:r>
      <w:r w:rsidR="00254F40" w:rsidRPr="00E8186B">
        <w:rPr>
          <w:rFonts w:ascii="Roboto" w:eastAsia="Calibri" w:hAnsi="Roboto" w:cs="Arial"/>
          <w:b/>
          <w:color w:val="000000"/>
          <w:szCs w:val="24"/>
          <w:lang w:eastAsia="es-CR"/>
        </w:rPr>
        <w:t>A</w:t>
      </w:r>
      <w:r w:rsidR="00AC176F" w:rsidRPr="00E8186B">
        <w:rPr>
          <w:rFonts w:ascii="Roboto" w:eastAsia="Calibri" w:hAnsi="Roboto" w:cs="Arial"/>
          <w:b/>
          <w:color w:val="000000"/>
          <w:szCs w:val="24"/>
          <w:lang w:eastAsia="es-CR"/>
        </w:rPr>
        <w:t xml:space="preserve">dministradoras y </w:t>
      </w:r>
      <w:r w:rsidR="00254F40" w:rsidRPr="00E8186B">
        <w:rPr>
          <w:rFonts w:ascii="Roboto" w:eastAsia="Calibri" w:hAnsi="Roboto" w:cs="Arial"/>
          <w:b/>
          <w:color w:val="000000"/>
          <w:szCs w:val="24"/>
          <w:lang w:eastAsia="es-CR"/>
        </w:rPr>
        <w:t>F</w:t>
      </w:r>
      <w:r w:rsidR="00AC176F" w:rsidRPr="00E8186B">
        <w:rPr>
          <w:rFonts w:ascii="Roboto" w:eastAsia="Calibri" w:hAnsi="Roboto" w:cs="Arial"/>
          <w:b/>
          <w:color w:val="000000"/>
          <w:szCs w:val="24"/>
          <w:lang w:eastAsia="es-CR"/>
        </w:rPr>
        <w:t xml:space="preserve">ondos de </w:t>
      </w:r>
      <w:r w:rsidR="00254F40" w:rsidRPr="00E8186B">
        <w:rPr>
          <w:rFonts w:ascii="Roboto" w:eastAsia="Calibri" w:hAnsi="Roboto" w:cs="Arial"/>
          <w:b/>
          <w:color w:val="000000"/>
          <w:szCs w:val="24"/>
          <w:lang w:eastAsia="es-CR"/>
        </w:rPr>
        <w:t>I</w:t>
      </w:r>
      <w:r w:rsidR="00AC176F" w:rsidRPr="00E8186B">
        <w:rPr>
          <w:rFonts w:ascii="Roboto" w:eastAsia="Calibri" w:hAnsi="Roboto" w:cs="Arial"/>
          <w:b/>
          <w:color w:val="000000"/>
          <w:szCs w:val="24"/>
          <w:lang w:eastAsia="es-CR"/>
        </w:rPr>
        <w:t>nversión</w:t>
      </w:r>
      <w:r w:rsidR="00254F40" w:rsidRPr="00E8186B">
        <w:rPr>
          <w:rFonts w:ascii="Roboto" w:eastAsia="Calibri" w:hAnsi="Roboto" w:cs="Arial"/>
          <w:b/>
          <w:color w:val="000000"/>
          <w:szCs w:val="24"/>
          <w:lang w:eastAsia="es-CR"/>
        </w:rPr>
        <w:t xml:space="preserve"> (SAFI)</w:t>
      </w:r>
      <w:r w:rsidR="00A26816" w:rsidRPr="00E8186B">
        <w:rPr>
          <w:rFonts w:ascii="Roboto" w:eastAsia="Calibri" w:hAnsi="Roboto" w:cs="Arial"/>
          <w:b/>
          <w:color w:val="000000"/>
          <w:szCs w:val="24"/>
          <w:lang w:eastAsia="es-CR"/>
        </w:rPr>
        <w:t>.</w:t>
      </w:r>
    </w:p>
    <w:p w:rsidR="00AC176F" w:rsidRPr="00E8186B" w:rsidRDefault="00AC176F" w:rsidP="00E7637F">
      <w:pPr>
        <w:ind w:right="-283"/>
        <w:jc w:val="both"/>
        <w:rPr>
          <w:rFonts w:ascii="Roboto" w:eastAsia="Calibri" w:hAnsi="Roboto" w:cs="Arial"/>
          <w:b/>
          <w:color w:val="000000"/>
          <w:szCs w:val="24"/>
          <w:lang w:eastAsia="es-CR"/>
        </w:rPr>
      </w:pPr>
    </w:p>
    <w:p w:rsidR="00C0732B" w:rsidRPr="001A62A2" w:rsidRDefault="003D5128" w:rsidP="00797865">
      <w:pPr>
        <w:pStyle w:val="Prrafodelista"/>
        <w:numPr>
          <w:ilvl w:val="0"/>
          <w:numId w:val="30"/>
        </w:numPr>
        <w:jc w:val="both"/>
        <w:rPr>
          <w:rFonts w:ascii="Roboto" w:hAnsi="Roboto" w:cs="Arial"/>
          <w:sz w:val="24"/>
          <w:szCs w:val="24"/>
          <w:lang w:val="es-CR"/>
        </w:rPr>
      </w:pPr>
      <w:r w:rsidRPr="001A62A2">
        <w:rPr>
          <w:rFonts w:ascii="Roboto" w:hAnsi="Roboto" w:cs="Arial"/>
          <w:sz w:val="24"/>
          <w:szCs w:val="24"/>
          <w:lang w:val="es-CR"/>
        </w:rPr>
        <w:t>En lo atinente al anexo 15 Estados Financieros de Fondos de Inversión, se incorporan las siguientes modificaciones:</w:t>
      </w:r>
    </w:p>
    <w:p w:rsidR="00FB60C0" w:rsidRPr="00E8186B" w:rsidRDefault="0058645C" w:rsidP="00E7637F">
      <w:pPr>
        <w:jc w:val="both"/>
        <w:rPr>
          <w:rFonts w:ascii="Roboto" w:hAnsi="Roboto" w:cs="Arial"/>
          <w:szCs w:val="24"/>
        </w:rPr>
      </w:pPr>
      <w:r w:rsidRPr="00E8186B">
        <w:rPr>
          <w:rFonts w:ascii="Roboto" w:hAnsi="Roboto" w:cs="Arial"/>
          <w:b/>
          <w:bCs/>
          <w:szCs w:val="24"/>
        </w:rPr>
        <w:t>a</w:t>
      </w:r>
      <w:r w:rsidR="002B3694" w:rsidRPr="00E8186B">
        <w:rPr>
          <w:rFonts w:ascii="Roboto" w:hAnsi="Roboto" w:cs="Arial"/>
          <w:b/>
          <w:bCs/>
          <w:szCs w:val="24"/>
        </w:rPr>
        <w:t>.</w:t>
      </w:r>
      <w:r w:rsidR="002B3694" w:rsidRPr="00E8186B">
        <w:rPr>
          <w:rFonts w:ascii="Roboto" w:hAnsi="Roboto" w:cs="Arial"/>
          <w:szCs w:val="24"/>
        </w:rPr>
        <w:t xml:space="preserve"> </w:t>
      </w:r>
      <w:r w:rsidR="00C771F9" w:rsidRPr="00E8186B">
        <w:rPr>
          <w:rFonts w:ascii="Roboto" w:hAnsi="Roboto" w:cs="Arial"/>
          <w:szCs w:val="24"/>
        </w:rPr>
        <w:t>S</w:t>
      </w:r>
      <w:r w:rsidR="00FB60C0" w:rsidRPr="00E8186B">
        <w:rPr>
          <w:rFonts w:ascii="Roboto" w:hAnsi="Roboto" w:cs="Arial"/>
          <w:szCs w:val="24"/>
        </w:rPr>
        <w:t>e agregan las siguientes cuentas al Estado de Situación Financiera (BG_</w:t>
      </w:r>
      <w:r w:rsidR="00AC176F" w:rsidRPr="00E8186B">
        <w:rPr>
          <w:rFonts w:ascii="Roboto" w:hAnsi="Roboto" w:cs="Arial"/>
          <w:szCs w:val="24"/>
        </w:rPr>
        <w:t>FONDOS</w:t>
      </w:r>
      <w:r w:rsidR="00FB60C0" w:rsidRPr="00E8186B">
        <w:rPr>
          <w:rFonts w:ascii="Roboto" w:hAnsi="Roboto" w:cs="Arial"/>
          <w:szCs w:val="24"/>
        </w:rPr>
        <w:t>):</w:t>
      </w:r>
    </w:p>
    <w:p w:rsidR="003E49B9" w:rsidRPr="00E8186B" w:rsidRDefault="003E49B9" w:rsidP="00E7637F">
      <w:pPr>
        <w:ind w:right="1"/>
        <w:jc w:val="both"/>
        <w:rPr>
          <w:rFonts w:ascii="Roboto" w:hAnsi="Roboto" w:cs="Arial"/>
          <w:b/>
          <w:bCs/>
          <w:szCs w:val="24"/>
        </w:rPr>
      </w:pPr>
    </w:p>
    <w:tbl>
      <w:tblPr>
        <w:tblW w:w="8784" w:type="dxa"/>
        <w:jc w:val="center"/>
        <w:tblCellMar>
          <w:left w:w="70" w:type="dxa"/>
          <w:right w:w="70" w:type="dxa"/>
        </w:tblCellMar>
        <w:tblLook w:val="04A0" w:firstRow="1" w:lastRow="0" w:firstColumn="1" w:lastColumn="0" w:noHBand="0" w:noVBand="1"/>
      </w:tblPr>
      <w:tblGrid>
        <w:gridCol w:w="1647"/>
        <w:gridCol w:w="1759"/>
        <w:gridCol w:w="1759"/>
        <w:gridCol w:w="3653"/>
      </w:tblGrid>
      <w:tr w:rsidR="009A15EC" w:rsidRPr="00E8186B" w:rsidTr="00082896">
        <w:trPr>
          <w:trHeight w:val="681"/>
          <w:tblHeader/>
          <w:jc w:val="center"/>
        </w:trPr>
        <w:tc>
          <w:tcPr>
            <w:tcW w:w="1647" w:type="dxa"/>
            <w:tcBorders>
              <w:top w:val="single" w:sz="4" w:space="0" w:color="auto"/>
              <w:left w:val="single" w:sz="4" w:space="0" w:color="auto"/>
              <w:bottom w:val="single" w:sz="4" w:space="0" w:color="auto"/>
              <w:right w:val="single" w:sz="4" w:space="0" w:color="auto"/>
            </w:tcBorders>
            <w:shd w:val="clear" w:color="000000" w:fill="D9D9D9"/>
            <w:vAlign w:val="center"/>
            <w:hideMark/>
          </w:tcPr>
          <w:p w:rsidR="009A15EC" w:rsidRPr="00E8186B" w:rsidRDefault="009A15EC" w:rsidP="00E7637F">
            <w:pPr>
              <w:jc w:val="both"/>
              <w:rPr>
                <w:rFonts w:ascii="Roboto" w:hAnsi="Roboto" w:cs="Arial"/>
                <w:b/>
                <w:bCs/>
                <w:szCs w:val="24"/>
                <w:lang w:val="es-CR" w:eastAsia="es-CR"/>
              </w:rPr>
            </w:pPr>
            <w:r w:rsidRPr="00E8186B">
              <w:rPr>
                <w:rFonts w:ascii="Roboto" w:hAnsi="Roboto" w:cs="Arial"/>
                <w:b/>
                <w:bCs/>
                <w:szCs w:val="24"/>
                <w:lang w:val="es-CR" w:eastAsia="es-CR"/>
              </w:rPr>
              <w:t>Código de Catálogo</w:t>
            </w:r>
          </w:p>
        </w:tc>
        <w:tc>
          <w:tcPr>
            <w:tcW w:w="1742" w:type="dxa"/>
            <w:tcBorders>
              <w:top w:val="single" w:sz="4" w:space="0" w:color="auto"/>
              <w:left w:val="nil"/>
              <w:bottom w:val="single" w:sz="4" w:space="0" w:color="auto"/>
              <w:right w:val="single" w:sz="4" w:space="0" w:color="auto"/>
            </w:tcBorders>
            <w:shd w:val="clear" w:color="000000" w:fill="D9D9D9"/>
            <w:vAlign w:val="center"/>
            <w:hideMark/>
          </w:tcPr>
          <w:p w:rsidR="009A15EC" w:rsidRPr="00E8186B" w:rsidRDefault="009A15EC" w:rsidP="00E7637F">
            <w:pPr>
              <w:jc w:val="both"/>
              <w:rPr>
                <w:rFonts w:ascii="Roboto" w:hAnsi="Roboto" w:cs="Arial"/>
                <w:b/>
                <w:bCs/>
                <w:szCs w:val="24"/>
                <w:lang w:val="es-CR" w:eastAsia="es-CR"/>
              </w:rPr>
            </w:pPr>
            <w:r w:rsidRPr="00E8186B">
              <w:rPr>
                <w:rFonts w:ascii="Roboto" w:hAnsi="Roboto" w:cs="Arial"/>
                <w:b/>
                <w:bCs/>
                <w:szCs w:val="24"/>
                <w:lang w:val="es-CR" w:eastAsia="es-CR"/>
              </w:rPr>
              <w:t>Código Cuenta</w:t>
            </w:r>
          </w:p>
        </w:tc>
        <w:tc>
          <w:tcPr>
            <w:tcW w:w="1742" w:type="dxa"/>
            <w:tcBorders>
              <w:top w:val="single" w:sz="4" w:space="0" w:color="auto"/>
              <w:left w:val="nil"/>
              <w:bottom w:val="single" w:sz="4" w:space="0" w:color="auto"/>
              <w:right w:val="single" w:sz="4" w:space="0" w:color="auto"/>
            </w:tcBorders>
            <w:shd w:val="clear" w:color="000000" w:fill="D9D9D9"/>
            <w:vAlign w:val="center"/>
            <w:hideMark/>
          </w:tcPr>
          <w:p w:rsidR="009A15EC" w:rsidRPr="00E8186B" w:rsidRDefault="009A15EC" w:rsidP="00E7637F">
            <w:pPr>
              <w:jc w:val="both"/>
              <w:rPr>
                <w:rFonts w:ascii="Roboto" w:hAnsi="Roboto" w:cs="Arial"/>
                <w:b/>
                <w:bCs/>
                <w:szCs w:val="24"/>
                <w:lang w:val="es-CR" w:eastAsia="es-CR"/>
              </w:rPr>
            </w:pPr>
            <w:r w:rsidRPr="00E8186B">
              <w:rPr>
                <w:rFonts w:ascii="Roboto" w:hAnsi="Roboto" w:cs="Arial"/>
                <w:b/>
                <w:bCs/>
                <w:szCs w:val="24"/>
                <w:lang w:val="es-CR" w:eastAsia="es-CR"/>
              </w:rPr>
              <w:t>Cuenta Madre</w:t>
            </w:r>
          </w:p>
        </w:tc>
        <w:tc>
          <w:tcPr>
            <w:tcW w:w="3653" w:type="dxa"/>
            <w:tcBorders>
              <w:top w:val="single" w:sz="4" w:space="0" w:color="auto"/>
              <w:left w:val="nil"/>
              <w:bottom w:val="single" w:sz="4" w:space="0" w:color="auto"/>
              <w:right w:val="single" w:sz="4" w:space="0" w:color="auto"/>
            </w:tcBorders>
            <w:shd w:val="clear" w:color="000000" w:fill="D9D9D9"/>
            <w:vAlign w:val="center"/>
            <w:hideMark/>
          </w:tcPr>
          <w:p w:rsidR="009A15EC" w:rsidRPr="00E8186B" w:rsidRDefault="009A15EC" w:rsidP="00E7637F">
            <w:pPr>
              <w:jc w:val="both"/>
              <w:rPr>
                <w:rFonts w:ascii="Roboto" w:hAnsi="Roboto" w:cs="Arial"/>
                <w:b/>
                <w:bCs/>
                <w:szCs w:val="24"/>
                <w:lang w:val="es-CR" w:eastAsia="es-CR"/>
              </w:rPr>
            </w:pPr>
            <w:r w:rsidRPr="00E8186B">
              <w:rPr>
                <w:rFonts w:ascii="Roboto" w:hAnsi="Roboto" w:cs="Arial"/>
                <w:b/>
                <w:bCs/>
                <w:szCs w:val="24"/>
                <w:lang w:val="es-CR" w:eastAsia="es-CR"/>
              </w:rPr>
              <w:t>Descripción</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701010010500</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701010010000</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Sanción por incumplimiento en compromisos de inversión</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701010020500</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701010020000</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Sanción por incumplimiento en compromisos de inversión</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702010010104</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 xml:space="preserve">702010010100   </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Impuestos Diferidos (Diferencias temporarias imponibles)</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702010020104</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 xml:space="preserve">702010020100   </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Impuestos Diferidos (Diferencias temporarias imponibles)</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751025010104</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751025010100</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Administración según rendimientos</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751025010500</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751025010000</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Al gestor especializado en fondos capital de riesgo</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751025020104</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751025020100</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Administración según rendimientos</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751025020500</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751025020000</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Al gestor especializado en fondos capital de riesgo</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 xml:space="preserve">752010010100   </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 xml:space="preserve">752010010000   </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Impuestos Diferidos (Diferencias temporarias imponibles)</w:t>
            </w:r>
          </w:p>
        </w:tc>
      </w:tr>
      <w:tr w:rsidR="00022D8B" w:rsidRPr="00E8186B" w:rsidTr="00082896">
        <w:trPr>
          <w:trHeight w:val="217"/>
          <w:jc w:val="center"/>
        </w:trPr>
        <w:tc>
          <w:tcPr>
            <w:tcW w:w="1647" w:type="dxa"/>
            <w:tcBorders>
              <w:top w:val="nil"/>
              <w:left w:val="single" w:sz="4" w:space="0" w:color="auto"/>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BG_FONDOS</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 xml:space="preserve">752010020100   </w:t>
            </w:r>
          </w:p>
        </w:tc>
        <w:tc>
          <w:tcPr>
            <w:tcW w:w="1742"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 xml:space="preserve">752010020000   </w:t>
            </w:r>
          </w:p>
        </w:tc>
        <w:tc>
          <w:tcPr>
            <w:tcW w:w="3653" w:type="dxa"/>
            <w:tcBorders>
              <w:top w:val="nil"/>
              <w:left w:val="nil"/>
              <w:bottom w:val="single" w:sz="4" w:space="0" w:color="auto"/>
              <w:right w:val="single" w:sz="4" w:space="0" w:color="auto"/>
            </w:tcBorders>
            <w:noWrap/>
            <w:vAlign w:val="center"/>
          </w:tcPr>
          <w:p w:rsidR="00022D8B" w:rsidRPr="00E8186B" w:rsidRDefault="00022D8B"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Impuestos Diferidos (Diferencias temporarias imponibles)</w:t>
            </w:r>
          </w:p>
        </w:tc>
      </w:tr>
    </w:tbl>
    <w:p w:rsidR="009945C0" w:rsidRPr="00E8186B" w:rsidRDefault="009945C0" w:rsidP="00E7637F">
      <w:pPr>
        <w:jc w:val="both"/>
        <w:rPr>
          <w:rFonts w:ascii="Roboto" w:hAnsi="Roboto" w:cs="Arial"/>
          <w:b/>
          <w:bCs/>
          <w:szCs w:val="24"/>
        </w:rPr>
      </w:pPr>
    </w:p>
    <w:p w:rsidR="00F30029" w:rsidRPr="00E8186B" w:rsidRDefault="00F30029" w:rsidP="00E7637F">
      <w:pPr>
        <w:jc w:val="both"/>
        <w:rPr>
          <w:rFonts w:ascii="Roboto" w:hAnsi="Roboto" w:cs="Arial"/>
          <w:b/>
          <w:bCs/>
          <w:szCs w:val="24"/>
        </w:rPr>
      </w:pPr>
    </w:p>
    <w:p w:rsidR="00986A45" w:rsidRPr="00E8186B" w:rsidRDefault="00986A45" w:rsidP="00E7637F">
      <w:pPr>
        <w:jc w:val="both"/>
        <w:rPr>
          <w:rFonts w:ascii="Roboto" w:hAnsi="Roboto" w:cs="Arial"/>
          <w:szCs w:val="24"/>
        </w:rPr>
      </w:pPr>
      <w:r w:rsidRPr="00E8186B">
        <w:rPr>
          <w:rFonts w:ascii="Roboto" w:hAnsi="Roboto" w:cs="Arial"/>
          <w:b/>
          <w:bCs/>
          <w:szCs w:val="24"/>
        </w:rPr>
        <w:t>b.</w:t>
      </w:r>
      <w:r w:rsidRPr="00E8186B">
        <w:rPr>
          <w:rFonts w:ascii="Roboto" w:hAnsi="Roboto" w:cs="Arial"/>
          <w:szCs w:val="24"/>
        </w:rPr>
        <w:t xml:space="preserve"> Se agregan las siguientes cuentas a las Cuentas de Orden (CO_FONDOS):</w:t>
      </w:r>
    </w:p>
    <w:p w:rsidR="00986A45" w:rsidRPr="00E8186B" w:rsidRDefault="00986A45" w:rsidP="00E7637F">
      <w:pPr>
        <w:ind w:right="1"/>
        <w:jc w:val="both"/>
        <w:rPr>
          <w:rFonts w:ascii="Roboto" w:hAnsi="Roboto" w:cs="Arial"/>
          <w:b/>
          <w:bCs/>
          <w:szCs w:val="24"/>
        </w:rPr>
      </w:pPr>
    </w:p>
    <w:tbl>
      <w:tblPr>
        <w:tblW w:w="8784" w:type="dxa"/>
        <w:jc w:val="center"/>
        <w:tblCellMar>
          <w:left w:w="70" w:type="dxa"/>
          <w:right w:w="70" w:type="dxa"/>
        </w:tblCellMar>
        <w:tblLook w:val="04A0" w:firstRow="1" w:lastRow="0" w:firstColumn="1" w:lastColumn="0" w:noHBand="0" w:noVBand="1"/>
      </w:tblPr>
      <w:tblGrid>
        <w:gridCol w:w="1661"/>
        <w:gridCol w:w="1759"/>
        <w:gridCol w:w="1759"/>
        <w:gridCol w:w="3639"/>
      </w:tblGrid>
      <w:tr w:rsidR="00986A45" w:rsidRPr="00E8186B" w:rsidTr="00082896">
        <w:trPr>
          <w:trHeight w:val="627"/>
          <w:tblHeader/>
          <w:jc w:val="center"/>
        </w:trPr>
        <w:tc>
          <w:tcPr>
            <w:tcW w:w="1661" w:type="dxa"/>
            <w:tcBorders>
              <w:top w:val="single" w:sz="4" w:space="0" w:color="auto"/>
              <w:left w:val="single" w:sz="4" w:space="0" w:color="auto"/>
              <w:bottom w:val="single" w:sz="4" w:space="0" w:color="auto"/>
              <w:right w:val="single" w:sz="4" w:space="0" w:color="auto"/>
            </w:tcBorders>
            <w:shd w:val="clear" w:color="000000" w:fill="D9D9D9"/>
            <w:vAlign w:val="center"/>
            <w:hideMark/>
          </w:tcPr>
          <w:p w:rsidR="00986A45" w:rsidRPr="00E8186B" w:rsidRDefault="00986A45" w:rsidP="00E7637F">
            <w:pPr>
              <w:jc w:val="both"/>
              <w:rPr>
                <w:rFonts w:ascii="Roboto" w:hAnsi="Roboto" w:cs="Arial"/>
                <w:b/>
                <w:bCs/>
                <w:szCs w:val="24"/>
                <w:lang w:val="es-CR" w:eastAsia="es-CR"/>
              </w:rPr>
            </w:pPr>
            <w:r w:rsidRPr="00E8186B">
              <w:rPr>
                <w:rFonts w:ascii="Roboto" w:hAnsi="Roboto" w:cs="Arial"/>
                <w:b/>
                <w:bCs/>
                <w:szCs w:val="24"/>
                <w:lang w:val="es-CR" w:eastAsia="es-CR"/>
              </w:rPr>
              <w:t>Código de Catálogo</w:t>
            </w:r>
          </w:p>
        </w:tc>
        <w:tc>
          <w:tcPr>
            <w:tcW w:w="1742" w:type="dxa"/>
            <w:tcBorders>
              <w:top w:val="single" w:sz="4" w:space="0" w:color="auto"/>
              <w:left w:val="nil"/>
              <w:bottom w:val="single" w:sz="4" w:space="0" w:color="auto"/>
              <w:right w:val="single" w:sz="4" w:space="0" w:color="auto"/>
            </w:tcBorders>
            <w:shd w:val="clear" w:color="000000" w:fill="D9D9D9"/>
            <w:vAlign w:val="center"/>
            <w:hideMark/>
          </w:tcPr>
          <w:p w:rsidR="00986A45" w:rsidRPr="00E8186B" w:rsidRDefault="00986A45" w:rsidP="00E7637F">
            <w:pPr>
              <w:jc w:val="both"/>
              <w:rPr>
                <w:rFonts w:ascii="Roboto" w:hAnsi="Roboto" w:cs="Arial"/>
                <w:b/>
                <w:bCs/>
                <w:szCs w:val="24"/>
                <w:lang w:val="es-CR" w:eastAsia="es-CR"/>
              </w:rPr>
            </w:pPr>
            <w:r w:rsidRPr="00E8186B">
              <w:rPr>
                <w:rFonts w:ascii="Roboto" w:hAnsi="Roboto" w:cs="Arial"/>
                <w:b/>
                <w:bCs/>
                <w:szCs w:val="24"/>
                <w:lang w:val="es-CR" w:eastAsia="es-CR"/>
              </w:rPr>
              <w:t>Código Cuenta</w:t>
            </w:r>
          </w:p>
        </w:tc>
        <w:tc>
          <w:tcPr>
            <w:tcW w:w="1742" w:type="dxa"/>
            <w:tcBorders>
              <w:top w:val="single" w:sz="4" w:space="0" w:color="auto"/>
              <w:left w:val="nil"/>
              <w:bottom w:val="single" w:sz="4" w:space="0" w:color="auto"/>
              <w:right w:val="single" w:sz="4" w:space="0" w:color="auto"/>
            </w:tcBorders>
            <w:shd w:val="clear" w:color="000000" w:fill="D9D9D9"/>
            <w:vAlign w:val="center"/>
            <w:hideMark/>
          </w:tcPr>
          <w:p w:rsidR="00986A45" w:rsidRPr="00E8186B" w:rsidRDefault="00986A45" w:rsidP="00E7637F">
            <w:pPr>
              <w:jc w:val="both"/>
              <w:rPr>
                <w:rFonts w:ascii="Roboto" w:hAnsi="Roboto" w:cs="Arial"/>
                <w:b/>
                <w:bCs/>
                <w:szCs w:val="24"/>
                <w:lang w:val="es-CR" w:eastAsia="es-CR"/>
              </w:rPr>
            </w:pPr>
            <w:r w:rsidRPr="00E8186B">
              <w:rPr>
                <w:rFonts w:ascii="Roboto" w:hAnsi="Roboto" w:cs="Arial"/>
                <w:b/>
                <w:bCs/>
                <w:szCs w:val="24"/>
                <w:lang w:val="es-CR" w:eastAsia="es-CR"/>
              </w:rPr>
              <w:t>Cuenta Madre</w:t>
            </w:r>
          </w:p>
        </w:tc>
        <w:tc>
          <w:tcPr>
            <w:tcW w:w="3639" w:type="dxa"/>
            <w:tcBorders>
              <w:top w:val="single" w:sz="4" w:space="0" w:color="auto"/>
              <w:left w:val="nil"/>
              <w:bottom w:val="single" w:sz="4" w:space="0" w:color="auto"/>
              <w:right w:val="single" w:sz="4" w:space="0" w:color="auto"/>
            </w:tcBorders>
            <w:shd w:val="clear" w:color="000000" w:fill="D9D9D9"/>
            <w:vAlign w:val="center"/>
            <w:hideMark/>
          </w:tcPr>
          <w:p w:rsidR="00986A45" w:rsidRPr="00E8186B" w:rsidRDefault="00986A45" w:rsidP="00E7637F">
            <w:pPr>
              <w:jc w:val="both"/>
              <w:rPr>
                <w:rFonts w:ascii="Roboto" w:hAnsi="Roboto" w:cs="Arial"/>
                <w:b/>
                <w:bCs/>
                <w:szCs w:val="24"/>
                <w:lang w:val="es-CR" w:eastAsia="es-CR"/>
              </w:rPr>
            </w:pPr>
            <w:r w:rsidRPr="00E8186B">
              <w:rPr>
                <w:rFonts w:ascii="Roboto" w:hAnsi="Roboto" w:cs="Arial"/>
                <w:b/>
                <w:bCs/>
                <w:szCs w:val="24"/>
                <w:lang w:val="es-CR" w:eastAsia="es-CR"/>
              </w:rPr>
              <w:t>Descripción</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930000000000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 xml:space="preserve">920000000000   </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Participaciones según contratos irrevocables de suscripción</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931000000000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930000000000</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Compromisos de capital</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931010000000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931000000000</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Compromisos de capital suscritos por inversionistas</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931020000000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931000000000</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(Contrapartida de compromisos de capital suscritos)</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932000000000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930000000000</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Llamados de capital</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932010000000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932000000000</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Participaciones llamadas y no aportadas</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932020000000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932000000000</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(Llamados de capital por cobrar a inversionistas)</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933000000000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930000000000</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Penalidades e intereses</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933010000000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933000000000</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Penalidades e intereses devengados sobre llamados incumplidos</w:t>
            </w:r>
          </w:p>
        </w:tc>
      </w:tr>
      <w:tr w:rsidR="005F2B60" w:rsidRPr="00E8186B" w:rsidTr="00082896">
        <w:trPr>
          <w:trHeight w:val="200"/>
          <w:jc w:val="center"/>
        </w:trPr>
        <w:tc>
          <w:tcPr>
            <w:tcW w:w="1661" w:type="dxa"/>
            <w:tcBorders>
              <w:top w:val="nil"/>
              <w:left w:val="single" w:sz="4" w:space="0" w:color="auto"/>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CO_FONDOS</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933020000000</w:t>
            </w:r>
          </w:p>
        </w:tc>
        <w:tc>
          <w:tcPr>
            <w:tcW w:w="1742"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es-CR" w:eastAsia="es-CR"/>
              </w:rPr>
            </w:pPr>
            <w:r w:rsidRPr="00E8186B">
              <w:rPr>
                <w:rFonts w:ascii="Roboto" w:hAnsi="Roboto" w:cs="Arial"/>
                <w:color w:val="000000" w:themeColor="text1"/>
                <w:szCs w:val="24"/>
                <w:lang w:val="es-CR" w:eastAsia="es-CR"/>
              </w:rPr>
              <w:t>933000000000</w:t>
            </w:r>
          </w:p>
        </w:tc>
        <w:tc>
          <w:tcPr>
            <w:tcW w:w="3639" w:type="dxa"/>
            <w:tcBorders>
              <w:top w:val="nil"/>
              <w:left w:val="nil"/>
              <w:bottom w:val="single" w:sz="4" w:space="0" w:color="auto"/>
              <w:right w:val="single" w:sz="4" w:space="0" w:color="auto"/>
            </w:tcBorders>
            <w:noWrap/>
            <w:vAlign w:val="center"/>
          </w:tcPr>
          <w:p w:rsidR="005F2B60" w:rsidRPr="00E8186B" w:rsidRDefault="005F2B60" w:rsidP="00E7637F">
            <w:pPr>
              <w:jc w:val="both"/>
              <w:rPr>
                <w:rFonts w:ascii="Roboto" w:hAnsi="Roboto" w:cs="Arial"/>
                <w:color w:val="000000" w:themeColor="text1"/>
                <w:szCs w:val="24"/>
                <w:lang w:val="pt-PT" w:eastAsia="es-CR"/>
              </w:rPr>
            </w:pPr>
            <w:r w:rsidRPr="00E8186B">
              <w:rPr>
                <w:rFonts w:ascii="Roboto" w:hAnsi="Roboto" w:cs="Arial"/>
                <w:color w:val="000000" w:themeColor="text1"/>
                <w:szCs w:val="24"/>
                <w:lang w:val="pt-PT" w:eastAsia="es-CR"/>
              </w:rPr>
              <w:t>(Contrapartida penalidades e intereses devengados)</w:t>
            </w:r>
          </w:p>
        </w:tc>
      </w:tr>
    </w:tbl>
    <w:p w:rsidR="00986A45" w:rsidRPr="00E8186B" w:rsidRDefault="00986A45" w:rsidP="00E7637F">
      <w:pPr>
        <w:ind w:right="1"/>
        <w:jc w:val="both"/>
        <w:rPr>
          <w:rFonts w:ascii="Roboto" w:hAnsi="Roboto" w:cs="Arial"/>
          <w:b/>
          <w:bCs/>
          <w:szCs w:val="24"/>
          <w:lang w:val="pt-PT"/>
        </w:rPr>
      </w:pPr>
    </w:p>
    <w:p w:rsidR="00986A45" w:rsidRPr="00E8186B" w:rsidRDefault="00986A45" w:rsidP="00E7637F">
      <w:pPr>
        <w:ind w:right="1"/>
        <w:jc w:val="both"/>
        <w:rPr>
          <w:rFonts w:ascii="Roboto" w:hAnsi="Roboto" w:cs="Arial"/>
          <w:b/>
          <w:bCs/>
          <w:szCs w:val="24"/>
          <w:lang w:val="pt-PT"/>
        </w:rPr>
      </w:pPr>
    </w:p>
    <w:p w:rsidR="00E055A8" w:rsidRPr="00E8186B" w:rsidRDefault="00E055A8" w:rsidP="00E7637F">
      <w:pPr>
        <w:jc w:val="both"/>
        <w:rPr>
          <w:rFonts w:ascii="Roboto" w:hAnsi="Roboto" w:cs="Arial"/>
          <w:szCs w:val="24"/>
        </w:rPr>
      </w:pPr>
      <w:r w:rsidRPr="00E8186B">
        <w:rPr>
          <w:rFonts w:ascii="Roboto" w:hAnsi="Roboto" w:cs="Arial"/>
          <w:b/>
          <w:bCs/>
          <w:szCs w:val="24"/>
        </w:rPr>
        <w:t>c.</w:t>
      </w:r>
      <w:r w:rsidRPr="00E8186B">
        <w:rPr>
          <w:rFonts w:ascii="Roboto" w:hAnsi="Roboto" w:cs="Arial"/>
          <w:szCs w:val="24"/>
        </w:rPr>
        <w:t xml:space="preserve"> Se </w:t>
      </w:r>
      <w:r w:rsidR="00872FE6" w:rsidRPr="00E8186B">
        <w:rPr>
          <w:rFonts w:ascii="Roboto" w:hAnsi="Roboto" w:cs="Arial"/>
          <w:szCs w:val="24"/>
        </w:rPr>
        <w:t>elimina</w:t>
      </w:r>
      <w:r w:rsidR="009A4576" w:rsidRPr="00E8186B">
        <w:rPr>
          <w:rFonts w:ascii="Roboto" w:hAnsi="Roboto" w:cs="Arial"/>
          <w:szCs w:val="24"/>
        </w:rPr>
        <w:t xml:space="preserve"> </w:t>
      </w:r>
      <w:r w:rsidRPr="00E8186B">
        <w:rPr>
          <w:rFonts w:ascii="Roboto" w:hAnsi="Roboto" w:cs="Arial"/>
          <w:szCs w:val="24"/>
        </w:rPr>
        <w:t xml:space="preserve">el </w:t>
      </w:r>
      <w:r w:rsidR="00E73F11" w:rsidRPr="00E8186B">
        <w:rPr>
          <w:rFonts w:ascii="Roboto" w:hAnsi="Roboto" w:cs="Arial"/>
          <w:szCs w:val="24"/>
        </w:rPr>
        <w:t>nombre</w:t>
      </w:r>
      <w:r w:rsidRPr="00E8186B">
        <w:rPr>
          <w:rFonts w:ascii="Roboto" w:hAnsi="Roboto" w:cs="Arial"/>
          <w:szCs w:val="24"/>
        </w:rPr>
        <w:t xml:space="preserve"> </w:t>
      </w:r>
      <w:r w:rsidR="004E4EA6" w:rsidRPr="00E8186B">
        <w:rPr>
          <w:rFonts w:ascii="Roboto" w:hAnsi="Roboto" w:cs="Arial"/>
          <w:szCs w:val="24"/>
        </w:rPr>
        <w:t>RA_FONDOS</w:t>
      </w:r>
      <w:r w:rsidR="00111F8E" w:rsidRPr="00E8186B">
        <w:rPr>
          <w:rFonts w:ascii="Roboto" w:hAnsi="Roboto" w:cs="Arial"/>
          <w:szCs w:val="24"/>
        </w:rPr>
        <w:t xml:space="preserve"> del anexo</w:t>
      </w:r>
      <w:r w:rsidR="00A77A3D" w:rsidRPr="00E8186B">
        <w:rPr>
          <w:rFonts w:ascii="Roboto" w:hAnsi="Roboto" w:cs="Arial"/>
          <w:szCs w:val="24"/>
        </w:rPr>
        <w:t>.</w:t>
      </w:r>
    </w:p>
    <w:p w:rsidR="00986A45" w:rsidRPr="00E8186B" w:rsidRDefault="00986A45" w:rsidP="00E7637F">
      <w:pPr>
        <w:ind w:right="1"/>
        <w:jc w:val="both"/>
        <w:rPr>
          <w:rFonts w:ascii="Roboto" w:hAnsi="Roboto" w:cs="Arial"/>
          <w:b/>
          <w:bCs/>
          <w:szCs w:val="24"/>
        </w:rPr>
      </w:pPr>
    </w:p>
    <w:p w:rsidR="00E055A8" w:rsidRPr="00E8186B" w:rsidRDefault="00E055A8" w:rsidP="00E7637F">
      <w:pPr>
        <w:ind w:right="1"/>
        <w:jc w:val="both"/>
        <w:rPr>
          <w:rFonts w:ascii="Roboto" w:hAnsi="Roboto" w:cs="Arial"/>
          <w:b/>
          <w:bCs/>
          <w:szCs w:val="24"/>
          <w:lang w:val="es-CR"/>
        </w:rPr>
      </w:pPr>
    </w:p>
    <w:p w:rsidR="0058645C" w:rsidRPr="00E8186B" w:rsidRDefault="00E055A8" w:rsidP="00E7637F">
      <w:pPr>
        <w:jc w:val="both"/>
        <w:rPr>
          <w:rFonts w:ascii="Roboto" w:hAnsi="Roboto" w:cs="Arial"/>
          <w:szCs w:val="24"/>
        </w:rPr>
      </w:pPr>
      <w:r w:rsidRPr="00E8186B">
        <w:rPr>
          <w:rFonts w:ascii="Roboto" w:hAnsi="Roboto" w:cs="Arial"/>
          <w:b/>
          <w:bCs/>
          <w:szCs w:val="24"/>
        </w:rPr>
        <w:t>d</w:t>
      </w:r>
      <w:r w:rsidR="0058645C" w:rsidRPr="00E8186B">
        <w:rPr>
          <w:rFonts w:ascii="Roboto" w:hAnsi="Roboto" w:cs="Arial"/>
          <w:b/>
          <w:bCs/>
          <w:szCs w:val="24"/>
        </w:rPr>
        <w:t>.</w:t>
      </w:r>
      <w:r w:rsidR="0058645C" w:rsidRPr="00E8186B">
        <w:rPr>
          <w:rFonts w:ascii="Roboto" w:hAnsi="Roboto" w:cs="Arial"/>
          <w:szCs w:val="24"/>
        </w:rPr>
        <w:t xml:space="preserve"> Se </w:t>
      </w:r>
      <w:r w:rsidR="00855772" w:rsidRPr="00E8186B">
        <w:rPr>
          <w:rFonts w:ascii="Roboto" w:hAnsi="Roboto" w:cs="Arial"/>
          <w:szCs w:val="24"/>
        </w:rPr>
        <w:t xml:space="preserve">crean </w:t>
      </w:r>
      <w:r w:rsidR="0058645C" w:rsidRPr="00E8186B">
        <w:rPr>
          <w:rFonts w:ascii="Roboto" w:hAnsi="Roboto" w:cs="Arial"/>
          <w:szCs w:val="24"/>
        </w:rPr>
        <w:t>l</w:t>
      </w:r>
      <w:r w:rsidR="00125C8C" w:rsidRPr="00E8186B">
        <w:rPr>
          <w:rFonts w:ascii="Roboto" w:hAnsi="Roboto" w:cs="Arial"/>
          <w:szCs w:val="24"/>
        </w:rPr>
        <w:t>o</w:t>
      </w:r>
      <w:r w:rsidR="0058645C" w:rsidRPr="00E8186B">
        <w:rPr>
          <w:rFonts w:ascii="Roboto" w:hAnsi="Roboto" w:cs="Arial"/>
          <w:szCs w:val="24"/>
        </w:rPr>
        <w:t xml:space="preserve">s siguientes </w:t>
      </w:r>
      <w:r w:rsidR="00125C8C" w:rsidRPr="00E8186B">
        <w:rPr>
          <w:rFonts w:ascii="Roboto" w:hAnsi="Roboto" w:cs="Arial"/>
          <w:szCs w:val="24"/>
        </w:rPr>
        <w:t>códigos</w:t>
      </w:r>
      <w:r w:rsidR="001F6DC5" w:rsidRPr="00E8186B">
        <w:rPr>
          <w:rFonts w:ascii="Roboto" w:hAnsi="Roboto" w:cs="Arial"/>
          <w:szCs w:val="24"/>
        </w:rPr>
        <w:t xml:space="preserve"> de catálogo</w:t>
      </w:r>
      <w:r w:rsidR="00125C8C" w:rsidRPr="00E8186B">
        <w:rPr>
          <w:rFonts w:ascii="Roboto" w:hAnsi="Roboto" w:cs="Arial"/>
          <w:szCs w:val="24"/>
        </w:rPr>
        <w:t xml:space="preserve"> </w:t>
      </w:r>
      <w:r w:rsidR="0058645C" w:rsidRPr="00E8186B">
        <w:rPr>
          <w:rFonts w:ascii="Roboto" w:hAnsi="Roboto" w:cs="Arial"/>
          <w:szCs w:val="24"/>
        </w:rPr>
        <w:t xml:space="preserve">al Estado de Rendimiento Financiero Acumulado </w:t>
      </w:r>
      <w:r w:rsidR="00154958" w:rsidRPr="00E8186B">
        <w:rPr>
          <w:rFonts w:ascii="Roboto" w:hAnsi="Roboto" w:cs="Arial"/>
          <w:szCs w:val="24"/>
        </w:rPr>
        <w:t xml:space="preserve">y se separa </w:t>
      </w:r>
      <w:r w:rsidR="00EB1FD8" w:rsidRPr="00E8186B">
        <w:rPr>
          <w:rFonts w:ascii="Roboto" w:hAnsi="Roboto" w:cs="Arial"/>
          <w:szCs w:val="24"/>
        </w:rPr>
        <w:t>por tipo de fondo de inversión</w:t>
      </w:r>
      <w:r w:rsidR="0058645C" w:rsidRPr="00E8186B">
        <w:rPr>
          <w:rFonts w:ascii="Roboto" w:hAnsi="Roboto" w:cs="Arial"/>
          <w:szCs w:val="24"/>
        </w:rPr>
        <w:t>:</w:t>
      </w:r>
      <w:r w:rsidR="009A4576" w:rsidRPr="00E8186B">
        <w:rPr>
          <w:rFonts w:ascii="Roboto" w:hAnsi="Roboto" w:cs="Arial"/>
          <w:szCs w:val="24"/>
        </w:rPr>
        <w:t xml:space="preserve"> </w:t>
      </w:r>
      <w:r w:rsidR="009861AC" w:rsidRPr="00E8186B">
        <w:rPr>
          <w:rFonts w:ascii="Roboto" w:hAnsi="Roboto" w:cs="Arial"/>
          <w:szCs w:val="24"/>
        </w:rPr>
        <w:t xml:space="preserve">financiero </w:t>
      </w:r>
      <w:r w:rsidR="00722194" w:rsidRPr="00E8186B">
        <w:rPr>
          <w:rFonts w:ascii="Roboto" w:hAnsi="Roboto" w:cs="Arial"/>
          <w:szCs w:val="24"/>
        </w:rPr>
        <w:t>RA_</w:t>
      </w:r>
      <w:r w:rsidR="009861AC" w:rsidRPr="00E8186B">
        <w:rPr>
          <w:rFonts w:ascii="Roboto" w:hAnsi="Roboto" w:cs="Arial"/>
          <w:szCs w:val="24"/>
        </w:rPr>
        <w:t>FONDOSF</w:t>
      </w:r>
      <w:r w:rsidR="002830D3" w:rsidRPr="00E8186B">
        <w:rPr>
          <w:rFonts w:ascii="Roboto" w:hAnsi="Roboto" w:cs="Arial"/>
          <w:szCs w:val="24"/>
        </w:rPr>
        <w:t>I</w:t>
      </w:r>
      <w:r w:rsidR="009861AC" w:rsidRPr="00E8186B">
        <w:rPr>
          <w:rFonts w:ascii="Roboto" w:hAnsi="Roboto" w:cs="Arial"/>
          <w:szCs w:val="24"/>
        </w:rPr>
        <w:t xml:space="preserve">, no financiero </w:t>
      </w:r>
      <w:r w:rsidR="009A4576" w:rsidRPr="00E8186B">
        <w:rPr>
          <w:rFonts w:ascii="Roboto" w:hAnsi="Roboto" w:cs="Arial"/>
          <w:szCs w:val="24"/>
        </w:rPr>
        <w:t xml:space="preserve">RA_FONDOSNOFI, </w:t>
      </w:r>
      <w:r w:rsidR="00CF7412" w:rsidRPr="00E8186B">
        <w:rPr>
          <w:rFonts w:ascii="Roboto" w:hAnsi="Roboto" w:cs="Arial"/>
          <w:szCs w:val="24"/>
        </w:rPr>
        <w:t>titularización RA_FONDOS</w:t>
      </w:r>
      <w:r w:rsidR="00980730" w:rsidRPr="00E8186B">
        <w:rPr>
          <w:rFonts w:ascii="Roboto" w:hAnsi="Roboto" w:cs="Arial"/>
          <w:szCs w:val="24"/>
        </w:rPr>
        <w:t>TIT y capital de riesgo RA_FONDOSCR.</w:t>
      </w:r>
    </w:p>
    <w:p w:rsidR="00241156" w:rsidRPr="00E8186B" w:rsidRDefault="00241156" w:rsidP="00E7637F">
      <w:pPr>
        <w:ind w:right="1"/>
        <w:jc w:val="both"/>
        <w:rPr>
          <w:rFonts w:ascii="Roboto" w:hAnsi="Roboto" w:cs="Arial"/>
          <w:b/>
          <w:bCs/>
          <w:szCs w:val="24"/>
        </w:rPr>
      </w:pPr>
    </w:p>
    <w:p w:rsidR="0065767A" w:rsidRPr="00E8186B" w:rsidRDefault="0065767A" w:rsidP="00E7637F">
      <w:pPr>
        <w:jc w:val="both"/>
        <w:rPr>
          <w:rFonts w:ascii="Roboto" w:hAnsi="Roboto" w:cs="Arial"/>
          <w:b/>
          <w:bCs/>
          <w:szCs w:val="24"/>
        </w:rPr>
      </w:pPr>
    </w:p>
    <w:p w:rsidR="0065767A" w:rsidRPr="00E8186B" w:rsidRDefault="00E055A8" w:rsidP="00E7637F">
      <w:pPr>
        <w:jc w:val="both"/>
        <w:rPr>
          <w:rFonts w:ascii="Roboto" w:hAnsi="Roboto" w:cs="Arial"/>
          <w:szCs w:val="24"/>
        </w:rPr>
      </w:pPr>
      <w:r w:rsidRPr="00E8186B">
        <w:rPr>
          <w:rFonts w:ascii="Roboto" w:hAnsi="Roboto" w:cs="Arial"/>
          <w:b/>
          <w:bCs/>
          <w:szCs w:val="24"/>
        </w:rPr>
        <w:t>e</w:t>
      </w:r>
      <w:r w:rsidR="0065767A" w:rsidRPr="00E8186B">
        <w:rPr>
          <w:rFonts w:ascii="Roboto" w:hAnsi="Roboto" w:cs="Arial"/>
          <w:b/>
          <w:bCs/>
          <w:szCs w:val="24"/>
        </w:rPr>
        <w:t>.</w:t>
      </w:r>
      <w:r w:rsidR="0065767A" w:rsidRPr="00E8186B">
        <w:rPr>
          <w:rFonts w:ascii="Roboto" w:hAnsi="Roboto" w:cs="Arial"/>
          <w:szCs w:val="24"/>
        </w:rPr>
        <w:t xml:space="preserve"> Se modifica el nombre de las siguientes cuentas </w:t>
      </w:r>
      <w:r w:rsidR="007D4E03" w:rsidRPr="00E8186B">
        <w:rPr>
          <w:rFonts w:ascii="Roboto" w:hAnsi="Roboto" w:cs="Arial"/>
          <w:szCs w:val="24"/>
        </w:rPr>
        <w:t xml:space="preserve">de los </w:t>
      </w:r>
      <w:r w:rsidR="0065767A" w:rsidRPr="00E8186B">
        <w:rPr>
          <w:rFonts w:ascii="Roboto" w:hAnsi="Roboto" w:cs="Arial"/>
          <w:szCs w:val="24"/>
        </w:rPr>
        <w:t>Estados Financieros de Fondos de Inversión</w:t>
      </w:r>
      <w:r w:rsidR="00E14B1B" w:rsidRPr="00E8186B">
        <w:rPr>
          <w:rFonts w:ascii="Roboto" w:hAnsi="Roboto" w:cs="Arial"/>
          <w:szCs w:val="24"/>
        </w:rPr>
        <w:t>, para que se lean de la siguiente manera</w:t>
      </w:r>
      <w:r w:rsidR="0065767A" w:rsidRPr="00E8186B">
        <w:rPr>
          <w:rFonts w:ascii="Roboto" w:hAnsi="Roboto" w:cs="Arial"/>
          <w:szCs w:val="24"/>
        </w:rPr>
        <w:t>:</w:t>
      </w:r>
    </w:p>
    <w:p w:rsidR="0065767A" w:rsidRPr="00E8186B" w:rsidRDefault="0065767A" w:rsidP="00E7637F">
      <w:pPr>
        <w:ind w:right="1"/>
        <w:jc w:val="both"/>
        <w:rPr>
          <w:rFonts w:ascii="Roboto" w:hAnsi="Roboto" w:cs="Arial"/>
          <w:b/>
          <w:bCs/>
          <w:szCs w:val="24"/>
          <w:lang w:val="es-CR"/>
        </w:rPr>
      </w:pPr>
    </w:p>
    <w:tbl>
      <w:tblPr>
        <w:tblW w:w="8642" w:type="dxa"/>
        <w:jc w:val="center"/>
        <w:tblCellMar>
          <w:left w:w="70" w:type="dxa"/>
          <w:right w:w="70" w:type="dxa"/>
        </w:tblCellMar>
        <w:tblLook w:val="04A0" w:firstRow="1" w:lastRow="0" w:firstColumn="1" w:lastColumn="0" w:noHBand="0" w:noVBand="1"/>
      </w:tblPr>
      <w:tblGrid>
        <w:gridCol w:w="2367"/>
        <w:gridCol w:w="1767"/>
        <w:gridCol w:w="4508"/>
      </w:tblGrid>
      <w:tr w:rsidR="0065767A" w:rsidRPr="00E8186B" w:rsidTr="00082896">
        <w:trPr>
          <w:trHeight w:val="255"/>
          <w:jc w:val="center"/>
        </w:trPr>
        <w:tc>
          <w:tcPr>
            <w:tcW w:w="2367" w:type="dxa"/>
            <w:tcBorders>
              <w:top w:val="single" w:sz="4" w:space="0" w:color="auto"/>
              <w:left w:val="single" w:sz="4" w:space="0" w:color="auto"/>
              <w:bottom w:val="single" w:sz="4" w:space="0" w:color="auto"/>
              <w:right w:val="single" w:sz="4" w:space="0" w:color="auto"/>
            </w:tcBorders>
            <w:noWrap/>
            <w:vAlign w:val="center"/>
            <w:hideMark/>
          </w:tcPr>
          <w:p w:rsidR="0065767A" w:rsidRPr="00E8186B" w:rsidRDefault="0065767A" w:rsidP="00E7637F">
            <w:pPr>
              <w:ind w:right="-260"/>
              <w:jc w:val="both"/>
              <w:rPr>
                <w:rFonts w:ascii="Roboto" w:hAnsi="Roboto" w:cs="Arial"/>
                <w:b/>
                <w:bCs/>
                <w:szCs w:val="24"/>
                <w:lang w:val="es-CR"/>
              </w:rPr>
            </w:pPr>
            <w:r w:rsidRPr="00E8186B">
              <w:rPr>
                <w:rFonts w:ascii="Roboto" w:hAnsi="Roboto" w:cs="Arial"/>
                <w:b/>
                <w:bCs/>
                <w:szCs w:val="24"/>
                <w:lang w:val="es-CR"/>
              </w:rPr>
              <w:t>C</w:t>
            </w:r>
            <w:r w:rsidR="00E008E6" w:rsidRPr="00E8186B">
              <w:rPr>
                <w:rFonts w:ascii="Roboto" w:hAnsi="Roboto" w:cs="Arial"/>
                <w:b/>
                <w:bCs/>
                <w:szCs w:val="24"/>
                <w:lang w:val="es-CR"/>
              </w:rPr>
              <w:t>atálogo</w:t>
            </w:r>
          </w:p>
        </w:tc>
        <w:tc>
          <w:tcPr>
            <w:tcW w:w="1767" w:type="dxa"/>
            <w:tcBorders>
              <w:top w:val="single" w:sz="4" w:space="0" w:color="auto"/>
              <w:left w:val="nil"/>
              <w:bottom w:val="single" w:sz="4" w:space="0" w:color="auto"/>
              <w:right w:val="single" w:sz="4" w:space="0" w:color="auto"/>
            </w:tcBorders>
            <w:noWrap/>
            <w:vAlign w:val="center"/>
            <w:hideMark/>
          </w:tcPr>
          <w:p w:rsidR="0065767A" w:rsidRPr="00E8186B" w:rsidRDefault="0065767A" w:rsidP="00E7637F">
            <w:pPr>
              <w:ind w:right="-260"/>
              <w:jc w:val="both"/>
              <w:rPr>
                <w:rFonts w:ascii="Roboto" w:hAnsi="Roboto" w:cs="Arial"/>
                <w:b/>
                <w:bCs/>
                <w:szCs w:val="24"/>
                <w:lang w:val="es-CR"/>
              </w:rPr>
            </w:pPr>
            <w:r w:rsidRPr="00E8186B">
              <w:rPr>
                <w:rFonts w:ascii="Roboto" w:hAnsi="Roboto" w:cs="Arial"/>
                <w:b/>
                <w:bCs/>
                <w:szCs w:val="24"/>
                <w:lang w:val="es-CR"/>
              </w:rPr>
              <w:t>C</w:t>
            </w:r>
            <w:r w:rsidR="00E008E6" w:rsidRPr="00E8186B">
              <w:rPr>
                <w:rFonts w:ascii="Roboto" w:hAnsi="Roboto" w:cs="Arial"/>
                <w:b/>
                <w:bCs/>
                <w:szCs w:val="24"/>
                <w:lang w:val="es-CR"/>
              </w:rPr>
              <w:t>ódigo</w:t>
            </w:r>
          </w:p>
        </w:tc>
        <w:tc>
          <w:tcPr>
            <w:tcW w:w="4508" w:type="dxa"/>
            <w:tcBorders>
              <w:top w:val="single" w:sz="4" w:space="0" w:color="auto"/>
              <w:left w:val="nil"/>
              <w:bottom w:val="single" w:sz="4" w:space="0" w:color="auto"/>
              <w:right w:val="single" w:sz="4" w:space="0" w:color="auto"/>
            </w:tcBorders>
            <w:noWrap/>
            <w:vAlign w:val="center"/>
            <w:hideMark/>
          </w:tcPr>
          <w:p w:rsidR="0065767A" w:rsidRPr="00E8186B" w:rsidRDefault="0065767A" w:rsidP="00E7637F">
            <w:pPr>
              <w:ind w:right="-260"/>
              <w:jc w:val="both"/>
              <w:rPr>
                <w:rFonts w:ascii="Roboto" w:hAnsi="Roboto" w:cs="Arial"/>
                <w:b/>
                <w:bCs/>
                <w:szCs w:val="24"/>
                <w:lang w:val="es-CR"/>
              </w:rPr>
            </w:pPr>
            <w:r w:rsidRPr="00E8186B">
              <w:rPr>
                <w:rFonts w:ascii="Roboto" w:hAnsi="Roboto" w:cs="Arial"/>
                <w:b/>
                <w:bCs/>
                <w:szCs w:val="24"/>
                <w:lang w:val="es-CR"/>
              </w:rPr>
              <w:t>N</w:t>
            </w:r>
            <w:r w:rsidR="00E008E6" w:rsidRPr="00E8186B">
              <w:rPr>
                <w:rFonts w:ascii="Roboto" w:hAnsi="Roboto" w:cs="Arial"/>
                <w:b/>
                <w:bCs/>
                <w:szCs w:val="24"/>
                <w:lang w:val="es-CR"/>
              </w:rPr>
              <w:t>ombre</w:t>
            </w:r>
          </w:p>
        </w:tc>
      </w:tr>
      <w:tr w:rsidR="007D4E03" w:rsidRPr="00E8186B" w:rsidTr="00082896">
        <w:trPr>
          <w:trHeight w:val="255"/>
          <w:jc w:val="center"/>
        </w:trPr>
        <w:tc>
          <w:tcPr>
            <w:tcW w:w="2367" w:type="dxa"/>
            <w:tcBorders>
              <w:top w:val="single" w:sz="4" w:space="0" w:color="auto"/>
              <w:left w:val="single" w:sz="4" w:space="0" w:color="auto"/>
              <w:bottom w:val="single" w:sz="4" w:space="0" w:color="auto"/>
              <w:right w:val="single" w:sz="4" w:space="0" w:color="auto"/>
            </w:tcBorders>
            <w:noWrap/>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 xml:space="preserve">BG_FONDOS  </w:t>
            </w:r>
          </w:p>
        </w:tc>
        <w:tc>
          <w:tcPr>
            <w:tcW w:w="1767" w:type="dxa"/>
            <w:tcBorders>
              <w:top w:val="single" w:sz="4" w:space="0" w:color="auto"/>
              <w:left w:val="single" w:sz="4" w:space="0" w:color="auto"/>
              <w:bottom w:val="single" w:sz="4" w:space="0" w:color="auto"/>
              <w:right w:val="single" w:sz="4" w:space="0" w:color="auto"/>
            </w:tcBorders>
            <w:noWrap/>
            <w:vAlign w:val="bottom"/>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701001010125</w:t>
            </w:r>
          </w:p>
        </w:tc>
        <w:tc>
          <w:tcPr>
            <w:tcW w:w="4508" w:type="dxa"/>
            <w:tcBorders>
              <w:top w:val="single" w:sz="4" w:space="0" w:color="auto"/>
              <w:left w:val="single" w:sz="4" w:space="0" w:color="auto"/>
              <w:bottom w:val="single" w:sz="4" w:space="0" w:color="auto"/>
              <w:right w:val="single" w:sz="4" w:space="0" w:color="auto"/>
            </w:tcBorders>
            <w:noWrap/>
          </w:tcPr>
          <w:p w:rsidR="007D4E03" w:rsidRPr="00E8186B" w:rsidRDefault="007D4E03" w:rsidP="00E7637F">
            <w:pPr>
              <w:ind w:right="-260"/>
              <w:jc w:val="both"/>
              <w:rPr>
                <w:rFonts w:ascii="Roboto" w:hAnsi="Roboto" w:cs="Arial"/>
                <w:szCs w:val="24"/>
                <w:lang w:val="pt-PT"/>
              </w:rPr>
            </w:pPr>
            <w:r w:rsidRPr="00E8186B">
              <w:rPr>
                <w:rFonts w:ascii="Roboto" w:hAnsi="Roboto" w:cs="Arial"/>
                <w:szCs w:val="24"/>
                <w:lang w:val="pt-PT"/>
              </w:rPr>
              <w:t>DAVIbank (Costa Rica) S.A.</w:t>
            </w:r>
          </w:p>
        </w:tc>
      </w:tr>
      <w:tr w:rsidR="007D4E03" w:rsidRPr="00E8186B" w:rsidTr="00082896">
        <w:trPr>
          <w:trHeight w:val="255"/>
          <w:jc w:val="center"/>
        </w:trPr>
        <w:tc>
          <w:tcPr>
            <w:tcW w:w="2367" w:type="dxa"/>
            <w:tcBorders>
              <w:top w:val="single" w:sz="4" w:space="0" w:color="auto"/>
              <w:left w:val="single" w:sz="4" w:space="0" w:color="auto"/>
              <w:bottom w:val="single" w:sz="4" w:space="0" w:color="auto"/>
              <w:right w:val="single" w:sz="4" w:space="0" w:color="auto"/>
            </w:tcBorders>
            <w:noWrap/>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 xml:space="preserve">BG_FONDOS  </w:t>
            </w:r>
          </w:p>
        </w:tc>
        <w:tc>
          <w:tcPr>
            <w:tcW w:w="1767" w:type="dxa"/>
            <w:tcBorders>
              <w:top w:val="single" w:sz="4" w:space="0" w:color="auto"/>
              <w:left w:val="single" w:sz="4" w:space="0" w:color="auto"/>
              <w:bottom w:val="single" w:sz="4" w:space="0" w:color="auto"/>
              <w:right w:val="single" w:sz="4" w:space="0" w:color="auto"/>
            </w:tcBorders>
            <w:noWrap/>
            <w:vAlign w:val="bottom"/>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701001020125</w:t>
            </w:r>
          </w:p>
        </w:tc>
        <w:tc>
          <w:tcPr>
            <w:tcW w:w="4508" w:type="dxa"/>
            <w:tcBorders>
              <w:top w:val="single" w:sz="4" w:space="0" w:color="auto"/>
              <w:left w:val="single" w:sz="4" w:space="0" w:color="auto"/>
              <w:bottom w:val="single" w:sz="4" w:space="0" w:color="auto"/>
              <w:right w:val="single" w:sz="4" w:space="0" w:color="auto"/>
            </w:tcBorders>
            <w:noWrap/>
          </w:tcPr>
          <w:p w:rsidR="007D4E03" w:rsidRPr="00E8186B" w:rsidRDefault="007D4E03" w:rsidP="00E7637F">
            <w:pPr>
              <w:ind w:right="-260"/>
              <w:jc w:val="both"/>
              <w:rPr>
                <w:rFonts w:ascii="Roboto" w:hAnsi="Roboto" w:cs="Arial"/>
                <w:szCs w:val="24"/>
                <w:lang w:val="pt-PT"/>
              </w:rPr>
            </w:pPr>
            <w:r w:rsidRPr="00E8186B">
              <w:rPr>
                <w:rFonts w:ascii="Roboto" w:hAnsi="Roboto" w:cs="Arial"/>
                <w:szCs w:val="24"/>
                <w:lang w:val="pt-PT"/>
              </w:rPr>
              <w:t>DAVIbank (Costa Rica) S.A.</w:t>
            </w:r>
          </w:p>
        </w:tc>
      </w:tr>
      <w:tr w:rsidR="007D4E03" w:rsidRPr="00E8186B" w:rsidTr="00082896">
        <w:trPr>
          <w:trHeight w:val="255"/>
          <w:jc w:val="center"/>
        </w:trPr>
        <w:tc>
          <w:tcPr>
            <w:tcW w:w="2367" w:type="dxa"/>
            <w:tcBorders>
              <w:top w:val="single" w:sz="4" w:space="0" w:color="auto"/>
              <w:left w:val="single" w:sz="4" w:space="0" w:color="auto"/>
              <w:bottom w:val="single" w:sz="4" w:space="0" w:color="auto"/>
              <w:right w:val="single" w:sz="4" w:space="0" w:color="auto"/>
            </w:tcBorders>
            <w:noWrap/>
            <w:vAlign w:val="bottom"/>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BG_FONDOS</w:t>
            </w:r>
          </w:p>
        </w:tc>
        <w:tc>
          <w:tcPr>
            <w:tcW w:w="1767" w:type="dxa"/>
            <w:tcBorders>
              <w:top w:val="single" w:sz="4" w:space="0" w:color="auto"/>
              <w:left w:val="single" w:sz="4" w:space="0" w:color="auto"/>
              <w:bottom w:val="single" w:sz="4" w:space="0" w:color="auto"/>
              <w:right w:val="single" w:sz="4" w:space="0" w:color="auto"/>
            </w:tcBorders>
            <w:noWrap/>
            <w:vAlign w:val="bottom"/>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751025010101</w:t>
            </w:r>
          </w:p>
        </w:tc>
        <w:tc>
          <w:tcPr>
            <w:tcW w:w="4508" w:type="dxa"/>
            <w:tcBorders>
              <w:top w:val="single" w:sz="4" w:space="0" w:color="auto"/>
              <w:left w:val="single" w:sz="4" w:space="0" w:color="auto"/>
              <w:bottom w:val="single" w:sz="4" w:space="0" w:color="auto"/>
              <w:right w:val="single" w:sz="4" w:space="0" w:color="auto"/>
            </w:tcBorders>
            <w:noWrap/>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 xml:space="preserve">Administración según </w:t>
            </w:r>
            <w:r w:rsidR="00A22F0E" w:rsidRPr="00E8186B">
              <w:rPr>
                <w:rFonts w:ascii="Roboto" w:hAnsi="Roboto" w:cs="Arial"/>
                <w:szCs w:val="24"/>
                <w:lang w:val="es-CR"/>
              </w:rPr>
              <w:t>monto patrimonio</w:t>
            </w:r>
            <w:r w:rsidRPr="00E8186B">
              <w:rPr>
                <w:rFonts w:ascii="Roboto" w:hAnsi="Roboto" w:cs="Arial"/>
                <w:szCs w:val="24"/>
                <w:lang w:val="es-CR"/>
              </w:rPr>
              <w:t xml:space="preserve"> bajo administración</w:t>
            </w:r>
          </w:p>
        </w:tc>
      </w:tr>
      <w:tr w:rsidR="007D4E03" w:rsidRPr="00E8186B" w:rsidTr="00082896">
        <w:trPr>
          <w:trHeight w:val="255"/>
          <w:jc w:val="center"/>
        </w:trPr>
        <w:tc>
          <w:tcPr>
            <w:tcW w:w="2367" w:type="dxa"/>
            <w:tcBorders>
              <w:top w:val="single" w:sz="4" w:space="0" w:color="auto"/>
              <w:left w:val="single" w:sz="4" w:space="0" w:color="auto"/>
              <w:bottom w:val="single" w:sz="4" w:space="0" w:color="auto"/>
              <w:right w:val="single" w:sz="4" w:space="0" w:color="auto"/>
            </w:tcBorders>
            <w:noWrap/>
            <w:vAlign w:val="bottom"/>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BG_FONDOS</w:t>
            </w:r>
          </w:p>
        </w:tc>
        <w:tc>
          <w:tcPr>
            <w:tcW w:w="1767" w:type="dxa"/>
            <w:tcBorders>
              <w:top w:val="single" w:sz="4" w:space="0" w:color="auto"/>
              <w:left w:val="single" w:sz="4" w:space="0" w:color="auto"/>
              <w:bottom w:val="single" w:sz="4" w:space="0" w:color="auto"/>
              <w:right w:val="single" w:sz="4" w:space="0" w:color="auto"/>
            </w:tcBorders>
            <w:noWrap/>
            <w:vAlign w:val="bottom"/>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751025020101</w:t>
            </w:r>
          </w:p>
        </w:tc>
        <w:tc>
          <w:tcPr>
            <w:tcW w:w="4508" w:type="dxa"/>
            <w:tcBorders>
              <w:top w:val="single" w:sz="4" w:space="0" w:color="auto"/>
              <w:left w:val="single" w:sz="4" w:space="0" w:color="auto"/>
              <w:bottom w:val="single" w:sz="4" w:space="0" w:color="auto"/>
              <w:right w:val="single" w:sz="4" w:space="0" w:color="auto"/>
            </w:tcBorders>
            <w:noWrap/>
          </w:tcPr>
          <w:p w:rsidR="007D4E03" w:rsidRPr="00E8186B" w:rsidRDefault="007D4E03" w:rsidP="00E7637F">
            <w:pPr>
              <w:ind w:right="-260"/>
              <w:jc w:val="both"/>
              <w:rPr>
                <w:rFonts w:ascii="Roboto" w:hAnsi="Roboto" w:cs="Arial"/>
                <w:szCs w:val="24"/>
                <w:lang w:val="es-CR"/>
              </w:rPr>
            </w:pPr>
            <w:r w:rsidRPr="00E8186B">
              <w:rPr>
                <w:rFonts w:ascii="Roboto" w:hAnsi="Roboto" w:cs="Arial"/>
                <w:szCs w:val="24"/>
                <w:lang w:val="es-CR"/>
              </w:rPr>
              <w:t xml:space="preserve">Administración según </w:t>
            </w:r>
            <w:r w:rsidR="00A22F0E" w:rsidRPr="00E8186B">
              <w:rPr>
                <w:rFonts w:ascii="Roboto" w:hAnsi="Roboto" w:cs="Arial"/>
                <w:szCs w:val="24"/>
                <w:lang w:val="es-CR"/>
              </w:rPr>
              <w:t xml:space="preserve">monto patrimonio </w:t>
            </w:r>
            <w:r w:rsidRPr="00E8186B">
              <w:rPr>
                <w:rFonts w:ascii="Roboto" w:hAnsi="Roboto" w:cs="Arial"/>
                <w:szCs w:val="24"/>
                <w:lang w:val="es-CR"/>
              </w:rPr>
              <w:t>bajo administración</w:t>
            </w:r>
          </w:p>
        </w:tc>
      </w:tr>
      <w:tr w:rsidR="00DE4E7F" w:rsidRPr="00E8186B" w:rsidTr="00082896">
        <w:trPr>
          <w:trHeight w:val="255"/>
          <w:jc w:val="center"/>
        </w:trPr>
        <w:tc>
          <w:tcPr>
            <w:tcW w:w="2367" w:type="dxa"/>
            <w:tcBorders>
              <w:top w:val="single" w:sz="4" w:space="0" w:color="auto"/>
              <w:left w:val="single" w:sz="4" w:space="0" w:color="auto"/>
              <w:bottom w:val="single" w:sz="4" w:space="0" w:color="auto"/>
              <w:right w:val="single" w:sz="4" w:space="0" w:color="auto"/>
            </w:tcBorders>
            <w:noWrap/>
            <w:vAlign w:val="bottom"/>
          </w:tcPr>
          <w:p w:rsidR="00DE4E7F" w:rsidRPr="00E8186B" w:rsidRDefault="00DE4E7F" w:rsidP="00E7637F">
            <w:pPr>
              <w:ind w:right="-260"/>
              <w:jc w:val="both"/>
              <w:rPr>
                <w:rFonts w:ascii="Roboto" w:hAnsi="Roboto" w:cs="Arial"/>
                <w:szCs w:val="24"/>
                <w:lang w:val="es-CR"/>
              </w:rPr>
            </w:pPr>
            <w:r w:rsidRPr="00E8186B">
              <w:rPr>
                <w:rFonts w:ascii="Roboto" w:hAnsi="Roboto" w:cs="Arial"/>
                <w:szCs w:val="24"/>
                <w:lang w:val="es-CR"/>
              </w:rPr>
              <w:t>BG_FONDOS</w:t>
            </w:r>
          </w:p>
        </w:tc>
        <w:tc>
          <w:tcPr>
            <w:tcW w:w="1767" w:type="dxa"/>
            <w:tcBorders>
              <w:top w:val="single" w:sz="4" w:space="0" w:color="auto"/>
              <w:left w:val="single" w:sz="4" w:space="0" w:color="auto"/>
              <w:bottom w:val="single" w:sz="4" w:space="0" w:color="auto"/>
              <w:right w:val="single" w:sz="4" w:space="0" w:color="auto"/>
            </w:tcBorders>
            <w:noWrap/>
            <w:vAlign w:val="bottom"/>
          </w:tcPr>
          <w:p w:rsidR="00DE4E7F" w:rsidRPr="00E8186B" w:rsidRDefault="006C08D5" w:rsidP="00E7637F">
            <w:pPr>
              <w:ind w:right="-260"/>
              <w:jc w:val="both"/>
              <w:rPr>
                <w:rFonts w:ascii="Roboto" w:hAnsi="Roboto" w:cs="Arial"/>
                <w:szCs w:val="24"/>
                <w:lang w:val="es-CR"/>
              </w:rPr>
            </w:pPr>
            <w:r w:rsidRPr="00E8186B">
              <w:rPr>
                <w:rFonts w:ascii="Roboto" w:hAnsi="Roboto" w:cs="Arial"/>
                <w:szCs w:val="24"/>
                <w:lang w:val="es-CR"/>
              </w:rPr>
              <w:t>801006000000</w:t>
            </w:r>
          </w:p>
        </w:tc>
        <w:tc>
          <w:tcPr>
            <w:tcW w:w="4508" w:type="dxa"/>
            <w:tcBorders>
              <w:top w:val="single" w:sz="4" w:space="0" w:color="auto"/>
              <w:left w:val="single" w:sz="4" w:space="0" w:color="auto"/>
              <w:bottom w:val="single" w:sz="4" w:space="0" w:color="auto"/>
              <w:right w:val="single" w:sz="4" w:space="0" w:color="auto"/>
            </w:tcBorders>
            <w:noWrap/>
          </w:tcPr>
          <w:p w:rsidR="00DE4E7F" w:rsidRPr="00E8186B" w:rsidRDefault="006C08D5" w:rsidP="00E7637F">
            <w:pPr>
              <w:ind w:right="-260"/>
              <w:jc w:val="both"/>
              <w:rPr>
                <w:rFonts w:ascii="Roboto" w:hAnsi="Roboto" w:cs="Arial"/>
                <w:szCs w:val="24"/>
                <w:lang w:val="es-CR"/>
              </w:rPr>
            </w:pPr>
            <w:r w:rsidRPr="00E8186B">
              <w:rPr>
                <w:rFonts w:ascii="Roboto" w:hAnsi="Roboto" w:cs="Arial"/>
                <w:szCs w:val="24"/>
                <w:lang w:val="es-CR"/>
              </w:rPr>
              <w:t xml:space="preserve">Participaciones readquiridas </w:t>
            </w:r>
          </w:p>
        </w:tc>
      </w:tr>
    </w:tbl>
    <w:p w:rsidR="0065767A" w:rsidRPr="00E8186B" w:rsidRDefault="0065767A" w:rsidP="00E7637F">
      <w:pPr>
        <w:ind w:right="1"/>
        <w:jc w:val="both"/>
        <w:rPr>
          <w:rFonts w:ascii="Roboto" w:hAnsi="Roboto" w:cs="Arial"/>
          <w:b/>
          <w:bCs/>
          <w:szCs w:val="24"/>
          <w:lang w:val="es-CR"/>
        </w:rPr>
      </w:pPr>
    </w:p>
    <w:p w:rsidR="00D906D2" w:rsidRPr="00E8186B" w:rsidRDefault="00E055A8" w:rsidP="00E7637F">
      <w:pPr>
        <w:jc w:val="both"/>
        <w:rPr>
          <w:rFonts w:ascii="Roboto" w:hAnsi="Roboto" w:cs="Arial"/>
          <w:szCs w:val="24"/>
        </w:rPr>
      </w:pPr>
      <w:r w:rsidRPr="00E8186B">
        <w:rPr>
          <w:rFonts w:ascii="Roboto" w:hAnsi="Roboto" w:cs="Arial"/>
          <w:b/>
          <w:bCs/>
          <w:szCs w:val="24"/>
          <w:lang w:val="es-CR"/>
        </w:rPr>
        <w:t>f</w:t>
      </w:r>
      <w:r w:rsidR="00D906D2" w:rsidRPr="00E8186B">
        <w:rPr>
          <w:rFonts w:ascii="Roboto" w:hAnsi="Roboto" w:cs="Arial"/>
          <w:b/>
          <w:bCs/>
          <w:szCs w:val="24"/>
        </w:rPr>
        <w:t>.</w:t>
      </w:r>
      <w:r w:rsidR="00D906D2" w:rsidRPr="00E8186B">
        <w:rPr>
          <w:rFonts w:ascii="Roboto" w:hAnsi="Roboto" w:cs="Arial"/>
          <w:szCs w:val="24"/>
        </w:rPr>
        <w:t xml:space="preserve"> Se eliminan las siguientes cuentas </w:t>
      </w:r>
      <w:r w:rsidR="000A4293" w:rsidRPr="00E8186B">
        <w:rPr>
          <w:rFonts w:ascii="Roboto" w:hAnsi="Roboto" w:cs="Arial"/>
          <w:szCs w:val="24"/>
        </w:rPr>
        <w:t xml:space="preserve">de los </w:t>
      </w:r>
      <w:r w:rsidR="00DC517B" w:rsidRPr="00E8186B">
        <w:rPr>
          <w:rFonts w:ascii="Roboto" w:hAnsi="Roboto" w:cs="Arial"/>
          <w:szCs w:val="24"/>
        </w:rPr>
        <w:t>Estados Financieros de Fondos de Inversión</w:t>
      </w:r>
      <w:r w:rsidR="00D906D2" w:rsidRPr="00E8186B">
        <w:rPr>
          <w:rFonts w:ascii="Roboto" w:hAnsi="Roboto" w:cs="Arial"/>
          <w:szCs w:val="24"/>
        </w:rPr>
        <w:t>:</w:t>
      </w:r>
    </w:p>
    <w:p w:rsidR="00D906D2" w:rsidRPr="00E8186B" w:rsidRDefault="00D906D2" w:rsidP="00E7637F">
      <w:pPr>
        <w:ind w:right="1"/>
        <w:jc w:val="both"/>
        <w:rPr>
          <w:rFonts w:ascii="Roboto" w:hAnsi="Roboto" w:cs="Arial"/>
          <w:b/>
          <w:bCs/>
          <w:szCs w:val="24"/>
          <w:lang w:val="es-CR"/>
        </w:rPr>
      </w:pPr>
    </w:p>
    <w:tbl>
      <w:tblPr>
        <w:tblW w:w="8801" w:type="dxa"/>
        <w:jc w:val="center"/>
        <w:tblCellMar>
          <w:left w:w="70" w:type="dxa"/>
          <w:right w:w="70" w:type="dxa"/>
        </w:tblCellMar>
        <w:tblLook w:val="04A0" w:firstRow="1" w:lastRow="0" w:firstColumn="1" w:lastColumn="0" w:noHBand="0" w:noVBand="1"/>
      </w:tblPr>
      <w:tblGrid>
        <w:gridCol w:w="1767"/>
        <w:gridCol w:w="1879"/>
        <w:gridCol w:w="5155"/>
      </w:tblGrid>
      <w:tr w:rsidR="00D906D2" w:rsidRPr="00E8186B" w:rsidTr="00E7637F">
        <w:trPr>
          <w:trHeight w:val="255"/>
          <w:jc w:val="center"/>
        </w:trPr>
        <w:tc>
          <w:tcPr>
            <w:tcW w:w="1767" w:type="dxa"/>
            <w:tcBorders>
              <w:top w:val="single" w:sz="4" w:space="0" w:color="auto"/>
              <w:left w:val="single" w:sz="4" w:space="0" w:color="auto"/>
              <w:bottom w:val="single" w:sz="4" w:space="0" w:color="auto"/>
              <w:right w:val="single" w:sz="4" w:space="0" w:color="auto"/>
            </w:tcBorders>
            <w:noWrap/>
            <w:vAlign w:val="center"/>
            <w:hideMark/>
          </w:tcPr>
          <w:p w:rsidR="00D906D2" w:rsidRPr="00E8186B" w:rsidRDefault="00D906D2" w:rsidP="00E7637F">
            <w:pPr>
              <w:ind w:left="-13" w:right="120" w:firstLine="13"/>
              <w:jc w:val="both"/>
              <w:rPr>
                <w:rFonts w:ascii="Roboto" w:hAnsi="Roboto" w:cs="Arial"/>
                <w:b/>
                <w:bCs/>
                <w:szCs w:val="24"/>
                <w:lang w:val="es-CR"/>
              </w:rPr>
            </w:pPr>
            <w:r w:rsidRPr="00E8186B">
              <w:rPr>
                <w:rFonts w:ascii="Roboto" w:hAnsi="Roboto" w:cs="Arial"/>
                <w:b/>
                <w:bCs/>
                <w:szCs w:val="24"/>
                <w:lang w:val="es-CR"/>
              </w:rPr>
              <w:t>C</w:t>
            </w:r>
            <w:r w:rsidR="00C05AF5" w:rsidRPr="00E8186B">
              <w:rPr>
                <w:rFonts w:ascii="Roboto" w:hAnsi="Roboto" w:cs="Arial"/>
                <w:b/>
                <w:bCs/>
                <w:szCs w:val="24"/>
                <w:lang w:val="es-CR"/>
              </w:rPr>
              <w:t>atálogo</w:t>
            </w:r>
          </w:p>
        </w:tc>
        <w:tc>
          <w:tcPr>
            <w:tcW w:w="1879" w:type="dxa"/>
            <w:tcBorders>
              <w:top w:val="single" w:sz="4" w:space="0" w:color="auto"/>
              <w:left w:val="nil"/>
              <w:bottom w:val="single" w:sz="4" w:space="0" w:color="auto"/>
              <w:right w:val="single" w:sz="4" w:space="0" w:color="auto"/>
            </w:tcBorders>
            <w:noWrap/>
            <w:vAlign w:val="center"/>
            <w:hideMark/>
          </w:tcPr>
          <w:p w:rsidR="00D906D2" w:rsidRPr="00E8186B" w:rsidRDefault="00D906D2" w:rsidP="00E7637F">
            <w:pPr>
              <w:ind w:left="-13" w:right="120" w:firstLine="13"/>
              <w:jc w:val="both"/>
              <w:rPr>
                <w:rFonts w:ascii="Roboto" w:hAnsi="Roboto" w:cs="Arial"/>
                <w:b/>
                <w:bCs/>
                <w:szCs w:val="24"/>
                <w:lang w:val="es-CR"/>
              </w:rPr>
            </w:pPr>
            <w:r w:rsidRPr="00E8186B">
              <w:rPr>
                <w:rFonts w:ascii="Roboto" w:hAnsi="Roboto" w:cs="Arial"/>
                <w:b/>
                <w:bCs/>
                <w:szCs w:val="24"/>
                <w:lang w:val="es-CR"/>
              </w:rPr>
              <w:t>C</w:t>
            </w:r>
            <w:r w:rsidR="00C05AF5" w:rsidRPr="00E8186B">
              <w:rPr>
                <w:rFonts w:ascii="Roboto" w:hAnsi="Roboto" w:cs="Arial"/>
                <w:b/>
                <w:bCs/>
                <w:szCs w:val="24"/>
                <w:lang w:val="es-CR"/>
              </w:rPr>
              <w:t>ódigo</w:t>
            </w:r>
          </w:p>
        </w:tc>
        <w:tc>
          <w:tcPr>
            <w:tcW w:w="5155" w:type="dxa"/>
            <w:tcBorders>
              <w:top w:val="single" w:sz="4" w:space="0" w:color="auto"/>
              <w:left w:val="nil"/>
              <w:bottom w:val="single" w:sz="4" w:space="0" w:color="auto"/>
              <w:right w:val="single" w:sz="4" w:space="0" w:color="auto"/>
            </w:tcBorders>
            <w:noWrap/>
            <w:vAlign w:val="center"/>
            <w:hideMark/>
          </w:tcPr>
          <w:p w:rsidR="00D906D2" w:rsidRPr="00E8186B" w:rsidRDefault="00D906D2" w:rsidP="00E7637F">
            <w:pPr>
              <w:ind w:left="-13" w:right="120" w:firstLine="13"/>
              <w:jc w:val="both"/>
              <w:rPr>
                <w:rFonts w:ascii="Roboto" w:hAnsi="Roboto" w:cs="Arial"/>
                <w:b/>
                <w:bCs/>
                <w:szCs w:val="24"/>
                <w:lang w:val="es-CR"/>
              </w:rPr>
            </w:pPr>
            <w:r w:rsidRPr="00E8186B">
              <w:rPr>
                <w:rFonts w:ascii="Roboto" w:hAnsi="Roboto" w:cs="Arial"/>
                <w:b/>
                <w:bCs/>
                <w:szCs w:val="24"/>
                <w:lang w:val="es-CR"/>
              </w:rPr>
              <w:t>N</w:t>
            </w:r>
            <w:r w:rsidR="00C05AF5" w:rsidRPr="00E8186B">
              <w:rPr>
                <w:rFonts w:ascii="Roboto" w:hAnsi="Roboto" w:cs="Arial"/>
                <w:b/>
                <w:bCs/>
                <w:szCs w:val="24"/>
                <w:lang w:val="es-CR"/>
              </w:rPr>
              <w:t>ombre</w:t>
            </w:r>
          </w:p>
        </w:tc>
      </w:tr>
      <w:tr w:rsidR="0084386B" w:rsidRPr="00E8186B" w:rsidTr="00E7637F">
        <w:trPr>
          <w:trHeight w:val="255"/>
          <w:jc w:val="center"/>
        </w:trPr>
        <w:tc>
          <w:tcPr>
            <w:tcW w:w="1767" w:type="dxa"/>
            <w:tcBorders>
              <w:top w:val="single" w:sz="4" w:space="0" w:color="auto"/>
              <w:left w:val="single" w:sz="4" w:space="0" w:color="auto"/>
              <w:bottom w:val="single" w:sz="4" w:space="0" w:color="auto"/>
              <w:right w:val="single" w:sz="4" w:space="0" w:color="auto"/>
            </w:tcBorders>
            <w:noWrap/>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 xml:space="preserve">BG_FONDOS  </w:t>
            </w:r>
          </w:p>
        </w:tc>
        <w:tc>
          <w:tcPr>
            <w:tcW w:w="1879"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701001010124</w:t>
            </w:r>
          </w:p>
        </w:tc>
        <w:tc>
          <w:tcPr>
            <w:tcW w:w="5155"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proofErr w:type="spellStart"/>
            <w:r w:rsidRPr="00E8186B">
              <w:rPr>
                <w:rFonts w:ascii="Roboto" w:hAnsi="Roboto" w:cs="Arial"/>
                <w:szCs w:val="24"/>
                <w:lang w:val="es-CR"/>
              </w:rPr>
              <w:t>Prival</w:t>
            </w:r>
            <w:proofErr w:type="spellEnd"/>
            <w:r w:rsidRPr="00E8186B">
              <w:rPr>
                <w:rFonts w:ascii="Roboto" w:hAnsi="Roboto" w:cs="Arial"/>
                <w:szCs w:val="24"/>
                <w:lang w:val="es-CR"/>
              </w:rPr>
              <w:t xml:space="preserve"> Bank (Costa Rica</w:t>
            </w:r>
            <w:r w:rsidR="00EE2AF9" w:rsidRPr="00E8186B">
              <w:rPr>
                <w:rFonts w:ascii="Roboto" w:hAnsi="Roboto" w:cs="Arial"/>
                <w:szCs w:val="24"/>
                <w:lang w:val="es-CR"/>
              </w:rPr>
              <w:t>) S.A.</w:t>
            </w:r>
          </w:p>
        </w:tc>
      </w:tr>
      <w:tr w:rsidR="0084386B" w:rsidRPr="00E8186B" w:rsidTr="00E7637F">
        <w:trPr>
          <w:trHeight w:val="255"/>
          <w:jc w:val="center"/>
        </w:trPr>
        <w:tc>
          <w:tcPr>
            <w:tcW w:w="1767" w:type="dxa"/>
            <w:tcBorders>
              <w:top w:val="single" w:sz="4" w:space="0" w:color="auto"/>
              <w:left w:val="single" w:sz="4" w:space="0" w:color="auto"/>
              <w:bottom w:val="single" w:sz="4" w:space="0" w:color="auto"/>
              <w:right w:val="single" w:sz="4" w:space="0" w:color="auto"/>
            </w:tcBorders>
            <w:noWrap/>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 xml:space="preserve">BG_FONDOS  </w:t>
            </w:r>
          </w:p>
        </w:tc>
        <w:tc>
          <w:tcPr>
            <w:tcW w:w="1879"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701001020124</w:t>
            </w:r>
          </w:p>
        </w:tc>
        <w:tc>
          <w:tcPr>
            <w:tcW w:w="5155"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proofErr w:type="spellStart"/>
            <w:r w:rsidRPr="00E8186B">
              <w:rPr>
                <w:rFonts w:ascii="Roboto" w:hAnsi="Roboto" w:cs="Arial"/>
                <w:szCs w:val="24"/>
                <w:lang w:val="es-CR"/>
              </w:rPr>
              <w:t>Prival</w:t>
            </w:r>
            <w:proofErr w:type="spellEnd"/>
            <w:r w:rsidRPr="00E8186B">
              <w:rPr>
                <w:rFonts w:ascii="Roboto" w:hAnsi="Roboto" w:cs="Arial"/>
                <w:szCs w:val="24"/>
                <w:lang w:val="es-CR"/>
              </w:rPr>
              <w:t xml:space="preserve"> Bank (Costa Rica</w:t>
            </w:r>
            <w:r w:rsidR="00EE2AF9" w:rsidRPr="00E8186B">
              <w:rPr>
                <w:rFonts w:ascii="Roboto" w:hAnsi="Roboto" w:cs="Arial"/>
                <w:szCs w:val="24"/>
                <w:lang w:val="es-CR"/>
              </w:rPr>
              <w:t>) S.A.</w:t>
            </w:r>
          </w:p>
        </w:tc>
      </w:tr>
      <w:tr w:rsidR="0084386B" w:rsidRPr="00E8186B" w:rsidTr="00E7637F">
        <w:trPr>
          <w:trHeight w:val="255"/>
          <w:jc w:val="center"/>
        </w:trPr>
        <w:tc>
          <w:tcPr>
            <w:tcW w:w="1767" w:type="dxa"/>
            <w:tcBorders>
              <w:top w:val="single" w:sz="4" w:space="0" w:color="auto"/>
              <w:left w:val="single" w:sz="4" w:space="0" w:color="auto"/>
              <w:bottom w:val="single" w:sz="4" w:space="0" w:color="auto"/>
              <w:right w:val="single" w:sz="4" w:space="0" w:color="auto"/>
            </w:tcBorders>
            <w:noWrap/>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 xml:space="preserve">BG_FONDOS  </w:t>
            </w:r>
          </w:p>
        </w:tc>
        <w:tc>
          <w:tcPr>
            <w:tcW w:w="1879"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701015010503</w:t>
            </w:r>
          </w:p>
        </w:tc>
        <w:tc>
          <w:tcPr>
            <w:tcW w:w="5155"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Impuestos Diferidos (Diferencias temporarias imponibles)</w:t>
            </w:r>
          </w:p>
        </w:tc>
      </w:tr>
      <w:tr w:rsidR="0084386B" w:rsidRPr="00E8186B" w:rsidTr="00E7637F">
        <w:trPr>
          <w:trHeight w:val="255"/>
          <w:jc w:val="center"/>
        </w:trPr>
        <w:tc>
          <w:tcPr>
            <w:tcW w:w="1767" w:type="dxa"/>
            <w:tcBorders>
              <w:top w:val="single" w:sz="4" w:space="0" w:color="auto"/>
              <w:left w:val="single" w:sz="4" w:space="0" w:color="auto"/>
              <w:bottom w:val="single" w:sz="4" w:space="0" w:color="auto"/>
              <w:right w:val="single" w:sz="4" w:space="0" w:color="auto"/>
            </w:tcBorders>
            <w:noWrap/>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 xml:space="preserve">BG_FONDOS  </w:t>
            </w:r>
          </w:p>
        </w:tc>
        <w:tc>
          <w:tcPr>
            <w:tcW w:w="1879"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701015020503</w:t>
            </w:r>
          </w:p>
        </w:tc>
        <w:tc>
          <w:tcPr>
            <w:tcW w:w="5155"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Impuestos Diferidos (Diferencias temporarias imponibles)</w:t>
            </w:r>
          </w:p>
        </w:tc>
      </w:tr>
      <w:tr w:rsidR="0084386B" w:rsidRPr="00E8186B" w:rsidTr="00E7637F">
        <w:trPr>
          <w:trHeight w:val="255"/>
          <w:jc w:val="center"/>
        </w:trPr>
        <w:tc>
          <w:tcPr>
            <w:tcW w:w="1767" w:type="dxa"/>
            <w:tcBorders>
              <w:top w:val="single" w:sz="4" w:space="0" w:color="auto"/>
              <w:left w:val="single" w:sz="4" w:space="0" w:color="auto"/>
              <w:bottom w:val="single" w:sz="4" w:space="0" w:color="auto"/>
              <w:right w:val="single" w:sz="4" w:space="0" w:color="auto"/>
            </w:tcBorders>
            <w:noWrap/>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 xml:space="preserve">BG_FONDOS  </w:t>
            </w:r>
          </w:p>
        </w:tc>
        <w:tc>
          <w:tcPr>
            <w:tcW w:w="1879"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751015010503</w:t>
            </w:r>
          </w:p>
        </w:tc>
        <w:tc>
          <w:tcPr>
            <w:tcW w:w="5155"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Impuestos Diferidos (Diferencias temporarias imponibles)</w:t>
            </w:r>
          </w:p>
        </w:tc>
      </w:tr>
      <w:tr w:rsidR="0084386B" w:rsidRPr="00E8186B" w:rsidTr="00E7637F">
        <w:trPr>
          <w:trHeight w:val="255"/>
          <w:jc w:val="center"/>
        </w:trPr>
        <w:tc>
          <w:tcPr>
            <w:tcW w:w="1767" w:type="dxa"/>
            <w:tcBorders>
              <w:top w:val="single" w:sz="4" w:space="0" w:color="auto"/>
              <w:left w:val="single" w:sz="4" w:space="0" w:color="auto"/>
              <w:bottom w:val="single" w:sz="4" w:space="0" w:color="auto"/>
              <w:right w:val="single" w:sz="4" w:space="0" w:color="auto"/>
            </w:tcBorders>
            <w:noWrap/>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 xml:space="preserve">BG_FONDOS  </w:t>
            </w:r>
          </w:p>
        </w:tc>
        <w:tc>
          <w:tcPr>
            <w:tcW w:w="1879"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751015020803</w:t>
            </w:r>
          </w:p>
        </w:tc>
        <w:tc>
          <w:tcPr>
            <w:tcW w:w="5155" w:type="dxa"/>
            <w:tcBorders>
              <w:top w:val="single" w:sz="4" w:space="0" w:color="auto"/>
              <w:left w:val="single" w:sz="4" w:space="0" w:color="auto"/>
              <w:bottom w:val="single" w:sz="4" w:space="0" w:color="auto"/>
              <w:right w:val="single" w:sz="4" w:space="0" w:color="auto"/>
            </w:tcBorders>
            <w:noWrap/>
            <w:vAlign w:val="bottom"/>
          </w:tcPr>
          <w:p w:rsidR="0084386B" w:rsidRPr="00E8186B" w:rsidRDefault="0084386B" w:rsidP="00E7637F">
            <w:pPr>
              <w:ind w:left="-13" w:right="120" w:firstLine="13"/>
              <w:jc w:val="both"/>
              <w:rPr>
                <w:rFonts w:ascii="Roboto" w:hAnsi="Roboto" w:cs="Arial"/>
                <w:szCs w:val="24"/>
                <w:lang w:val="es-CR"/>
              </w:rPr>
            </w:pPr>
            <w:r w:rsidRPr="00E8186B">
              <w:rPr>
                <w:rFonts w:ascii="Roboto" w:hAnsi="Roboto" w:cs="Arial"/>
                <w:szCs w:val="24"/>
                <w:lang w:val="es-CR"/>
              </w:rPr>
              <w:t>Impuestos Diferidos (Diferencias temporarias imponibles)</w:t>
            </w:r>
          </w:p>
        </w:tc>
      </w:tr>
    </w:tbl>
    <w:p w:rsidR="00D906D2" w:rsidRPr="00E8186B" w:rsidRDefault="00D906D2" w:rsidP="00E7637F">
      <w:pPr>
        <w:ind w:right="1"/>
        <w:jc w:val="both"/>
        <w:rPr>
          <w:rFonts w:ascii="Roboto" w:hAnsi="Roboto" w:cs="Arial"/>
          <w:b/>
          <w:bCs/>
          <w:szCs w:val="24"/>
          <w:lang w:val="es-CR"/>
        </w:rPr>
      </w:pPr>
    </w:p>
    <w:p w:rsidR="00707F94" w:rsidRPr="00E8186B" w:rsidRDefault="00E055A8" w:rsidP="00E7637F">
      <w:pPr>
        <w:jc w:val="both"/>
        <w:rPr>
          <w:rFonts w:ascii="Roboto" w:hAnsi="Roboto" w:cs="Arial"/>
          <w:szCs w:val="24"/>
        </w:rPr>
      </w:pPr>
      <w:r w:rsidRPr="00E8186B">
        <w:rPr>
          <w:rFonts w:ascii="Roboto" w:hAnsi="Roboto" w:cs="Arial"/>
          <w:b/>
          <w:bCs/>
          <w:szCs w:val="24"/>
          <w:lang w:val="es-CR"/>
        </w:rPr>
        <w:t>g</w:t>
      </w:r>
      <w:r w:rsidR="00343CC0" w:rsidRPr="00E8186B">
        <w:rPr>
          <w:rFonts w:ascii="Roboto" w:hAnsi="Roboto" w:cs="Arial"/>
          <w:b/>
          <w:bCs/>
          <w:szCs w:val="24"/>
        </w:rPr>
        <w:t>.</w:t>
      </w:r>
      <w:r w:rsidR="00343CC0" w:rsidRPr="00E8186B">
        <w:rPr>
          <w:rFonts w:ascii="Roboto" w:hAnsi="Roboto" w:cs="Arial"/>
          <w:szCs w:val="24"/>
        </w:rPr>
        <w:t xml:space="preserve"> </w:t>
      </w:r>
      <w:r w:rsidR="00707F94" w:rsidRPr="00E8186B">
        <w:rPr>
          <w:rFonts w:ascii="Roboto" w:hAnsi="Roboto" w:cs="Arial"/>
          <w:szCs w:val="24"/>
        </w:rPr>
        <w:t>Se elimina el catálogo ER_FONDOS</w:t>
      </w:r>
      <w:r w:rsidR="004A7131" w:rsidRPr="00E8186B">
        <w:rPr>
          <w:rFonts w:ascii="Roboto" w:hAnsi="Roboto" w:cs="Arial"/>
          <w:szCs w:val="24"/>
        </w:rPr>
        <w:t xml:space="preserve"> </w:t>
      </w:r>
      <w:r w:rsidR="00707F94" w:rsidRPr="00E8186B">
        <w:rPr>
          <w:rFonts w:ascii="Roboto" w:hAnsi="Roboto" w:cs="Arial"/>
          <w:szCs w:val="24"/>
        </w:rPr>
        <w:t>Estado de Resultados de Fondos</w:t>
      </w:r>
      <w:r w:rsidR="0097586F" w:rsidRPr="00E8186B">
        <w:rPr>
          <w:rFonts w:ascii="Roboto" w:hAnsi="Roboto" w:cs="Arial"/>
          <w:szCs w:val="24"/>
        </w:rPr>
        <w:t xml:space="preserve"> de Inversión</w:t>
      </w:r>
      <w:r w:rsidR="00707F94" w:rsidRPr="00E8186B">
        <w:rPr>
          <w:rFonts w:ascii="Roboto" w:hAnsi="Roboto" w:cs="Arial"/>
          <w:szCs w:val="24"/>
        </w:rPr>
        <w:t>.</w:t>
      </w:r>
    </w:p>
    <w:p w:rsidR="00707F94" w:rsidRPr="00E8186B" w:rsidRDefault="00707F94" w:rsidP="00E7637F">
      <w:pPr>
        <w:ind w:right="1"/>
        <w:jc w:val="both"/>
        <w:rPr>
          <w:rFonts w:ascii="Roboto" w:hAnsi="Roboto" w:cs="Arial"/>
          <w:b/>
          <w:bCs/>
          <w:szCs w:val="24"/>
        </w:rPr>
      </w:pPr>
    </w:p>
    <w:p w:rsidR="00707F94" w:rsidRPr="00E8186B" w:rsidRDefault="00E055A8" w:rsidP="00E7637F">
      <w:pPr>
        <w:jc w:val="both"/>
        <w:rPr>
          <w:rFonts w:ascii="Roboto" w:hAnsi="Roboto" w:cs="Arial"/>
          <w:szCs w:val="24"/>
        </w:rPr>
      </w:pPr>
      <w:r w:rsidRPr="00E8186B">
        <w:rPr>
          <w:rFonts w:ascii="Roboto" w:hAnsi="Roboto" w:cs="Arial"/>
          <w:b/>
          <w:bCs/>
          <w:szCs w:val="24"/>
        </w:rPr>
        <w:t>h</w:t>
      </w:r>
      <w:r w:rsidR="00707F94" w:rsidRPr="00E8186B">
        <w:rPr>
          <w:rFonts w:ascii="Roboto" w:hAnsi="Roboto" w:cs="Arial"/>
          <w:b/>
          <w:bCs/>
          <w:szCs w:val="24"/>
        </w:rPr>
        <w:t xml:space="preserve">. </w:t>
      </w:r>
      <w:r w:rsidR="00707F94" w:rsidRPr="00E8186B">
        <w:rPr>
          <w:rFonts w:ascii="Roboto" w:hAnsi="Roboto" w:cs="Arial"/>
          <w:szCs w:val="24"/>
        </w:rPr>
        <w:t xml:space="preserve">Se </w:t>
      </w:r>
      <w:r w:rsidR="008024F4" w:rsidRPr="00E8186B">
        <w:rPr>
          <w:rFonts w:ascii="Roboto" w:hAnsi="Roboto" w:cs="Arial"/>
          <w:szCs w:val="24"/>
        </w:rPr>
        <w:t xml:space="preserve">agrega </w:t>
      </w:r>
      <w:r w:rsidR="00707F94" w:rsidRPr="00E8186B">
        <w:rPr>
          <w:rFonts w:ascii="Roboto" w:hAnsi="Roboto" w:cs="Arial"/>
          <w:szCs w:val="24"/>
        </w:rPr>
        <w:t xml:space="preserve">una nueva columna de referencia a las cuentas disponibles para uso de los Fondos de Inversión de Capital de Riesgo. </w:t>
      </w:r>
      <w:r w:rsidR="000B7627" w:rsidRPr="00E8186B">
        <w:rPr>
          <w:rFonts w:ascii="Roboto" w:hAnsi="Roboto" w:cs="Arial"/>
          <w:szCs w:val="24"/>
        </w:rPr>
        <w:t xml:space="preserve"> </w:t>
      </w:r>
    </w:p>
    <w:p w:rsidR="00707F94" w:rsidRPr="00E8186B" w:rsidRDefault="00707F94" w:rsidP="00E7637F">
      <w:pPr>
        <w:jc w:val="both"/>
        <w:rPr>
          <w:rFonts w:ascii="Roboto" w:hAnsi="Roboto" w:cs="Arial"/>
          <w:szCs w:val="24"/>
        </w:rPr>
      </w:pPr>
    </w:p>
    <w:p w:rsidR="004863D4" w:rsidRPr="00E8186B" w:rsidRDefault="00527A99" w:rsidP="00E7637F">
      <w:pPr>
        <w:jc w:val="both"/>
        <w:rPr>
          <w:rFonts w:ascii="Roboto" w:hAnsi="Roboto" w:cs="Arial"/>
          <w:b/>
          <w:bCs/>
          <w:szCs w:val="24"/>
          <w:lang w:val="es-CR"/>
        </w:rPr>
      </w:pPr>
      <w:r w:rsidRPr="00E8186B">
        <w:rPr>
          <w:rFonts w:ascii="Roboto" w:hAnsi="Roboto"/>
          <w:szCs w:val="24"/>
        </w:rPr>
        <w:object w:dxaOrig="1504" w:dyaOrig="982" w14:anchorId="212A035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6pt;height:48.6pt" o:ole="">
            <v:imagedata r:id="rId13" o:title=""/>
          </v:shape>
          <o:OLEObject Type="Embed" ProgID="Excel.Sheet.12" ShapeID="_x0000_i1025" DrawAspect="Icon" ObjectID="_1855301983" r:id="rId14"/>
        </w:object>
      </w:r>
      <w:r w:rsidR="001D2F07" w:rsidRPr="00E8186B">
        <w:rPr>
          <w:rFonts w:ascii="Roboto" w:hAnsi="Roboto" w:cs="Arial"/>
          <w:b/>
          <w:bCs/>
          <w:szCs w:val="24"/>
          <w:lang w:val="es-CR"/>
        </w:rPr>
        <w:br w:type="textWrapping" w:clear="all"/>
      </w:r>
    </w:p>
    <w:p w:rsidR="00797865" w:rsidRPr="00E8186B" w:rsidRDefault="00797865" w:rsidP="00797865">
      <w:pPr>
        <w:pStyle w:val="Prrafodelista"/>
        <w:numPr>
          <w:ilvl w:val="0"/>
          <w:numId w:val="30"/>
        </w:numPr>
        <w:jc w:val="both"/>
        <w:rPr>
          <w:rFonts w:ascii="Roboto" w:hAnsi="Roboto" w:cs="Arial"/>
          <w:sz w:val="24"/>
          <w:szCs w:val="24"/>
          <w:lang w:val="es-CR"/>
        </w:rPr>
      </w:pPr>
      <w:r w:rsidRPr="00E8186B">
        <w:rPr>
          <w:rFonts w:ascii="Roboto" w:hAnsi="Roboto" w:cs="Arial"/>
          <w:sz w:val="24"/>
          <w:szCs w:val="24"/>
          <w:lang w:val="es-CR"/>
        </w:rPr>
        <w:t xml:space="preserve">En lo atinente al anexo 17 </w:t>
      </w:r>
      <w:r w:rsidR="00960E2F" w:rsidRPr="00E8186B">
        <w:rPr>
          <w:rFonts w:ascii="Roboto" w:hAnsi="Roboto" w:cs="Arial"/>
          <w:sz w:val="24"/>
          <w:szCs w:val="24"/>
          <w:lang w:val="es-CR"/>
        </w:rPr>
        <w:t>Reporte de Composición de Carteras de Inversionistas</w:t>
      </w:r>
      <w:r w:rsidRPr="00E8186B">
        <w:rPr>
          <w:rFonts w:ascii="Roboto" w:hAnsi="Roboto" w:cs="Arial"/>
          <w:sz w:val="24"/>
          <w:szCs w:val="24"/>
          <w:lang w:val="es-CR"/>
        </w:rPr>
        <w:t>, se incorporan las siguientes modificaciones:</w:t>
      </w:r>
    </w:p>
    <w:p w:rsidR="00716326" w:rsidRPr="00E8186B" w:rsidRDefault="002E5280" w:rsidP="00716326">
      <w:pPr>
        <w:jc w:val="both"/>
        <w:rPr>
          <w:rFonts w:ascii="Roboto" w:hAnsi="Roboto" w:cs="Arial"/>
          <w:szCs w:val="24"/>
        </w:rPr>
      </w:pPr>
      <w:r w:rsidRPr="00E8186B">
        <w:rPr>
          <w:rFonts w:ascii="Roboto" w:hAnsi="Roboto" w:cs="Arial"/>
          <w:b/>
          <w:bCs/>
          <w:szCs w:val="24"/>
        </w:rPr>
        <w:t>a</w:t>
      </w:r>
      <w:r w:rsidR="00716326" w:rsidRPr="00E8186B">
        <w:rPr>
          <w:rFonts w:ascii="Roboto" w:hAnsi="Roboto" w:cs="Arial"/>
          <w:b/>
          <w:bCs/>
          <w:szCs w:val="24"/>
        </w:rPr>
        <w:t>.</w:t>
      </w:r>
      <w:r w:rsidR="00716326" w:rsidRPr="00E8186B">
        <w:rPr>
          <w:rFonts w:ascii="Roboto" w:hAnsi="Roboto" w:cs="Arial"/>
          <w:szCs w:val="24"/>
        </w:rPr>
        <w:t xml:space="preserve"> Se modifica el nombre de las siguientes cuentas del Reporte de Composición de Carteras de Inversionistas </w:t>
      </w:r>
      <w:r w:rsidRPr="00E8186B">
        <w:rPr>
          <w:rFonts w:ascii="Roboto" w:hAnsi="Roboto" w:cs="Arial"/>
          <w:szCs w:val="24"/>
        </w:rPr>
        <w:t>del</w:t>
      </w:r>
      <w:r w:rsidR="00716326" w:rsidRPr="00E8186B">
        <w:rPr>
          <w:rFonts w:ascii="Roboto" w:hAnsi="Roboto" w:cs="Arial"/>
          <w:szCs w:val="24"/>
        </w:rPr>
        <w:t xml:space="preserve"> catálogo RC_FONDOS, para que se lean de la siguiente manera:</w:t>
      </w:r>
    </w:p>
    <w:p w:rsidR="00716326" w:rsidRPr="00E8186B" w:rsidRDefault="00716326" w:rsidP="00716326">
      <w:pPr>
        <w:ind w:right="1"/>
        <w:jc w:val="both"/>
        <w:rPr>
          <w:rFonts w:ascii="Roboto" w:hAnsi="Roboto" w:cs="Arial"/>
          <w:b/>
          <w:bCs/>
          <w:szCs w:val="24"/>
          <w:lang w:val="es-CR"/>
        </w:rPr>
      </w:pPr>
    </w:p>
    <w:tbl>
      <w:tblPr>
        <w:tblW w:w="8642" w:type="dxa"/>
        <w:jc w:val="center"/>
        <w:tblCellMar>
          <w:left w:w="70" w:type="dxa"/>
          <w:right w:w="70" w:type="dxa"/>
        </w:tblCellMar>
        <w:tblLook w:val="04A0" w:firstRow="1" w:lastRow="0" w:firstColumn="1" w:lastColumn="0" w:noHBand="0" w:noVBand="1"/>
      </w:tblPr>
      <w:tblGrid>
        <w:gridCol w:w="2367"/>
        <w:gridCol w:w="1767"/>
        <w:gridCol w:w="4508"/>
      </w:tblGrid>
      <w:tr w:rsidR="00716326" w:rsidRPr="00E8186B" w:rsidTr="002F6CE3">
        <w:trPr>
          <w:trHeight w:val="255"/>
          <w:jc w:val="center"/>
        </w:trPr>
        <w:tc>
          <w:tcPr>
            <w:tcW w:w="2367" w:type="dxa"/>
            <w:tcBorders>
              <w:top w:val="single" w:sz="4" w:space="0" w:color="auto"/>
              <w:left w:val="single" w:sz="4" w:space="0" w:color="auto"/>
              <w:bottom w:val="single" w:sz="4" w:space="0" w:color="auto"/>
              <w:right w:val="single" w:sz="4" w:space="0" w:color="auto"/>
            </w:tcBorders>
            <w:noWrap/>
            <w:vAlign w:val="center"/>
            <w:hideMark/>
          </w:tcPr>
          <w:p w:rsidR="00716326" w:rsidRPr="00E8186B" w:rsidRDefault="00716326" w:rsidP="002F6CE3">
            <w:pPr>
              <w:ind w:right="-260"/>
              <w:jc w:val="both"/>
              <w:rPr>
                <w:rFonts w:ascii="Roboto" w:hAnsi="Roboto" w:cs="Arial"/>
                <w:b/>
                <w:bCs/>
                <w:szCs w:val="24"/>
                <w:lang w:val="es-CR"/>
              </w:rPr>
            </w:pPr>
            <w:r w:rsidRPr="00E8186B">
              <w:rPr>
                <w:rFonts w:ascii="Roboto" w:hAnsi="Roboto" w:cs="Arial"/>
                <w:b/>
                <w:bCs/>
                <w:szCs w:val="24"/>
                <w:lang w:val="es-CR"/>
              </w:rPr>
              <w:t>Catálogo</w:t>
            </w:r>
          </w:p>
        </w:tc>
        <w:tc>
          <w:tcPr>
            <w:tcW w:w="1767" w:type="dxa"/>
            <w:tcBorders>
              <w:top w:val="single" w:sz="4" w:space="0" w:color="auto"/>
              <w:left w:val="nil"/>
              <w:bottom w:val="single" w:sz="4" w:space="0" w:color="auto"/>
              <w:right w:val="single" w:sz="4" w:space="0" w:color="auto"/>
            </w:tcBorders>
            <w:noWrap/>
            <w:vAlign w:val="center"/>
            <w:hideMark/>
          </w:tcPr>
          <w:p w:rsidR="00716326" w:rsidRPr="00E8186B" w:rsidRDefault="00716326" w:rsidP="002F6CE3">
            <w:pPr>
              <w:ind w:right="-260"/>
              <w:jc w:val="both"/>
              <w:rPr>
                <w:rFonts w:ascii="Roboto" w:hAnsi="Roboto" w:cs="Arial"/>
                <w:b/>
                <w:bCs/>
                <w:szCs w:val="24"/>
                <w:lang w:val="es-CR"/>
              </w:rPr>
            </w:pPr>
            <w:r w:rsidRPr="00E8186B">
              <w:rPr>
                <w:rFonts w:ascii="Roboto" w:hAnsi="Roboto" w:cs="Arial"/>
                <w:b/>
                <w:bCs/>
                <w:szCs w:val="24"/>
                <w:lang w:val="es-CR"/>
              </w:rPr>
              <w:t>Código</w:t>
            </w:r>
          </w:p>
        </w:tc>
        <w:tc>
          <w:tcPr>
            <w:tcW w:w="4508" w:type="dxa"/>
            <w:tcBorders>
              <w:top w:val="single" w:sz="4" w:space="0" w:color="auto"/>
              <w:left w:val="nil"/>
              <w:bottom w:val="single" w:sz="4" w:space="0" w:color="auto"/>
              <w:right w:val="single" w:sz="4" w:space="0" w:color="auto"/>
            </w:tcBorders>
            <w:noWrap/>
            <w:vAlign w:val="center"/>
            <w:hideMark/>
          </w:tcPr>
          <w:p w:rsidR="00716326" w:rsidRPr="00E8186B" w:rsidRDefault="00716326" w:rsidP="002F6CE3">
            <w:pPr>
              <w:ind w:right="-260"/>
              <w:jc w:val="both"/>
              <w:rPr>
                <w:rFonts w:ascii="Roboto" w:hAnsi="Roboto" w:cs="Arial"/>
                <w:b/>
                <w:bCs/>
                <w:szCs w:val="24"/>
                <w:lang w:val="es-CR"/>
              </w:rPr>
            </w:pPr>
            <w:r w:rsidRPr="00E8186B">
              <w:rPr>
                <w:rFonts w:ascii="Roboto" w:hAnsi="Roboto" w:cs="Arial"/>
                <w:b/>
                <w:bCs/>
                <w:szCs w:val="24"/>
                <w:lang w:val="es-CR"/>
              </w:rPr>
              <w:t>Nombre</w:t>
            </w:r>
          </w:p>
        </w:tc>
      </w:tr>
      <w:tr w:rsidR="00716326" w:rsidRPr="00E8186B" w:rsidTr="002F6CE3">
        <w:trPr>
          <w:trHeight w:val="255"/>
          <w:jc w:val="center"/>
        </w:trPr>
        <w:tc>
          <w:tcPr>
            <w:tcW w:w="2367" w:type="dxa"/>
            <w:tcBorders>
              <w:top w:val="single" w:sz="4" w:space="0" w:color="auto"/>
              <w:left w:val="single" w:sz="4" w:space="0" w:color="auto"/>
              <w:bottom w:val="single" w:sz="4" w:space="0" w:color="auto"/>
              <w:right w:val="single" w:sz="4" w:space="0" w:color="auto"/>
            </w:tcBorders>
            <w:noWrap/>
          </w:tcPr>
          <w:p w:rsidR="00716326" w:rsidRPr="00E8186B" w:rsidRDefault="00716326" w:rsidP="002F6CE3">
            <w:pPr>
              <w:ind w:right="-260"/>
              <w:jc w:val="both"/>
              <w:rPr>
                <w:rFonts w:ascii="Roboto" w:hAnsi="Roboto" w:cs="Arial"/>
                <w:szCs w:val="24"/>
                <w:lang w:val="es-CR"/>
              </w:rPr>
            </w:pPr>
            <w:r w:rsidRPr="00E8186B">
              <w:rPr>
                <w:rFonts w:ascii="Roboto" w:hAnsi="Roboto" w:cs="Arial"/>
                <w:szCs w:val="24"/>
                <w:lang w:val="es-CR"/>
              </w:rPr>
              <w:t xml:space="preserve">RC_FONDOS  </w:t>
            </w:r>
          </w:p>
        </w:tc>
        <w:tc>
          <w:tcPr>
            <w:tcW w:w="1767" w:type="dxa"/>
            <w:tcBorders>
              <w:top w:val="single" w:sz="4" w:space="0" w:color="auto"/>
              <w:left w:val="single" w:sz="4" w:space="0" w:color="auto"/>
              <w:bottom w:val="single" w:sz="4" w:space="0" w:color="auto"/>
              <w:right w:val="single" w:sz="4" w:space="0" w:color="auto"/>
            </w:tcBorders>
            <w:noWrap/>
            <w:vAlign w:val="bottom"/>
          </w:tcPr>
          <w:p w:rsidR="00716326" w:rsidRPr="00E8186B" w:rsidRDefault="00716326" w:rsidP="002F6CE3">
            <w:pPr>
              <w:ind w:right="-260"/>
              <w:jc w:val="both"/>
              <w:rPr>
                <w:rFonts w:ascii="Roboto" w:hAnsi="Roboto" w:cs="Arial"/>
                <w:szCs w:val="24"/>
                <w:lang w:val="es-CR"/>
              </w:rPr>
            </w:pPr>
            <w:r w:rsidRPr="00E8186B">
              <w:rPr>
                <w:rFonts w:ascii="Roboto" w:hAnsi="Roboto" w:cs="Arial"/>
                <w:szCs w:val="24"/>
                <w:lang w:val="es-CR"/>
              </w:rPr>
              <w:t xml:space="preserve">303010201031   </w:t>
            </w:r>
          </w:p>
        </w:tc>
        <w:tc>
          <w:tcPr>
            <w:tcW w:w="4508" w:type="dxa"/>
            <w:tcBorders>
              <w:top w:val="single" w:sz="4" w:space="0" w:color="auto"/>
              <w:left w:val="single" w:sz="4" w:space="0" w:color="auto"/>
              <w:bottom w:val="single" w:sz="4" w:space="0" w:color="auto"/>
              <w:right w:val="single" w:sz="4" w:space="0" w:color="auto"/>
            </w:tcBorders>
            <w:noWrap/>
          </w:tcPr>
          <w:p w:rsidR="00716326" w:rsidRPr="00E8186B" w:rsidRDefault="00716326" w:rsidP="002F6CE3">
            <w:pPr>
              <w:ind w:right="-260"/>
              <w:jc w:val="both"/>
              <w:rPr>
                <w:rFonts w:ascii="Roboto" w:hAnsi="Roboto" w:cs="Arial"/>
                <w:szCs w:val="24"/>
                <w:lang w:val="pt-PT"/>
              </w:rPr>
            </w:pPr>
            <w:r w:rsidRPr="00E8186B">
              <w:rPr>
                <w:rFonts w:ascii="Roboto" w:hAnsi="Roboto" w:cs="Arial"/>
                <w:szCs w:val="24"/>
                <w:lang w:val="pt-PT"/>
              </w:rPr>
              <w:t>DAVIbank (Costa Rica) S.A.</w:t>
            </w:r>
          </w:p>
        </w:tc>
      </w:tr>
      <w:tr w:rsidR="00716326" w:rsidRPr="00E8186B" w:rsidTr="002F6CE3">
        <w:trPr>
          <w:trHeight w:val="255"/>
          <w:jc w:val="center"/>
        </w:trPr>
        <w:tc>
          <w:tcPr>
            <w:tcW w:w="2367" w:type="dxa"/>
            <w:tcBorders>
              <w:top w:val="single" w:sz="4" w:space="0" w:color="auto"/>
              <w:left w:val="single" w:sz="4" w:space="0" w:color="auto"/>
              <w:bottom w:val="single" w:sz="4" w:space="0" w:color="auto"/>
              <w:right w:val="single" w:sz="4" w:space="0" w:color="auto"/>
            </w:tcBorders>
            <w:noWrap/>
          </w:tcPr>
          <w:p w:rsidR="00716326" w:rsidRPr="00E8186B" w:rsidRDefault="00716326" w:rsidP="002F6CE3">
            <w:pPr>
              <w:ind w:right="-260"/>
              <w:jc w:val="both"/>
              <w:rPr>
                <w:rFonts w:ascii="Roboto" w:hAnsi="Roboto" w:cs="Arial"/>
                <w:szCs w:val="24"/>
                <w:lang w:val="es-CR"/>
              </w:rPr>
            </w:pPr>
            <w:r w:rsidRPr="00E8186B">
              <w:rPr>
                <w:rFonts w:ascii="Roboto" w:hAnsi="Roboto" w:cs="Arial"/>
                <w:szCs w:val="24"/>
                <w:lang w:val="es-CR"/>
              </w:rPr>
              <w:t xml:space="preserve">RC_FONDOS  </w:t>
            </w:r>
          </w:p>
        </w:tc>
        <w:tc>
          <w:tcPr>
            <w:tcW w:w="1767" w:type="dxa"/>
            <w:tcBorders>
              <w:top w:val="single" w:sz="4" w:space="0" w:color="auto"/>
              <w:left w:val="single" w:sz="4" w:space="0" w:color="auto"/>
              <w:bottom w:val="single" w:sz="4" w:space="0" w:color="auto"/>
              <w:right w:val="single" w:sz="4" w:space="0" w:color="auto"/>
            </w:tcBorders>
            <w:noWrap/>
            <w:vAlign w:val="bottom"/>
          </w:tcPr>
          <w:p w:rsidR="00716326" w:rsidRPr="00E8186B" w:rsidRDefault="00716326" w:rsidP="002F6CE3">
            <w:pPr>
              <w:ind w:right="-260"/>
              <w:jc w:val="both"/>
              <w:rPr>
                <w:rFonts w:ascii="Roboto" w:hAnsi="Roboto" w:cs="Arial"/>
                <w:szCs w:val="24"/>
                <w:lang w:val="es-CR"/>
              </w:rPr>
            </w:pPr>
            <w:r w:rsidRPr="00E8186B">
              <w:rPr>
                <w:rFonts w:ascii="Roboto" w:hAnsi="Roboto" w:cs="Arial"/>
                <w:szCs w:val="24"/>
                <w:lang w:val="es-CR"/>
              </w:rPr>
              <w:t xml:space="preserve">303010202031   </w:t>
            </w:r>
          </w:p>
        </w:tc>
        <w:tc>
          <w:tcPr>
            <w:tcW w:w="4508" w:type="dxa"/>
            <w:tcBorders>
              <w:top w:val="single" w:sz="4" w:space="0" w:color="auto"/>
              <w:left w:val="single" w:sz="4" w:space="0" w:color="auto"/>
              <w:bottom w:val="single" w:sz="4" w:space="0" w:color="auto"/>
              <w:right w:val="single" w:sz="4" w:space="0" w:color="auto"/>
            </w:tcBorders>
            <w:noWrap/>
          </w:tcPr>
          <w:p w:rsidR="00716326" w:rsidRPr="00E8186B" w:rsidRDefault="00716326" w:rsidP="002F6CE3">
            <w:pPr>
              <w:ind w:right="-260"/>
              <w:jc w:val="both"/>
              <w:rPr>
                <w:rFonts w:ascii="Roboto" w:hAnsi="Roboto" w:cs="Arial"/>
                <w:szCs w:val="24"/>
                <w:lang w:val="pt-PT"/>
              </w:rPr>
            </w:pPr>
            <w:r w:rsidRPr="00E8186B">
              <w:rPr>
                <w:rFonts w:ascii="Roboto" w:hAnsi="Roboto" w:cs="Arial"/>
                <w:szCs w:val="24"/>
                <w:lang w:val="pt-PT"/>
              </w:rPr>
              <w:t>DAVIbank (Costa Rica) S.A.</w:t>
            </w:r>
          </w:p>
        </w:tc>
      </w:tr>
    </w:tbl>
    <w:p w:rsidR="00716326" w:rsidRPr="00E8186B" w:rsidRDefault="00716326" w:rsidP="00716326">
      <w:pPr>
        <w:ind w:right="1"/>
        <w:jc w:val="both"/>
        <w:rPr>
          <w:rFonts w:ascii="Roboto" w:hAnsi="Roboto" w:cs="Arial"/>
          <w:b/>
          <w:bCs/>
          <w:szCs w:val="24"/>
          <w:lang w:val="es-CR"/>
        </w:rPr>
      </w:pPr>
    </w:p>
    <w:p w:rsidR="00716326" w:rsidRPr="00E8186B" w:rsidRDefault="003D502C" w:rsidP="00716326">
      <w:pPr>
        <w:jc w:val="both"/>
        <w:rPr>
          <w:rFonts w:ascii="Roboto" w:hAnsi="Roboto" w:cs="Arial"/>
          <w:szCs w:val="24"/>
        </w:rPr>
      </w:pPr>
      <w:r>
        <w:rPr>
          <w:rFonts w:ascii="Roboto" w:hAnsi="Roboto" w:cs="Arial"/>
          <w:b/>
          <w:bCs/>
          <w:szCs w:val="24"/>
          <w:lang w:val="es-CR"/>
        </w:rPr>
        <w:t>b</w:t>
      </w:r>
      <w:r w:rsidR="00716326" w:rsidRPr="00E8186B">
        <w:rPr>
          <w:rFonts w:ascii="Roboto" w:hAnsi="Roboto" w:cs="Arial"/>
          <w:b/>
          <w:bCs/>
          <w:szCs w:val="24"/>
        </w:rPr>
        <w:t>.</w:t>
      </w:r>
      <w:r w:rsidR="00716326" w:rsidRPr="00E8186B">
        <w:rPr>
          <w:rFonts w:ascii="Roboto" w:hAnsi="Roboto" w:cs="Arial"/>
          <w:szCs w:val="24"/>
        </w:rPr>
        <w:t xml:space="preserve"> Se eliminan las siguientes cuentas del Reporte de Composición de Carteras de Inversionistas </w:t>
      </w:r>
      <w:r w:rsidR="009A25F3" w:rsidRPr="00E8186B">
        <w:rPr>
          <w:rFonts w:ascii="Roboto" w:hAnsi="Roboto" w:cs="Arial"/>
          <w:szCs w:val="24"/>
        </w:rPr>
        <w:t>del</w:t>
      </w:r>
      <w:r w:rsidR="00716326" w:rsidRPr="00E8186B">
        <w:rPr>
          <w:rFonts w:ascii="Roboto" w:hAnsi="Roboto" w:cs="Arial"/>
          <w:szCs w:val="24"/>
        </w:rPr>
        <w:t xml:space="preserve"> catálogo RC_FONDOS:</w:t>
      </w:r>
    </w:p>
    <w:p w:rsidR="00716326" w:rsidRPr="00E8186B" w:rsidRDefault="00716326" w:rsidP="00716326">
      <w:pPr>
        <w:ind w:right="1"/>
        <w:jc w:val="both"/>
        <w:rPr>
          <w:rFonts w:ascii="Roboto" w:hAnsi="Roboto" w:cs="Arial"/>
          <w:b/>
          <w:bCs/>
          <w:szCs w:val="24"/>
          <w:lang w:val="es-CR"/>
        </w:rPr>
      </w:pPr>
    </w:p>
    <w:tbl>
      <w:tblPr>
        <w:tblW w:w="8801" w:type="dxa"/>
        <w:jc w:val="center"/>
        <w:tblCellMar>
          <w:left w:w="70" w:type="dxa"/>
          <w:right w:w="70" w:type="dxa"/>
        </w:tblCellMar>
        <w:tblLook w:val="04A0" w:firstRow="1" w:lastRow="0" w:firstColumn="1" w:lastColumn="0" w:noHBand="0" w:noVBand="1"/>
      </w:tblPr>
      <w:tblGrid>
        <w:gridCol w:w="1767"/>
        <w:gridCol w:w="1879"/>
        <w:gridCol w:w="5155"/>
      </w:tblGrid>
      <w:tr w:rsidR="00716326" w:rsidRPr="00E8186B" w:rsidTr="002F6CE3">
        <w:trPr>
          <w:trHeight w:val="255"/>
          <w:jc w:val="center"/>
        </w:trPr>
        <w:tc>
          <w:tcPr>
            <w:tcW w:w="1767" w:type="dxa"/>
            <w:tcBorders>
              <w:top w:val="single" w:sz="4" w:space="0" w:color="auto"/>
              <w:left w:val="single" w:sz="4" w:space="0" w:color="auto"/>
              <w:bottom w:val="single" w:sz="4" w:space="0" w:color="auto"/>
              <w:right w:val="single" w:sz="4" w:space="0" w:color="auto"/>
            </w:tcBorders>
            <w:noWrap/>
            <w:vAlign w:val="center"/>
            <w:hideMark/>
          </w:tcPr>
          <w:p w:rsidR="00716326" w:rsidRPr="00E8186B" w:rsidRDefault="00716326" w:rsidP="002F6CE3">
            <w:pPr>
              <w:ind w:left="-13" w:right="120" w:firstLine="13"/>
              <w:jc w:val="both"/>
              <w:rPr>
                <w:rFonts w:ascii="Roboto" w:hAnsi="Roboto" w:cs="Arial"/>
                <w:b/>
                <w:bCs/>
                <w:szCs w:val="24"/>
                <w:lang w:val="es-CR"/>
              </w:rPr>
            </w:pPr>
            <w:r w:rsidRPr="00E8186B">
              <w:rPr>
                <w:rFonts w:ascii="Roboto" w:hAnsi="Roboto" w:cs="Arial"/>
                <w:b/>
                <w:bCs/>
                <w:szCs w:val="24"/>
                <w:lang w:val="es-CR"/>
              </w:rPr>
              <w:t>Catálogo</w:t>
            </w:r>
          </w:p>
        </w:tc>
        <w:tc>
          <w:tcPr>
            <w:tcW w:w="1879" w:type="dxa"/>
            <w:tcBorders>
              <w:top w:val="single" w:sz="4" w:space="0" w:color="auto"/>
              <w:left w:val="nil"/>
              <w:bottom w:val="single" w:sz="4" w:space="0" w:color="auto"/>
              <w:right w:val="single" w:sz="4" w:space="0" w:color="auto"/>
            </w:tcBorders>
            <w:noWrap/>
            <w:vAlign w:val="center"/>
            <w:hideMark/>
          </w:tcPr>
          <w:p w:rsidR="00716326" w:rsidRPr="00E8186B" w:rsidRDefault="00716326" w:rsidP="002F6CE3">
            <w:pPr>
              <w:ind w:left="-13" w:right="120" w:firstLine="13"/>
              <w:jc w:val="both"/>
              <w:rPr>
                <w:rFonts w:ascii="Roboto" w:hAnsi="Roboto" w:cs="Arial"/>
                <w:b/>
                <w:bCs/>
                <w:szCs w:val="24"/>
                <w:lang w:val="es-CR"/>
              </w:rPr>
            </w:pPr>
            <w:r w:rsidRPr="00E8186B">
              <w:rPr>
                <w:rFonts w:ascii="Roboto" w:hAnsi="Roboto" w:cs="Arial"/>
                <w:b/>
                <w:bCs/>
                <w:szCs w:val="24"/>
                <w:lang w:val="es-CR"/>
              </w:rPr>
              <w:t>Código</w:t>
            </w:r>
          </w:p>
        </w:tc>
        <w:tc>
          <w:tcPr>
            <w:tcW w:w="5155" w:type="dxa"/>
            <w:tcBorders>
              <w:top w:val="single" w:sz="4" w:space="0" w:color="auto"/>
              <w:left w:val="nil"/>
              <w:bottom w:val="single" w:sz="4" w:space="0" w:color="auto"/>
              <w:right w:val="single" w:sz="4" w:space="0" w:color="auto"/>
            </w:tcBorders>
            <w:noWrap/>
            <w:vAlign w:val="center"/>
            <w:hideMark/>
          </w:tcPr>
          <w:p w:rsidR="00716326" w:rsidRPr="00E8186B" w:rsidRDefault="00716326" w:rsidP="002F6CE3">
            <w:pPr>
              <w:ind w:left="-13" w:right="120" w:firstLine="13"/>
              <w:jc w:val="both"/>
              <w:rPr>
                <w:rFonts w:ascii="Roboto" w:hAnsi="Roboto" w:cs="Arial"/>
                <w:b/>
                <w:bCs/>
                <w:szCs w:val="24"/>
                <w:lang w:val="es-CR"/>
              </w:rPr>
            </w:pPr>
            <w:r w:rsidRPr="00E8186B">
              <w:rPr>
                <w:rFonts w:ascii="Roboto" w:hAnsi="Roboto" w:cs="Arial"/>
                <w:b/>
                <w:bCs/>
                <w:szCs w:val="24"/>
                <w:lang w:val="es-CR"/>
              </w:rPr>
              <w:t>Nombre</w:t>
            </w:r>
          </w:p>
        </w:tc>
      </w:tr>
      <w:tr w:rsidR="00716326" w:rsidRPr="00E8186B" w:rsidTr="002F6CE3">
        <w:trPr>
          <w:trHeight w:val="255"/>
          <w:jc w:val="center"/>
        </w:trPr>
        <w:tc>
          <w:tcPr>
            <w:tcW w:w="1767" w:type="dxa"/>
            <w:tcBorders>
              <w:top w:val="single" w:sz="4" w:space="0" w:color="auto"/>
              <w:left w:val="single" w:sz="4" w:space="0" w:color="auto"/>
              <w:bottom w:val="single" w:sz="4" w:space="0" w:color="auto"/>
              <w:right w:val="single" w:sz="4" w:space="0" w:color="auto"/>
            </w:tcBorders>
            <w:noWrap/>
          </w:tcPr>
          <w:p w:rsidR="00716326" w:rsidRPr="00E8186B" w:rsidRDefault="00716326" w:rsidP="002F6CE3">
            <w:pPr>
              <w:ind w:left="-13" w:right="120" w:firstLine="13"/>
              <w:jc w:val="both"/>
              <w:rPr>
                <w:rFonts w:ascii="Roboto" w:hAnsi="Roboto" w:cs="Arial"/>
                <w:szCs w:val="24"/>
                <w:lang w:val="es-CR"/>
              </w:rPr>
            </w:pPr>
            <w:r w:rsidRPr="00E8186B">
              <w:rPr>
                <w:rFonts w:ascii="Roboto" w:hAnsi="Roboto" w:cs="Arial"/>
                <w:szCs w:val="24"/>
                <w:lang w:val="es-CR"/>
              </w:rPr>
              <w:t xml:space="preserve">RC_FONDOS  </w:t>
            </w:r>
          </w:p>
        </w:tc>
        <w:tc>
          <w:tcPr>
            <w:tcW w:w="1879" w:type="dxa"/>
            <w:tcBorders>
              <w:top w:val="single" w:sz="4" w:space="0" w:color="auto"/>
              <w:left w:val="single" w:sz="4" w:space="0" w:color="auto"/>
              <w:bottom w:val="single" w:sz="4" w:space="0" w:color="auto"/>
              <w:right w:val="single" w:sz="4" w:space="0" w:color="auto"/>
            </w:tcBorders>
            <w:noWrap/>
            <w:vAlign w:val="bottom"/>
          </w:tcPr>
          <w:p w:rsidR="00716326" w:rsidRPr="00E8186B" w:rsidRDefault="00716326" w:rsidP="002F6CE3">
            <w:pPr>
              <w:ind w:left="-13" w:right="120" w:firstLine="13"/>
              <w:jc w:val="both"/>
              <w:rPr>
                <w:rFonts w:ascii="Roboto" w:hAnsi="Roboto" w:cs="Arial"/>
                <w:szCs w:val="24"/>
                <w:lang w:val="es-CR"/>
              </w:rPr>
            </w:pPr>
            <w:r w:rsidRPr="00E8186B">
              <w:rPr>
                <w:rFonts w:ascii="Roboto" w:hAnsi="Roboto" w:cs="Arial"/>
                <w:szCs w:val="24"/>
                <w:lang w:val="es-CR"/>
              </w:rPr>
              <w:t xml:space="preserve">303010201026   </w:t>
            </w:r>
          </w:p>
        </w:tc>
        <w:tc>
          <w:tcPr>
            <w:tcW w:w="5155" w:type="dxa"/>
            <w:tcBorders>
              <w:top w:val="single" w:sz="4" w:space="0" w:color="auto"/>
              <w:left w:val="single" w:sz="4" w:space="0" w:color="auto"/>
              <w:bottom w:val="single" w:sz="4" w:space="0" w:color="auto"/>
              <w:right w:val="single" w:sz="4" w:space="0" w:color="auto"/>
            </w:tcBorders>
            <w:noWrap/>
            <w:vAlign w:val="bottom"/>
          </w:tcPr>
          <w:p w:rsidR="00716326" w:rsidRPr="00E8186B" w:rsidRDefault="00716326" w:rsidP="002F6CE3">
            <w:pPr>
              <w:ind w:left="-13" w:right="-70" w:firstLine="13"/>
              <w:jc w:val="both"/>
              <w:rPr>
                <w:rFonts w:ascii="Roboto" w:hAnsi="Roboto" w:cs="Arial"/>
                <w:szCs w:val="24"/>
                <w:lang w:val="es-CR"/>
              </w:rPr>
            </w:pPr>
            <w:proofErr w:type="spellStart"/>
            <w:r w:rsidRPr="00E8186B">
              <w:rPr>
                <w:rFonts w:ascii="Roboto" w:hAnsi="Roboto" w:cs="Arial"/>
                <w:szCs w:val="24"/>
                <w:lang w:val="es-CR"/>
              </w:rPr>
              <w:t>Prival</w:t>
            </w:r>
            <w:proofErr w:type="spellEnd"/>
            <w:r w:rsidRPr="00E8186B">
              <w:rPr>
                <w:rFonts w:ascii="Roboto" w:hAnsi="Roboto" w:cs="Arial"/>
                <w:szCs w:val="24"/>
                <w:lang w:val="es-CR"/>
              </w:rPr>
              <w:t xml:space="preserve"> Bank (Costa Rica</w:t>
            </w:r>
            <w:r w:rsidR="00DB165C" w:rsidRPr="00E8186B">
              <w:rPr>
                <w:rFonts w:ascii="Roboto" w:hAnsi="Roboto" w:cs="Arial"/>
                <w:szCs w:val="24"/>
                <w:lang w:val="es-CR"/>
              </w:rPr>
              <w:t>) S.A.</w:t>
            </w:r>
          </w:p>
        </w:tc>
      </w:tr>
      <w:tr w:rsidR="00716326" w:rsidRPr="00E8186B" w:rsidTr="002F6CE3">
        <w:trPr>
          <w:trHeight w:val="255"/>
          <w:jc w:val="center"/>
        </w:trPr>
        <w:tc>
          <w:tcPr>
            <w:tcW w:w="1767" w:type="dxa"/>
            <w:tcBorders>
              <w:top w:val="single" w:sz="4" w:space="0" w:color="auto"/>
              <w:left w:val="single" w:sz="4" w:space="0" w:color="auto"/>
              <w:bottom w:val="single" w:sz="4" w:space="0" w:color="auto"/>
              <w:right w:val="single" w:sz="4" w:space="0" w:color="auto"/>
            </w:tcBorders>
            <w:noWrap/>
          </w:tcPr>
          <w:p w:rsidR="00716326" w:rsidRPr="00E8186B" w:rsidRDefault="00716326" w:rsidP="002F6CE3">
            <w:pPr>
              <w:ind w:left="-13" w:right="120" w:firstLine="13"/>
              <w:jc w:val="both"/>
              <w:rPr>
                <w:rFonts w:ascii="Roboto" w:hAnsi="Roboto" w:cs="Arial"/>
                <w:szCs w:val="24"/>
                <w:lang w:val="es-CR"/>
              </w:rPr>
            </w:pPr>
            <w:r w:rsidRPr="00E8186B">
              <w:rPr>
                <w:rFonts w:ascii="Roboto" w:hAnsi="Roboto" w:cs="Arial"/>
                <w:szCs w:val="24"/>
                <w:lang w:val="es-CR"/>
              </w:rPr>
              <w:t xml:space="preserve">RC_FONDOS  </w:t>
            </w:r>
          </w:p>
        </w:tc>
        <w:tc>
          <w:tcPr>
            <w:tcW w:w="1879" w:type="dxa"/>
            <w:tcBorders>
              <w:top w:val="single" w:sz="4" w:space="0" w:color="auto"/>
              <w:left w:val="single" w:sz="4" w:space="0" w:color="auto"/>
              <w:bottom w:val="single" w:sz="4" w:space="0" w:color="auto"/>
              <w:right w:val="single" w:sz="4" w:space="0" w:color="auto"/>
            </w:tcBorders>
            <w:noWrap/>
            <w:vAlign w:val="bottom"/>
          </w:tcPr>
          <w:p w:rsidR="00716326" w:rsidRPr="00E8186B" w:rsidRDefault="00716326" w:rsidP="002F6CE3">
            <w:pPr>
              <w:ind w:left="-13" w:right="120" w:firstLine="13"/>
              <w:jc w:val="both"/>
              <w:rPr>
                <w:rFonts w:ascii="Roboto" w:hAnsi="Roboto" w:cs="Arial"/>
                <w:szCs w:val="24"/>
                <w:lang w:val="es-CR"/>
              </w:rPr>
            </w:pPr>
            <w:r w:rsidRPr="00E8186B">
              <w:rPr>
                <w:rFonts w:ascii="Roboto" w:hAnsi="Roboto" w:cs="Arial"/>
                <w:szCs w:val="24"/>
                <w:lang w:val="es-CR"/>
              </w:rPr>
              <w:t xml:space="preserve">303010202026   </w:t>
            </w:r>
          </w:p>
        </w:tc>
        <w:tc>
          <w:tcPr>
            <w:tcW w:w="5155" w:type="dxa"/>
            <w:tcBorders>
              <w:top w:val="single" w:sz="4" w:space="0" w:color="auto"/>
              <w:left w:val="single" w:sz="4" w:space="0" w:color="auto"/>
              <w:bottom w:val="single" w:sz="4" w:space="0" w:color="auto"/>
              <w:right w:val="single" w:sz="4" w:space="0" w:color="auto"/>
            </w:tcBorders>
            <w:noWrap/>
            <w:vAlign w:val="bottom"/>
          </w:tcPr>
          <w:p w:rsidR="00716326" w:rsidRPr="00E8186B" w:rsidRDefault="00716326" w:rsidP="002F6CE3">
            <w:pPr>
              <w:ind w:left="-13" w:right="120" w:firstLine="13"/>
              <w:jc w:val="both"/>
              <w:rPr>
                <w:rFonts w:ascii="Roboto" w:hAnsi="Roboto" w:cs="Arial"/>
                <w:szCs w:val="24"/>
                <w:lang w:val="es-CR"/>
              </w:rPr>
            </w:pPr>
            <w:proofErr w:type="spellStart"/>
            <w:r w:rsidRPr="00E8186B">
              <w:rPr>
                <w:rFonts w:ascii="Roboto" w:hAnsi="Roboto" w:cs="Arial"/>
                <w:szCs w:val="24"/>
                <w:lang w:val="es-CR"/>
              </w:rPr>
              <w:t>Prival</w:t>
            </w:r>
            <w:proofErr w:type="spellEnd"/>
            <w:r w:rsidRPr="00E8186B">
              <w:rPr>
                <w:rFonts w:ascii="Roboto" w:hAnsi="Roboto" w:cs="Arial"/>
                <w:szCs w:val="24"/>
                <w:lang w:val="es-CR"/>
              </w:rPr>
              <w:t xml:space="preserve"> Bank (Costa Rica</w:t>
            </w:r>
            <w:r w:rsidR="00DB165C" w:rsidRPr="00E8186B">
              <w:rPr>
                <w:rFonts w:ascii="Roboto" w:hAnsi="Roboto" w:cs="Arial"/>
                <w:szCs w:val="24"/>
                <w:lang w:val="es-CR"/>
              </w:rPr>
              <w:t>) S.A.</w:t>
            </w:r>
          </w:p>
        </w:tc>
      </w:tr>
    </w:tbl>
    <w:p w:rsidR="00716326" w:rsidRPr="00E8186B" w:rsidRDefault="00716326" w:rsidP="00E7637F">
      <w:pPr>
        <w:ind w:right="-283"/>
        <w:jc w:val="both"/>
        <w:rPr>
          <w:rFonts w:ascii="Roboto" w:eastAsia="Calibri" w:hAnsi="Roboto" w:cs="Arial"/>
          <w:b/>
          <w:color w:val="000000"/>
          <w:szCs w:val="24"/>
          <w:lang w:eastAsia="es-CR"/>
        </w:rPr>
      </w:pPr>
    </w:p>
    <w:p w:rsidR="00547F38" w:rsidRPr="00E8186B" w:rsidRDefault="00BA67F3" w:rsidP="00E7637F">
      <w:pPr>
        <w:ind w:right="-283"/>
        <w:jc w:val="both"/>
        <w:rPr>
          <w:rFonts w:ascii="Roboto" w:eastAsia="Calibri" w:hAnsi="Roboto" w:cs="Arial"/>
          <w:b/>
          <w:color w:val="000000"/>
          <w:szCs w:val="24"/>
          <w:lang w:eastAsia="es-CR"/>
        </w:rPr>
      </w:pPr>
      <w:r w:rsidRPr="00E8186B">
        <w:rPr>
          <w:rFonts w:ascii="Roboto" w:hAnsi="Roboto"/>
          <w:szCs w:val="24"/>
        </w:rPr>
        <w:object w:dxaOrig="1504" w:dyaOrig="982" w14:anchorId="46A80AB0">
          <v:shape id="_x0000_i1026" type="#_x0000_t75" style="width:75.6pt;height:48.6pt" o:ole="">
            <v:imagedata r:id="rId15" o:title=""/>
          </v:shape>
          <o:OLEObject Type="Embed" ProgID="Excel.Sheet.12" ShapeID="_x0000_i1026" DrawAspect="Icon" ObjectID="_1855301984" r:id="rId16"/>
        </w:object>
      </w:r>
    </w:p>
    <w:p w:rsidR="00716326" w:rsidRPr="00E8186B" w:rsidRDefault="00716326" w:rsidP="00E7637F">
      <w:pPr>
        <w:ind w:right="-283"/>
        <w:jc w:val="both"/>
        <w:rPr>
          <w:rFonts w:ascii="Roboto" w:eastAsia="Calibri" w:hAnsi="Roboto" w:cs="Arial"/>
          <w:b/>
          <w:color w:val="000000"/>
          <w:szCs w:val="24"/>
          <w:lang w:eastAsia="es-CR"/>
        </w:rPr>
      </w:pPr>
    </w:p>
    <w:p w:rsidR="00AC176F" w:rsidRPr="00E8186B" w:rsidRDefault="00AC176F" w:rsidP="00E7637F">
      <w:pPr>
        <w:ind w:right="-283"/>
        <w:jc w:val="both"/>
        <w:rPr>
          <w:rFonts w:ascii="Roboto" w:eastAsia="Calibri" w:hAnsi="Roboto" w:cs="Arial"/>
          <w:b/>
          <w:color w:val="000000"/>
          <w:szCs w:val="24"/>
          <w:lang w:eastAsia="es-CR"/>
        </w:rPr>
      </w:pPr>
      <w:r w:rsidRPr="00E8186B">
        <w:rPr>
          <w:rFonts w:ascii="Roboto" w:eastAsia="Calibri" w:hAnsi="Roboto" w:cs="Arial"/>
          <w:b/>
          <w:color w:val="000000"/>
          <w:szCs w:val="24"/>
          <w:lang w:eastAsia="es-CR"/>
        </w:rPr>
        <w:t xml:space="preserve">Artículo </w:t>
      </w:r>
      <w:r w:rsidR="00320328" w:rsidRPr="00E8186B">
        <w:rPr>
          <w:rFonts w:ascii="Roboto" w:eastAsia="Calibri" w:hAnsi="Roboto" w:cs="Arial"/>
          <w:b/>
          <w:color w:val="000000"/>
          <w:szCs w:val="24"/>
          <w:lang w:eastAsia="es-CR"/>
        </w:rPr>
        <w:t>2</w:t>
      </w:r>
      <w:r w:rsidRPr="00E8186B">
        <w:rPr>
          <w:rFonts w:ascii="Roboto" w:eastAsia="Calibri" w:hAnsi="Roboto" w:cs="Arial"/>
          <w:b/>
          <w:color w:val="000000"/>
          <w:szCs w:val="24"/>
          <w:lang w:eastAsia="es-CR"/>
        </w:rPr>
        <w:t>.</w:t>
      </w:r>
      <w:r w:rsidRPr="00E8186B">
        <w:rPr>
          <w:rFonts w:ascii="Roboto" w:eastAsia="Calibri" w:hAnsi="Roboto" w:cs="Arial"/>
          <w:b/>
          <w:color w:val="000000"/>
          <w:szCs w:val="24"/>
          <w:lang w:eastAsia="es-CR"/>
        </w:rPr>
        <w:tab/>
        <w:t>Reformas a la captura de información sobre emisores de valores</w:t>
      </w:r>
      <w:r w:rsidR="00A26816" w:rsidRPr="00E8186B">
        <w:rPr>
          <w:rFonts w:ascii="Roboto" w:eastAsia="Calibri" w:hAnsi="Roboto" w:cs="Arial"/>
          <w:b/>
          <w:color w:val="000000"/>
          <w:szCs w:val="24"/>
          <w:lang w:eastAsia="es-CR"/>
        </w:rPr>
        <w:t>.</w:t>
      </w:r>
    </w:p>
    <w:p w:rsidR="00AC176F" w:rsidRPr="00E8186B" w:rsidRDefault="00AC176F" w:rsidP="00E7637F">
      <w:pPr>
        <w:ind w:right="-283"/>
        <w:jc w:val="both"/>
        <w:rPr>
          <w:rFonts w:ascii="Roboto" w:eastAsia="Calibri" w:hAnsi="Roboto" w:cs="Arial"/>
          <w:b/>
          <w:color w:val="000000"/>
          <w:szCs w:val="24"/>
          <w:lang w:eastAsia="es-CR"/>
        </w:rPr>
      </w:pPr>
    </w:p>
    <w:p w:rsidR="00097B38" w:rsidRPr="00E8186B" w:rsidRDefault="00097B38" w:rsidP="00E7637F">
      <w:pPr>
        <w:jc w:val="both"/>
        <w:rPr>
          <w:rFonts w:ascii="Roboto" w:hAnsi="Roboto" w:cs="Arial"/>
          <w:szCs w:val="24"/>
        </w:rPr>
      </w:pPr>
      <w:r w:rsidRPr="00E8186B">
        <w:rPr>
          <w:rFonts w:ascii="Roboto" w:hAnsi="Roboto" w:cs="Arial"/>
          <w:b/>
          <w:bCs/>
          <w:szCs w:val="24"/>
        </w:rPr>
        <w:t>a.</w:t>
      </w:r>
      <w:r w:rsidRPr="00E8186B">
        <w:rPr>
          <w:rFonts w:ascii="Roboto" w:hAnsi="Roboto" w:cs="Arial"/>
          <w:szCs w:val="24"/>
        </w:rPr>
        <w:t xml:space="preserve"> Se modifica el plazo máximo de entrega de l</w:t>
      </w:r>
      <w:r w:rsidR="00D87626" w:rsidRPr="00E8186B">
        <w:rPr>
          <w:rFonts w:ascii="Roboto" w:hAnsi="Roboto" w:cs="Arial"/>
          <w:szCs w:val="24"/>
        </w:rPr>
        <w:t>os</w:t>
      </w:r>
      <w:r w:rsidRPr="00E8186B">
        <w:rPr>
          <w:rFonts w:ascii="Roboto" w:hAnsi="Roboto" w:cs="Arial"/>
          <w:szCs w:val="24"/>
        </w:rPr>
        <w:t xml:space="preserve"> Estados financieros </w:t>
      </w:r>
      <w:r w:rsidR="00FE023F" w:rsidRPr="00E8186B">
        <w:rPr>
          <w:rFonts w:ascii="Roboto" w:hAnsi="Roboto" w:cs="Arial"/>
          <w:szCs w:val="24"/>
        </w:rPr>
        <w:t xml:space="preserve">Auditados </w:t>
      </w:r>
      <w:r w:rsidR="006834A0" w:rsidRPr="00E8186B">
        <w:rPr>
          <w:rFonts w:ascii="Roboto" w:hAnsi="Roboto" w:cs="Arial"/>
          <w:szCs w:val="24"/>
        </w:rPr>
        <w:t xml:space="preserve">establecido </w:t>
      </w:r>
      <w:r w:rsidR="00FE023F" w:rsidRPr="00E8186B">
        <w:rPr>
          <w:rFonts w:ascii="Roboto" w:hAnsi="Roboto" w:cs="Arial"/>
          <w:szCs w:val="24"/>
        </w:rPr>
        <w:t>en</w:t>
      </w:r>
      <w:r w:rsidRPr="00E8186B">
        <w:rPr>
          <w:rFonts w:ascii="Roboto" w:hAnsi="Roboto" w:cs="Arial"/>
          <w:szCs w:val="24"/>
        </w:rPr>
        <w:t xml:space="preserve"> el Cuadro de Información Periódica</w:t>
      </w:r>
      <w:r w:rsidR="003A71F3" w:rsidRPr="00E8186B">
        <w:rPr>
          <w:rFonts w:ascii="Roboto" w:hAnsi="Roboto" w:cs="Arial"/>
          <w:szCs w:val="24"/>
        </w:rPr>
        <w:t xml:space="preserve"> incluido en el artículo 2. Periodicidad, contenido y medios para el suministro de la información,</w:t>
      </w:r>
      <w:r w:rsidRPr="00E8186B">
        <w:rPr>
          <w:rFonts w:ascii="Roboto" w:hAnsi="Roboto" w:cs="Arial"/>
          <w:szCs w:val="24"/>
        </w:rPr>
        <w:t xml:space="preserve"> para que se lea de la siguiente manera:</w:t>
      </w:r>
    </w:p>
    <w:p w:rsidR="00AD21AF" w:rsidRPr="00E8186B" w:rsidRDefault="00AD21AF" w:rsidP="00E7637F">
      <w:pPr>
        <w:jc w:val="both"/>
        <w:rPr>
          <w:rFonts w:ascii="Roboto" w:hAnsi="Roboto" w:cs="Arial"/>
          <w:szCs w:val="24"/>
        </w:rPr>
      </w:pPr>
    </w:p>
    <w:p w:rsidR="00097B38" w:rsidRPr="00E8186B" w:rsidRDefault="00097B38" w:rsidP="00E7637F">
      <w:pPr>
        <w:jc w:val="both"/>
        <w:rPr>
          <w:rFonts w:ascii="Roboto" w:hAnsi="Roboto" w:cs="Arial"/>
          <w:b/>
          <w:bCs/>
          <w:szCs w:val="24"/>
        </w:rPr>
      </w:pPr>
    </w:p>
    <w:tbl>
      <w:tblPr>
        <w:tblW w:w="8926" w:type="dxa"/>
        <w:jc w:val="center"/>
        <w:tblCellMar>
          <w:left w:w="70" w:type="dxa"/>
          <w:right w:w="70" w:type="dxa"/>
        </w:tblCellMar>
        <w:tblLook w:val="04A0" w:firstRow="1" w:lastRow="0" w:firstColumn="1" w:lastColumn="0" w:noHBand="0" w:noVBand="1"/>
      </w:tblPr>
      <w:tblGrid>
        <w:gridCol w:w="474"/>
        <w:gridCol w:w="1509"/>
        <w:gridCol w:w="1498"/>
        <w:gridCol w:w="1045"/>
        <w:gridCol w:w="1434"/>
        <w:gridCol w:w="1402"/>
        <w:gridCol w:w="1690"/>
      </w:tblGrid>
      <w:tr w:rsidR="00097B38" w:rsidRPr="00E8186B" w:rsidTr="00D5146F">
        <w:trPr>
          <w:trHeight w:val="510"/>
          <w:jc w:val="center"/>
        </w:trPr>
        <w:tc>
          <w:tcPr>
            <w:tcW w:w="2458" w:type="dxa"/>
            <w:gridSpan w:val="2"/>
            <w:tcBorders>
              <w:top w:val="single" w:sz="4" w:space="0" w:color="auto"/>
              <w:left w:val="single" w:sz="4" w:space="0" w:color="auto"/>
              <w:bottom w:val="single" w:sz="4" w:space="0" w:color="auto"/>
              <w:right w:val="single" w:sz="4" w:space="0" w:color="auto"/>
            </w:tcBorders>
            <w:vAlign w:val="center"/>
            <w:hideMark/>
          </w:tcPr>
          <w:p w:rsidR="00097B38" w:rsidRPr="00E8186B" w:rsidRDefault="00D906D2" w:rsidP="00E7637F">
            <w:pPr>
              <w:jc w:val="both"/>
              <w:rPr>
                <w:rFonts w:ascii="Roboto" w:hAnsi="Roboto" w:cs="Arial"/>
                <w:b/>
                <w:bCs/>
                <w:szCs w:val="24"/>
                <w:lang w:val="es-CR" w:eastAsia="es-CR"/>
              </w:rPr>
            </w:pPr>
            <w:r w:rsidRPr="00E8186B">
              <w:rPr>
                <w:rFonts w:ascii="Roboto" w:hAnsi="Roboto" w:cs="Arial"/>
                <w:b/>
                <w:bCs/>
                <w:szCs w:val="24"/>
                <w:lang w:val="es-CR" w:eastAsia="es-CR"/>
              </w:rPr>
              <w:t>I</w:t>
            </w:r>
            <w:r w:rsidR="00CC105E" w:rsidRPr="00E8186B">
              <w:rPr>
                <w:rFonts w:ascii="Roboto" w:hAnsi="Roboto" w:cs="Arial"/>
                <w:b/>
                <w:bCs/>
                <w:szCs w:val="24"/>
                <w:lang w:val="es-CR" w:eastAsia="es-CR"/>
              </w:rPr>
              <w:t>nforme o reporte</w:t>
            </w:r>
          </w:p>
        </w:tc>
        <w:tc>
          <w:tcPr>
            <w:tcW w:w="1158" w:type="dxa"/>
            <w:tcBorders>
              <w:top w:val="single" w:sz="4" w:space="0" w:color="auto"/>
              <w:left w:val="single" w:sz="4" w:space="0" w:color="auto"/>
              <w:bottom w:val="single" w:sz="4" w:space="0" w:color="auto"/>
              <w:right w:val="single" w:sz="4" w:space="0" w:color="auto"/>
            </w:tcBorders>
            <w:vAlign w:val="center"/>
            <w:hideMark/>
          </w:tcPr>
          <w:p w:rsidR="00097B38" w:rsidRPr="00E8186B" w:rsidRDefault="00CC105E" w:rsidP="00E7637F">
            <w:pPr>
              <w:jc w:val="both"/>
              <w:rPr>
                <w:rFonts w:ascii="Roboto" w:hAnsi="Roboto" w:cs="Arial"/>
                <w:b/>
                <w:bCs/>
                <w:szCs w:val="24"/>
                <w:lang w:val="es-CR" w:eastAsia="es-CR"/>
              </w:rPr>
            </w:pPr>
            <w:r w:rsidRPr="00E8186B">
              <w:rPr>
                <w:rFonts w:ascii="Roboto" w:hAnsi="Roboto" w:cs="Arial"/>
                <w:b/>
                <w:bCs/>
                <w:szCs w:val="24"/>
                <w:lang w:val="es-CR" w:eastAsia="es-CR"/>
              </w:rPr>
              <w:t>Periodicidad</w:t>
            </w:r>
          </w:p>
        </w:tc>
        <w:tc>
          <w:tcPr>
            <w:tcW w:w="1300" w:type="dxa"/>
            <w:tcBorders>
              <w:top w:val="single" w:sz="4" w:space="0" w:color="auto"/>
              <w:left w:val="single" w:sz="4" w:space="0" w:color="auto"/>
              <w:bottom w:val="single" w:sz="4" w:space="0" w:color="auto"/>
              <w:right w:val="single" w:sz="4" w:space="0" w:color="auto"/>
            </w:tcBorders>
            <w:vAlign w:val="center"/>
            <w:hideMark/>
          </w:tcPr>
          <w:p w:rsidR="00097B38" w:rsidRPr="00E8186B" w:rsidRDefault="00CC105E" w:rsidP="00E7637F">
            <w:pPr>
              <w:jc w:val="both"/>
              <w:rPr>
                <w:rFonts w:ascii="Roboto" w:hAnsi="Roboto" w:cs="Arial"/>
                <w:b/>
                <w:bCs/>
                <w:szCs w:val="24"/>
                <w:lang w:val="es-CR" w:eastAsia="es-CR"/>
              </w:rPr>
            </w:pPr>
            <w:r w:rsidRPr="00E8186B">
              <w:rPr>
                <w:rFonts w:ascii="Roboto" w:hAnsi="Roboto" w:cs="Arial"/>
                <w:b/>
                <w:bCs/>
                <w:szCs w:val="24"/>
                <w:lang w:val="es-CR" w:eastAsia="es-CR"/>
              </w:rPr>
              <w:t>Plazo máximo de entrega</w:t>
            </w:r>
          </w:p>
        </w:tc>
        <w:tc>
          <w:tcPr>
            <w:tcW w:w="1111" w:type="dxa"/>
            <w:tcBorders>
              <w:top w:val="single" w:sz="4" w:space="0" w:color="auto"/>
              <w:left w:val="single" w:sz="4" w:space="0" w:color="auto"/>
              <w:bottom w:val="single" w:sz="4" w:space="0" w:color="auto"/>
              <w:right w:val="single" w:sz="4" w:space="0" w:color="auto"/>
            </w:tcBorders>
            <w:vAlign w:val="center"/>
            <w:hideMark/>
          </w:tcPr>
          <w:p w:rsidR="00097B38" w:rsidRPr="00E8186B" w:rsidRDefault="00CC105E" w:rsidP="00E7637F">
            <w:pPr>
              <w:jc w:val="both"/>
              <w:rPr>
                <w:rFonts w:ascii="Roboto" w:hAnsi="Roboto" w:cs="Arial"/>
                <w:b/>
                <w:bCs/>
                <w:szCs w:val="24"/>
                <w:lang w:val="es-CR" w:eastAsia="es-CR"/>
              </w:rPr>
            </w:pPr>
            <w:r w:rsidRPr="00E8186B">
              <w:rPr>
                <w:rFonts w:ascii="Roboto" w:hAnsi="Roboto" w:cs="Arial"/>
                <w:b/>
                <w:bCs/>
                <w:szCs w:val="24"/>
                <w:lang w:val="es-CR" w:eastAsia="es-CR"/>
              </w:rPr>
              <w:t>Formato o normas sobre el contenido</w:t>
            </w:r>
          </w:p>
        </w:tc>
        <w:tc>
          <w:tcPr>
            <w:tcW w:w="1087" w:type="dxa"/>
            <w:tcBorders>
              <w:top w:val="single" w:sz="4" w:space="0" w:color="auto"/>
              <w:left w:val="single" w:sz="4" w:space="0" w:color="auto"/>
              <w:bottom w:val="single" w:sz="4" w:space="0" w:color="auto"/>
              <w:right w:val="single" w:sz="4" w:space="0" w:color="auto"/>
            </w:tcBorders>
            <w:vAlign w:val="center"/>
            <w:hideMark/>
          </w:tcPr>
          <w:p w:rsidR="00097B38" w:rsidRPr="00E8186B" w:rsidRDefault="00CC105E" w:rsidP="00E7637F">
            <w:pPr>
              <w:jc w:val="both"/>
              <w:rPr>
                <w:rFonts w:ascii="Roboto" w:hAnsi="Roboto" w:cs="Arial"/>
                <w:b/>
                <w:bCs/>
                <w:szCs w:val="24"/>
                <w:lang w:val="es-CR" w:eastAsia="es-CR"/>
              </w:rPr>
            </w:pPr>
            <w:r w:rsidRPr="00E8186B">
              <w:rPr>
                <w:rFonts w:ascii="Roboto" w:hAnsi="Roboto" w:cs="Arial"/>
                <w:b/>
                <w:bCs/>
                <w:szCs w:val="24"/>
                <w:lang w:val="es-CR" w:eastAsia="es-CR"/>
              </w:rPr>
              <w:t>Medio de envío</w:t>
            </w:r>
          </w:p>
        </w:tc>
        <w:tc>
          <w:tcPr>
            <w:tcW w:w="1812" w:type="dxa"/>
            <w:tcBorders>
              <w:top w:val="single" w:sz="4" w:space="0" w:color="auto"/>
              <w:left w:val="single" w:sz="4" w:space="0" w:color="auto"/>
              <w:bottom w:val="single" w:sz="4" w:space="0" w:color="auto"/>
              <w:right w:val="single" w:sz="4" w:space="0" w:color="auto"/>
            </w:tcBorders>
            <w:vAlign w:val="center"/>
            <w:hideMark/>
          </w:tcPr>
          <w:p w:rsidR="00097B38" w:rsidRPr="00E8186B" w:rsidRDefault="00CC105E" w:rsidP="00E7637F">
            <w:pPr>
              <w:jc w:val="both"/>
              <w:rPr>
                <w:rFonts w:ascii="Roboto" w:hAnsi="Roboto" w:cs="Arial"/>
                <w:b/>
                <w:bCs/>
                <w:szCs w:val="24"/>
                <w:lang w:val="es-CR" w:eastAsia="es-CR"/>
              </w:rPr>
            </w:pPr>
            <w:r w:rsidRPr="00E8186B">
              <w:rPr>
                <w:rFonts w:ascii="Roboto" w:hAnsi="Roboto" w:cs="Arial"/>
                <w:b/>
                <w:bCs/>
                <w:szCs w:val="24"/>
                <w:lang w:val="es-CR" w:eastAsia="es-CR"/>
              </w:rPr>
              <w:t>Notas aclaratorias</w:t>
            </w:r>
          </w:p>
        </w:tc>
      </w:tr>
      <w:tr w:rsidR="00097B38" w:rsidRPr="00E8186B" w:rsidTr="00D5146F">
        <w:trPr>
          <w:trHeight w:val="551"/>
          <w:jc w:val="center"/>
        </w:trPr>
        <w:tc>
          <w:tcPr>
            <w:tcW w:w="416" w:type="dxa"/>
            <w:tcBorders>
              <w:top w:val="single" w:sz="4" w:space="0" w:color="auto"/>
              <w:left w:val="single" w:sz="4" w:space="0" w:color="auto"/>
              <w:bottom w:val="single" w:sz="4" w:space="0" w:color="auto"/>
              <w:right w:val="single" w:sz="4" w:space="0" w:color="auto"/>
            </w:tcBorders>
            <w:vAlign w:val="center"/>
            <w:hideMark/>
          </w:tcPr>
          <w:p w:rsidR="00097B38" w:rsidRPr="00E8186B" w:rsidRDefault="00097B38" w:rsidP="00E7637F">
            <w:pPr>
              <w:jc w:val="both"/>
              <w:rPr>
                <w:rFonts w:ascii="Roboto" w:hAnsi="Roboto" w:cs="Arial"/>
                <w:b/>
                <w:bCs/>
                <w:szCs w:val="24"/>
                <w:lang w:val="es-CR" w:eastAsia="es-CR"/>
              </w:rPr>
            </w:pPr>
            <w:r w:rsidRPr="00E8186B">
              <w:rPr>
                <w:rFonts w:ascii="Roboto" w:hAnsi="Roboto" w:cs="Arial"/>
                <w:b/>
                <w:bCs/>
                <w:szCs w:val="24"/>
                <w:lang w:val="es-CR" w:eastAsia="es-CR"/>
              </w:rPr>
              <w:t>1</w:t>
            </w:r>
          </w:p>
        </w:tc>
        <w:tc>
          <w:tcPr>
            <w:tcW w:w="2042" w:type="dxa"/>
            <w:tcBorders>
              <w:top w:val="single" w:sz="4" w:space="0" w:color="auto"/>
              <w:left w:val="nil"/>
              <w:bottom w:val="single" w:sz="4" w:space="0" w:color="auto"/>
              <w:right w:val="single" w:sz="4" w:space="0" w:color="auto"/>
            </w:tcBorders>
            <w:vAlign w:val="center"/>
            <w:hideMark/>
          </w:tcPr>
          <w:p w:rsidR="00097B38" w:rsidRPr="00E8186B" w:rsidRDefault="00097B38" w:rsidP="00E7637F">
            <w:pPr>
              <w:jc w:val="both"/>
              <w:rPr>
                <w:rFonts w:ascii="Roboto" w:hAnsi="Roboto" w:cs="Arial"/>
                <w:b/>
                <w:bCs/>
                <w:szCs w:val="24"/>
                <w:lang w:val="es-CR" w:eastAsia="es-CR"/>
              </w:rPr>
            </w:pPr>
            <w:r w:rsidRPr="00E8186B">
              <w:rPr>
                <w:rFonts w:ascii="Roboto" w:hAnsi="Roboto" w:cs="Arial"/>
                <w:b/>
                <w:bCs/>
                <w:szCs w:val="24"/>
                <w:lang w:val="es-CR" w:eastAsia="es-CR"/>
              </w:rPr>
              <w:t xml:space="preserve"> Estados financieros auditados:  </w:t>
            </w:r>
          </w:p>
        </w:tc>
        <w:tc>
          <w:tcPr>
            <w:tcW w:w="1158" w:type="dxa"/>
            <w:tcBorders>
              <w:top w:val="single" w:sz="4" w:space="0" w:color="auto"/>
              <w:left w:val="nil"/>
              <w:bottom w:val="single" w:sz="4" w:space="0" w:color="auto"/>
              <w:right w:val="single" w:sz="4" w:space="0" w:color="auto"/>
            </w:tcBorders>
            <w:shd w:val="clear" w:color="000000" w:fill="FFFFFF"/>
            <w:vAlign w:val="center"/>
            <w:hideMark/>
          </w:tcPr>
          <w:p w:rsidR="00097B38" w:rsidRPr="00E8186B" w:rsidRDefault="00097B38" w:rsidP="00E7637F">
            <w:pPr>
              <w:jc w:val="both"/>
              <w:rPr>
                <w:rFonts w:ascii="Roboto" w:hAnsi="Roboto" w:cs="Arial"/>
                <w:szCs w:val="24"/>
                <w:lang w:val="es-CR" w:eastAsia="es-CR"/>
              </w:rPr>
            </w:pPr>
            <w:r w:rsidRPr="00E8186B">
              <w:rPr>
                <w:rFonts w:ascii="Roboto" w:hAnsi="Roboto" w:cs="Arial"/>
                <w:szCs w:val="24"/>
                <w:lang w:val="es-CR" w:eastAsia="es-CR"/>
              </w:rPr>
              <w:t> </w:t>
            </w:r>
          </w:p>
        </w:tc>
        <w:tc>
          <w:tcPr>
            <w:tcW w:w="1300" w:type="dxa"/>
            <w:tcBorders>
              <w:top w:val="single" w:sz="4" w:space="0" w:color="auto"/>
              <w:left w:val="nil"/>
              <w:bottom w:val="single" w:sz="4" w:space="0" w:color="auto"/>
              <w:right w:val="single" w:sz="4" w:space="0" w:color="auto"/>
            </w:tcBorders>
            <w:shd w:val="clear" w:color="000000" w:fill="FFFFFF"/>
            <w:vAlign w:val="center"/>
            <w:hideMark/>
          </w:tcPr>
          <w:p w:rsidR="00097B38" w:rsidRPr="00E8186B" w:rsidRDefault="00097B38" w:rsidP="00E7637F">
            <w:pPr>
              <w:jc w:val="both"/>
              <w:rPr>
                <w:rFonts w:ascii="Roboto" w:hAnsi="Roboto" w:cs="Arial"/>
                <w:szCs w:val="24"/>
                <w:lang w:val="es-CR" w:eastAsia="es-CR"/>
              </w:rPr>
            </w:pPr>
            <w:r w:rsidRPr="00E8186B">
              <w:rPr>
                <w:rFonts w:ascii="Roboto" w:hAnsi="Roboto" w:cs="Arial"/>
                <w:szCs w:val="24"/>
                <w:lang w:val="es-CR" w:eastAsia="es-CR"/>
              </w:rPr>
              <w:t> </w:t>
            </w:r>
          </w:p>
        </w:tc>
        <w:tc>
          <w:tcPr>
            <w:tcW w:w="1111" w:type="dxa"/>
            <w:tcBorders>
              <w:top w:val="single" w:sz="4" w:space="0" w:color="auto"/>
              <w:left w:val="nil"/>
              <w:bottom w:val="single" w:sz="4" w:space="0" w:color="auto"/>
              <w:right w:val="single" w:sz="4" w:space="0" w:color="auto"/>
            </w:tcBorders>
            <w:shd w:val="clear" w:color="000000" w:fill="FFFFFF"/>
            <w:vAlign w:val="center"/>
            <w:hideMark/>
          </w:tcPr>
          <w:p w:rsidR="00097B38" w:rsidRPr="00E8186B" w:rsidRDefault="00097B38" w:rsidP="00E7637F">
            <w:pPr>
              <w:jc w:val="both"/>
              <w:rPr>
                <w:rFonts w:ascii="Roboto" w:hAnsi="Roboto" w:cs="Arial"/>
                <w:szCs w:val="24"/>
                <w:lang w:val="es-CR" w:eastAsia="es-CR"/>
              </w:rPr>
            </w:pPr>
            <w:r w:rsidRPr="00E8186B">
              <w:rPr>
                <w:rFonts w:ascii="Roboto" w:hAnsi="Roboto" w:cs="Arial"/>
                <w:szCs w:val="24"/>
                <w:lang w:val="es-CR" w:eastAsia="es-CR"/>
              </w:rPr>
              <w:t>Reglamento de Información Financiera (RIF)</w:t>
            </w:r>
          </w:p>
        </w:tc>
        <w:tc>
          <w:tcPr>
            <w:tcW w:w="1087" w:type="dxa"/>
            <w:tcBorders>
              <w:top w:val="single" w:sz="4" w:space="0" w:color="auto"/>
              <w:left w:val="nil"/>
              <w:bottom w:val="single" w:sz="4" w:space="0" w:color="auto"/>
              <w:right w:val="single" w:sz="4" w:space="0" w:color="auto"/>
            </w:tcBorders>
            <w:shd w:val="clear" w:color="000000" w:fill="FFFFFF"/>
            <w:vAlign w:val="center"/>
            <w:hideMark/>
          </w:tcPr>
          <w:p w:rsidR="00097B38" w:rsidRPr="00E8186B" w:rsidRDefault="00097B38" w:rsidP="00E7637F">
            <w:pPr>
              <w:jc w:val="both"/>
              <w:rPr>
                <w:rFonts w:ascii="Roboto" w:hAnsi="Roboto" w:cs="Arial"/>
                <w:color w:val="FF0000"/>
                <w:szCs w:val="24"/>
                <w:lang w:val="es-CR" w:eastAsia="es-CR"/>
              </w:rPr>
            </w:pPr>
            <w:r w:rsidRPr="00E8186B">
              <w:rPr>
                <w:rFonts w:ascii="Roboto" w:hAnsi="Roboto" w:cs="Arial"/>
                <w:color w:val="FF0000"/>
                <w:szCs w:val="24"/>
                <w:lang w:val="es-CR" w:eastAsia="es-CR"/>
              </w:rPr>
              <w:t> </w:t>
            </w:r>
          </w:p>
        </w:tc>
        <w:tc>
          <w:tcPr>
            <w:tcW w:w="1812" w:type="dxa"/>
            <w:tcBorders>
              <w:top w:val="single" w:sz="4" w:space="0" w:color="auto"/>
              <w:left w:val="nil"/>
              <w:bottom w:val="single" w:sz="4" w:space="0" w:color="auto"/>
              <w:right w:val="single" w:sz="4" w:space="0" w:color="auto"/>
            </w:tcBorders>
            <w:shd w:val="clear" w:color="000000" w:fill="FFFFFF"/>
            <w:vAlign w:val="center"/>
            <w:hideMark/>
          </w:tcPr>
          <w:p w:rsidR="00097B38" w:rsidRPr="00E8186B" w:rsidRDefault="00097B38" w:rsidP="00E7637F">
            <w:pPr>
              <w:spacing w:after="240"/>
              <w:jc w:val="both"/>
              <w:rPr>
                <w:rFonts w:ascii="Roboto" w:hAnsi="Roboto" w:cs="Arial"/>
                <w:szCs w:val="24"/>
                <w:lang w:val="es-CR" w:eastAsia="es-CR"/>
              </w:rPr>
            </w:pPr>
          </w:p>
        </w:tc>
      </w:tr>
      <w:tr w:rsidR="00165653" w:rsidRPr="00E8186B" w:rsidTr="00D5146F">
        <w:trPr>
          <w:trHeight w:val="799"/>
          <w:jc w:val="center"/>
        </w:trPr>
        <w:tc>
          <w:tcPr>
            <w:tcW w:w="416" w:type="dxa"/>
            <w:tcBorders>
              <w:top w:val="nil"/>
              <w:left w:val="single" w:sz="4" w:space="0" w:color="auto"/>
              <w:bottom w:val="single" w:sz="4" w:space="0" w:color="auto"/>
              <w:right w:val="single" w:sz="4" w:space="0" w:color="auto"/>
            </w:tcBorders>
            <w:vAlign w:val="center"/>
            <w:hideMark/>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1.a</w:t>
            </w:r>
          </w:p>
        </w:tc>
        <w:tc>
          <w:tcPr>
            <w:tcW w:w="2042" w:type="dxa"/>
            <w:tcBorders>
              <w:top w:val="nil"/>
              <w:left w:val="nil"/>
              <w:bottom w:val="single" w:sz="4" w:space="0" w:color="auto"/>
              <w:right w:val="single" w:sz="4" w:space="0" w:color="auto"/>
            </w:tcBorders>
            <w:vAlign w:val="center"/>
            <w:hideMark/>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xml:space="preserve">Emisores domiciliados en Costa Rica que no consolidan o consolidan con empresas nacionales </w:t>
            </w:r>
          </w:p>
        </w:tc>
        <w:tc>
          <w:tcPr>
            <w:tcW w:w="1158" w:type="dxa"/>
            <w:vMerge w:val="restart"/>
            <w:tcBorders>
              <w:top w:val="nil"/>
              <w:left w:val="single" w:sz="4" w:space="0" w:color="auto"/>
              <w:right w:val="single" w:sz="4" w:space="0" w:color="auto"/>
            </w:tcBorders>
            <w:shd w:val="clear" w:color="000000" w:fill="FFFFFF"/>
            <w:vAlign w:val="center"/>
            <w:hideMark/>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Anual</w:t>
            </w:r>
          </w:p>
        </w:tc>
        <w:tc>
          <w:tcPr>
            <w:tcW w:w="1300" w:type="dxa"/>
            <w:tcBorders>
              <w:top w:val="nil"/>
              <w:left w:val="nil"/>
              <w:bottom w:val="single" w:sz="4" w:space="0" w:color="auto"/>
              <w:right w:val="single" w:sz="4" w:space="0" w:color="auto"/>
            </w:tcBorders>
            <w:shd w:val="clear" w:color="000000" w:fill="FFFFFF"/>
            <w:vAlign w:val="center"/>
            <w:hideMark/>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40 días hábiles después del cierre anual</w:t>
            </w:r>
          </w:p>
        </w:tc>
        <w:tc>
          <w:tcPr>
            <w:tcW w:w="1111" w:type="dxa"/>
            <w:vMerge w:val="restart"/>
            <w:tcBorders>
              <w:top w:val="nil"/>
              <w:left w:val="single" w:sz="4" w:space="0" w:color="auto"/>
              <w:bottom w:val="single" w:sz="4" w:space="0" w:color="auto"/>
              <w:right w:val="single" w:sz="4" w:space="0" w:color="auto"/>
            </w:tcBorders>
            <w:shd w:val="clear" w:color="000000" w:fill="FFFFFF"/>
            <w:vAlign w:val="center"/>
            <w:hideMark/>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w:t>
            </w:r>
          </w:p>
        </w:tc>
        <w:tc>
          <w:tcPr>
            <w:tcW w:w="1087" w:type="dxa"/>
            <w:vMerge w:val="restart"/>
            <w:tcBorders>
              <w:top w:val="nil"/>
              <w:left w:val="single" w:sz="4" w:space="0" w:color="auto"/>
              <w:bottom w:val="single" w:sz="4" w:space="0" w:color="auto"/>
              <w:right w:val="single" w:sz="4" w:space="0" w:color="auto"/>
            </w:tcBorders>
            <w:shd w:val="clear" w:color="000000" w:fill="FFFFFF"/>
            <w:vAlign w:val="center"/>
            <w:hideMark/>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xml:space="preserve">Sistema </w:t>
            </w:r>
            <w:proofErr w:type="spellStart"/>
            <w:r w:rsidRPr="00E8186B">
              <w:rPr>
                <w:rFonts w:ascii="Roboto" w:hAnsi="Roboto" w:cs="Arial"/>
                <w:szCs w:val="24"/>
                <w:lang w:val="es-CR" w:eastAsia="es-CR"/>
              </w:rPr>
              <w:t>Ingresador</w:t>
            </w:r>
            <w:proofErr w:type="spellEnd"/>
          </w:p>
        </w:tc>
        <w:tc>
          <w:tcPr>
            <w:tcW w:w="1812" w:type="dxa"/>
            <w:vMerge w:val="restart"/>
            <w:tcBorders>
              <w:top w:val="nil"/>
              <w:left w:val="single" w:sz="4" w:space="0" w:color="auto"/>
              <w:bottom w:val="single" w:sz="4" w:space="0" w:color="auto"/>
              <w:right w:val="single" w:sz="4" w:space="0" w:color="auto"/>
            </w:tcBorders>
            <w:shd w:val="clear" w:color="000000" w:fill="FFFFFF"/>
            <w:vAlign w:val="center"/>
            <w:hideMark/>
          </w:tcPr>
          <w:p w:rsidR="00D906D2"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xml:space="preserve">Los estados financieros </w:t>
            </w:r>
            <w:r w:rsidR="005D35DD" w:rsidRPr="00E8186B">
              <w:rPr>
                <w:rFonts w:ascii="Roboto" w:hAnsi="Roboto" w:cs="Arial"/>
                <w:szCs w:val="24"/>
                <w:lang w:val="es-CR" w:eastAsia="es-CR"/>
              </w:rPr>
              <w:t>deberán remitirse</w:t>
            </w:r>
            <w:r w:rsidRPr="00E8186B">
              <w:rPr>
                <w:rFonts w:ascii="Roboto" w:hAnsi="Roboto" w:cs="Arial"/>
                <w:szCs w:val="24"/>
                <w:lang w:val="es-CR" w:eastAsia="es-CR"/>
              </w:rPr>
              <w:t xml:space="preserve"> en documento</w:t>
            </w:r>
            <w:r w:rsidRPr="00E8186B">
              <w:rPr>
                <w:rFonts w:ascii="Roboto" w:hAnsi="Roboto" w:cs="Arial"/>
                <w:szCs w:val="24"/>
                <w:lang w:val="es-CR" w:eastAsia="es-CR"/>
              </w:rPr>
              <w:br/>
              <w:t>firmado digitalmente por:</w:t>
            </w:r>
            <w:r w:rsidRPr="00E8186B">
              <w:rPr>
                <w:rFonts w:ascii="Roboto" w:hAnsi="Roboto" w:cs="Arial"/>
                <w:szCs w:val="24"/>
                <w:lang w:val="es-CR" w:eastAsia="es-CR"/>
              </w:rPr>
              <w:br/>
              <w:t>• Auditor Externo</w:t>
            </w:r>
            <w:r w:rsidR="00D906D2" w:rsidRPr="00E8186B">
              <w:rPr>
                <w:rFonts w:ascii="Roboto" w:hAnsi="Roboto" w:cs="Arial"/>
                <w:szCs w:val="24"/>
                <w:lang w:val="es-CR" w:eastAsia="es-CR"/>
              </w:rPr>
              <w:t xml:space="preserve"> </w:t>
            </w:r>
          </w:p>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xml:space="preserve">• </w:t>
            </w:r>
            <w:r w:rsidR="00DA64EA" w:rsidRPr="00E8186B">
              <w:rPr>
                <w:rFonts w:ascii="Roboto" w:hAnsi="Roboto" w:cs="Arial"/>
                <w:szCs w:val="24"/>
                <w:lang w:val="es-CR" w:eastAsia="es-CR"/>
              </w:rPr>
              <w:t>Representante legal y contador de la entidad</w:t>
            </w:r>
            <w:r w:rsidRPr="00E8186B">
              <w:rPr>
                <w:rFonts w:ascii="Roboto" w:hAnsi="Roboto" w:cs="Arial"/>
                <w:szCs w:val="24"/>
                <w:lang w:val="es-CR" w:eastAsia="es-CR"/>
              </w:rPr>
              <w:t>. </w:t>
            </w:r>
          </w:p>
        </w:tc>
      </w:tr>
      <w:tr w:rsidR="00165653" w:rsidRPr="00E8186B" w:rsidTr="00D5146F">
        <w:trPr>
          <w:trHeight w:val="799"/>
          <w:jc w:val="center"/>
        </w:trPr>
        <w:tc>
          <w:tcPr>
            <w:tcW w:w="416" w:type="dxa"/>
            <w:tcBorders>
              <w:top w:val="nil"/>
              <w:left w:val="single" w:sz="4" w:space="0" w:color="auto"/>
              <w:bottom w:val="single" w:sz="4" w:space="0" w:color="auto"/>
              <w:right w:val="single" w:sz="4" w:space="0" w:color="auto"/>
            </w:tcBorders>
            <w:vAlign w:val="center"/>
            <w:hideMark/>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1.b</w:t>
            </w:r>
          </w:p>
        </w:tc>
        <w:tc>
          <w:tcPr>
            <w:tcW w:w="2042" w:type="dxa"/>
            <w:tcBorders>
              <w:top w:val="nil"/>
              <w:left w:val="nil"/>
              <w:bottom w:val="single" w:sz="4" w:space="0" w:color="auto"/>
              <w:right w:val="single" w:sz="4" w:space="0" w:color="auto"/>
            </w:tcBorders>
            <w:vAlign w:val="center"/>
            <w:hideMark/>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xml:space="preserve">Emisores domiciliados en Costa Rica que consolidan con empresas extranjeras </w:t>
            </w:r>
          </w:p>
        </w:tc>
        <w:tc>
          <w:tcPr>
            <w:tcW w:w="1158" w:type="dxa"/>
            <w:vMerge/>
            <w:tcBorders>
              <w:left w:val="single" w:sz="4" w:space="0" w:color="auto"/>
              <w:right w:val="single" w:sz="4" w:space="0" w:color="auto"/>
            </w:tcBorders>
            <w:vAlign w:val="center"/>
            <w:hideMark/>
          </w:tcPr>
          <w:p w:rsidR="00165653" w:rsidRPr="00E8186B" w:rsidRDefault="00165653" w:rsidP="00E7637F">
            <w:pPr>
              <w:jc w:val="both"/>
              <w:rPr>
                <w:rFonts w:ascii="Roboto" w:hAnsi="Roboto" w:cs="Arial"/>
                <w:szCs w:val="24"/>
                <w:lang w:val="es-CR" w:eastAsia="es-CR"/>
              </w:rPr>
            </w:pPr>
          </w:p>
        </w:tc>
        <w:tc>
          <w:tcPr>
            <w:tcW w:w="1300" w:type="dxa"/>
            <w:tcBorders>
              <w:top w:val="nil"/>
              <w:left w:val="nil"/>
              <w:bottom w:val="single" w:sz="4" w:space="0" w:color="auto"/>
              <w:right w:val="single" w:sz="4" w:space="0" w:color="auto"/>
            </w:tcBorders>
            <w:shd w:val="clear" w:color="000000" w:fill="FFFFFF"/>
            <w:vAlign w:val="center"/>
            <w:hideMark/>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50 días hábiles después del cierre anual</w:t>
            </w:r>
          </w:p>
        </w:tc>
        <w:tc>
          <w:tcPr>
            <w:tcW w:w="1111" w:type="dxa"/>
            <w:vMerge/>
            <w:tcBorders>
              <w:top w:val="nil"/>
              <w:left w:val="single" w:sz="4" w:space="0" w:color="auto"/>
              <w:bottom w:val="single" w:sz="4" w:space="0" w:color="auto"/>
              <w:right w:val="single" w:sz="4" w:space="0" w:color="auto"/>
            </w:tcBorders>
            <w:vAlign w:val="center"/>
            <w:hideMark/>
          </w:tcPr>
          <w:p w:rsidR="00165653" w:rsidRPr="00E8186B" w:rsidRDefault="00165653" w:rsidP="00E7637F">
            <w:pPr>
              <w:jc w:val="both"/>
              <w:rPr>
                <w:rFonts w:ascii="Roboto" w:hAnsi="Roboto" w:cs="Arial"/>
                <w:szCs w:val="24"/>
                <w:lang w:val="es-CR" w:eastAsia="es-CR"/>
              </w:rPr>
            </w:pPr>
          </w:p>
        </w:tc>
        <w:tc>
          <w:tcPr>
            <w:tcW w:w="1087" w:type="dxa"/>
            <w:vMerge/>
            <w:tcBorders>
              <w:top w:val="nil"/>
              <w:left w:val="single" w:sz="4" w:space="0" w:color="auto"/>
              <w:bottom w:val="single" w:sz="4" w:space="0" w:color="auto"/>
              <w:right w:val="single" w:sz="4" w:space="0" w:color="auto"/>
            </w:tcBorders>
            <w:vAlign w:val="center"/>
            <w:hideMark/>
          </w:tcPr>
          <w:p w:rsidR="00165653" w:rsidRPr="00E8186B" w:rsidRDefault="00165653" w:rsidP="00E7637F">
            <w:pPr>
              <w:jc w:val="both"/>
              <w:rPr>
                <w:rFonts w:ascii="Roboto" w:hAnsi="Roboto" w:cs="Arial"/>
                <w:szCs w:val="24"/>
                <w:lang w:val="es-CR" w:eastAsia="es-CR"/>
              </w:rPr>
            </w:pPr>
          </w:p>
        </w:tc>
        <w:tc>
          <w:tcPr>
            <w:tcW w:w="1812" w:type="dxa"/>
            <w:vMerge/>
            <w:tcBorders>
              <w:top w:val="nil"/>
              <w:left w:val="single" w:sz="4" w:space="0" w:color="auto"/>
              <w:bottom w:val="single" w:sz="4" w:space="0" w:color="auto"/>
              <w:right w:val="single" w:sz="4" w:space="0" w:color="auto"/>
            </w:tcBorders>
            <w:vAlign w:val="center"/>
            <w:hideMark/>
          </w:tcPr>
          <w:p w:rsidR="00165653" w:rsidRPr="00E8186B" w:rsidRDefault="00165653" w:rsidP="00E7637F">
            <w:pPr>
              <w:jc w:val="both"/>
              <w:rPr>
                <w:rFonts w:ascii="Roboto" w:hAnsi="Roboto" w:cs="Arial"/>
                <w:szCs w:val="24"/>
                <w:lang w:val="es-CR" w:eastAsia="es-CR"/>
              </w:rPr>
            </w:pPr>
          </w:p>
        </w:tc>
      </w:tr>
      <w:tr w:rsidR="00165653" w:rsidRPr="00E8186B" w:rsidTr="00D5146F">
        <w:trPr>
          <w:trHeight w:val="799"/>
          <w:jc w:val="center"/>
        </w:trPr>
        <w:tc>
          <w:tcPr>
            <w:tcW w:w="416" w:type="dxa"/>
            <w:tcBorders>
              <w:top w:val="single" w:sz="4" w:space="0" w:color="auto"/>
              <w:left w:val="single" w:sz="4" w:space="0" w:color="auto"/>
              <w:bottom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1.c</w:t>
            </w:r>
          </w:p>
        </w:tc>
        <w:tc>
          <w:tcPr>
            <w:tcW w:w="2042" w:type="dxa"/>
            <w:tcBorders>
              <w:top w:val="single" w:sz="4" w:space="0" w:color="auto"/>
              <w:left w:val="nil"/>
              <w:bottom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xml:space="preserve">Emisores domiciliados en el extranjero que no consolidan </w:t>
            </w:r>
          </w:p>
        </w:tc>
        <w:tc>
          <w:tcPr>
            <w:tcW w:w="1158" w:type="dxa"/>
            <w:vMerge/>
            <w:tcBorders>
              <w:left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p>
        </w:tc>
        <w:tc>
          <w:tcPr>
            <w:tcW w:w="1300" w:type="dxa"/>
            <w:tcBorders>
              <w:top w:val="single" w:sz="4" w:space="0" w:color="auto"/>
              <w:left w:val="nil"/>
              <w:bottom w:val="single" w:sz="4" w:space="0" w:color="auto"/>
              <w:right w:val="single" w:sz="4" w:space="0" w:color="auto"/>
            </w:tcBorders>
            <w:shd w:val="clear" w:color="000000" w:fill="FFFFFF"/>
            <w:vAlign w:val="center"/>
          </w:tcPr>
          <w:p w:rsidR="00165653" w:rsidRPr="00E8186B" w:rsidRDefault="000D24E8" w:rsidP="00E7637F">
            <w:pPr>
              <w:jc w:val="both"/>
              <w:rPr>
                <w:rFonts w:ascii="Roboto" w:hAnsi="Roboto" w:cs="Arial"/>
                <w:szCs w:val="24"/>
                <w:lang w:val="es-CR" w:eastAsia="es-CR"/>
              </w:rPr>
            </w:pPr>
            <w:r w:rsidRPr="00E8186B">
              <w:rPr>
                <w:rFonts w:ascii="Roboto" w:hAnsi="Roboto" w:cs="Arial"/>
                <w:szCs w:val="24"/>
                <w:lang w:val="es-CR" w:eastAsia="es-CR"/>
              </w:rPr>
              <w:t>50</w:t>
            </w:r>
            <w:r w:rsidR="00165653" w:rsidRPr="00E8186B">
              <w:rPr>
                <w:rFonts w:ascii="Roboto" w:hAnsi="Roboto" w:cs="Arial"/>
                <w:szCs w:val="24"/>
                <w:lang w:val="es-CR" w:eastAsia="es-CR"/>
              </w:rPr>
              <w:t xml:space="preserve"> días hábiles después del cierre anual</w:t>
            </w:r>
          </w:p>
        </w:tc>
        <w:tc>
          <w:tcPr>
            <w:tcW w:w="1111" w:type="dxa"/>
            <w:vMerge w:val="restart"/>
            <w:tcBorders>
              <w:top w:val="single" w:sz="4" w:space="0" w:color="auto"/>
              <w:left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p>
        </w:tc>
        <w:tc>
          <w:tcPr>
            <w:tcW w:w="1087" w:type="dxa"/>
            <w:vMerge w:val="restart"/>
            <w:tcBorders>
              <w:top w:val="single" w:sz="4" w:space="0" w:color="auto"/>
              <w:left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xml:space="preserve">MENDOCEL </w:t>
            </w:r>
          </w:p>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SGV-A-188</w:t>
            </w:r>
          </w:p>
        </w:tc>
        <w:tc>
          <w:tcPr>
            <w:tcW w:w="1812" w:type="dxa"/>
            <w:vMerge w:val="restart"/>
            <w:tcBorders>
              <w:top w:val="single" w:sz="4" w:space="0" w:color="auto"/>
              <w:left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xml:space="preserve">Los estados financieros deberán remitirse debidamente Apostillados y </w:t>
            </w:r>
            <w:r w:rsidRPr="00E8186B">
              <w:rPr>
                <w:rFonts w:ascii="Roboto" w:hAnsi="Roboto" w:cs="Arial"/>
                <w:szCs w:val="24"/>
                <w:lang w:val="es-CR" w:eastAsia="es-CR"/>
              </w:rPr>
              <w:br/>
              <w:t>firmados por:</w:t>
            </w:r>
            <w:r w:rsidRPr="00E8186B">
              <w:rPr>
                <w:rFonts w:ascii="Roboto" w:hAnsi="Roboto" w:cs="Arial"/>
                <w:szCs w:val="24"/>
                <w:lang w:val="es-CR" w:eastAsia="es-CR"/>
              </w:rPr>
              <w:br/>
              <w:t>• Auditor Externo</w:t>
            </w:r>
            <w:r w:rsidR="00D906D2" w:rsidRPr="00E8186B">
              <w:rPr>
                <w:rFonts w:ascii="Roboto" w:hAnsi="Roboto" w:cs="Arial"/>
                <w:szCs w:val="24"/>
                <w:lang w:val="es-CR" w:eastAsia="es-CR"/>
              </w:rPr>
              <w:t xml:space="preserve"> inscrito y activo en el registro profesional del organismo homólogo al Colegio de Contadores Públicos de Costa Rica.</w:t>
            </w:r>
            <w:r w:rsidRPr="00E8186B">
              <w:rPr>
                <w:rFonts w:ascii="Roboto" w:hAnsi="Roboto" w:cs="Arial"/>
                <w:szCs w:val="24"/>
                <w:lang w:val="es-CR" w:eastAsia="es-CR"/>
              </w:rPr>
              <w:br/>
            </w:r>
            <w:r w:rsidR="00DA64EA" w:rsidRPr="00E8186B">
              <w:rPr>
                <w:rFonts w:ascii="Roboto" w:hAnsi="Roboto" w:cs="Arial"/>
                <w:szCs w:val="24"/>
                <w:lang w:val="es-CR" w:eastAsia="es-CR"/>
              </w:rPr>
              <w:t>• Representante legal y contador de la entidad.</w:t>
            </w:r>
          </w:p>
        </w:tc>
      </w:tr>
      <w:tr w:rsidR="00165653" w:rsidRPr="00E8186B" w:rsidTr="00D5146F">
        <w:trPr>
          <w:trHeight w:val="799"/>
          <w:jc w:val="center"/>
        </w:trPr>
        <w:tc>
          <w:tcPr>
            <w:tcW w:w="416" w:type="dxa"/>
            <w:tcBorders>
              <w:top w:val="single" w:sz="4" w:space="0" w:color="auto"/>
              <w:left w:val="single" w:sz="4" w:space="0" w:color="auto"/>
              <w:bottom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1.d</w:t>
            </w:r>
          </w:p>
        </w:tc>
        <w:tc>
          <w:tcPr>
            <w:tcW w:w="2042" w:type="dxa"/>
            <w:tcBorders>
              <w:top w:val="single" w:sz="4" w:space="0" w:color="auto"/>
              <w:left w:val="nil"/>
              <w:bottom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r w:rsidRPr="00E8186B">
              <w:rPr>
                <w:rFonts w:ascii="Roboto" w:hAnsi="Roboto" w:cs="Arial"/>
                <w:szCs w:val="24"/>
                <w:lang w:val="es-CR" w:eastAsia="es-CR"/>
              </w:rPr>
              <w:t xml:space="preserve">Emisores domiciliados en el extranjero que consolidan </w:t>
            </w:r>
          </w:p>
        </w:tc>
        <w:tc>
          <w:tcPr>
            <w:tcW w:w="1158" w:type="dxa"/>
            <w:vMerge/>
            <w:tcBorders>
              <w:left w:val="single" w:sz="4" w:space="0" w:color="auto"/>
              <w:bottom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p>
        </w:tc>
        <w:tc>
          <w:tcPr>
            <w:tcW w:w="1300" w:type="dxa"/>
            <w:tcBorders>
              <w:top w:val="single" w:sz="4" w:space="0" w:color="auto"/>
              <w:left w:val="nil"/>
              <w:bottom w:val="single" w:sz="4" w:space="0" w:color="auto"/>
              <w:right w:val="single" w:sz="4" w:space="0" w:color="auto"/>
            </w:tcBorders>
            <w:shd w:val="clear" w:color="000000" w:fill="FFFFFF"/>
            <w:vAlign w:val="center"/>
          </w:tcPr>
          <w:p w:rsidR="00165653" w:rsidRPr="00E8186B" w:rsidRDefault="000D24E8" w:rsidP="00E7637F">
            <w:pPr>
              <w:jc w:val="both"/>
              <w:rPr>
                <w:rFonts w:ascii="Roboto" w:hAnsi="Roboto" w:cs="Arial"/>
                <w:szCs w:val="24"/>
                <w:lang w:val="es-CR" w:eastAsia="es-CR"/>
              </w:rPr>
            </w:pPr>
            <w:r w:rsidRPr="00E8186B">
              <w:rPr>
                <w:rFonts w:ascii="Roboto" w:hAnsi="Roboto" w:cs="Arial"/>
                <w:szCs w:val="24"/>
                <w:lang w:val="es-CR" w:eastAsia="es-CR"/>
              </w:rPr>
              <w:t>60</w:t>
            </w:r>
            <w:r w:rsidR="00165653" w:rsidRPr="00E8186B">
              <w:rPr>
                <w:rFonts w:ascii="Roboto" w:hAnsi="Roboto" w:cs="Arial"/>
                <w:szCs w:val="24"/>
                <w:lang w:val="es-CR" w:eastAsia="es-CR"/>
              </w:rPr>
              <w:t xml:space="preserve"> días hábiles después del cierre anual</w:t>
            </w:r>
          </w:p>
        </w:tc>
        <w:tc>
          <w:tcPr>
            <w:tcW w:w="1111" w:type="dxa"/>
            <w:vMerge/>
            <w:tcBorders>
              <w:left w:val="single" w:sz="4" w:space="0" w:color="auto"/>
              <w:bottom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p>
        </w:tc>
        <w:tc>
          <w:tcPr>
            <w:tcW w:w="1087" w:type="dxa"/>
            <w:vMerge/>
            <w:tcBorders>
              <w:left w:val="single" w:sz="4" w:space="0" w:color="auto"/>
              <w:bottom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p>
        </w:tc>
        <w:tc>
          <w:tcPr>
            <w:tcW w:w="1812" w:type="dxa"/>
            <w:vMerge/>
            <w:tcBorders>
              <w:left w:val="single" w:sz="4" w:space="0" w:color="auto"/>
              <w:bottom w:val="single" w:sz="4" w:space="0" w:color="auto"/>
              <w:right w:val="single" w:sz="4" w:space="0" w:color="auto"/>
            </w:tcBorders>
            <w:vAlign w:val="center"/>
          </w:tcPr>
          <w:p w:rsidR="00165653" w:rsidRPr="00E8186B" w:rsidRDefault="00165653" w:rsidP="00E7637F">
            <w:pPr>
              <w:jc w:val="both"/>
              <w:rPr>
                <w:rFonts w:ascii="Roboto" w:hAnsi="Roboto" w:cs="Arial"/>
                <w:szCs w:val="24"/>
                <w:lang w:val="es-CR" w:eastAsia="es-CR"/>
              </w:rPr>
            </w:pPr>
          </w:p>
        </w:tc>
      </w:tr>
    </w:tbl>
    <w:p w:rsidR="00097B38" w:rsidRPr="00E8186B" w:rsidRDefault="00097B38" w:rsidP="00E7637F">
      <w:pPr>
        <w:jc w:val="both"/>
        <w:rPr>
          <w:rFonts w:ascii="Roboto" w:hAnsi="Roboto" w:cs="Arial"/>
          <w:b/>
          <w:bCs/>
          <w:szCs w:val="24"/>
          <w:lang w:val="es-CR"/>
        </w:rPr>
      </w:pPr>
    </w:p>
    <w:p w:rsidR="00264746" w:rsidRPr="00E8186B" w:rsidRDefault="00264746" w:rsidP="00E7637F">
      <w:pPr>
        <w:jc w:val="both"/>
        <w:rPr>
          <w:rFonts w:ascii="Roboto" w:hAnsi="Roboto" w:cs="Arial"/>
          <w:b/>
          <w:bCs/>
          <w:szCs w:val="24"/>
        </w:rPr>
      </w:pPr>
    </w:p>
    <w:p w:rsidR="002C5741" w:rsidRPr="00E8186B" w:rsidRDefault="002C5741" w:rsidP="00E7637F">
      <w:pPr>
        <w:jc w:val="both"/>
        <w:rPr>
          <w:rFonts w:ascii="Roboto" w:hAnsi="Roboto" w:cs="Arial"/>
          <w:szCs w:val="24"/>
        </w:rPr>
      </w:pPr>
      <w:r w:rsidRPr="00E8186B">
        <w:rPr>
          <w:rFonts w:ascii="Roboto" w:hAnsi="Roboto" w:cs="Arial"/>
          <w:b/>
          <w:bCs/>
          <w:szCs w:val="24"/>
        </w:rPr>
        <w:t>b.</w:t>
      </w:r>
      <w:r w:rsidRPr="00E8186B">
        <w:rPr>
          <w:rFonts w:ascii="Roboto" w:hAnsi="Roboto" w:cs="Arial"/>
          <w:szCs w:val="24"/>
        </w:rPr>
        <w:t xml:space="preserve"> </w:t>
      </w:r>
      <w:r w:rsidR="00B25C86" w:rsidRPr="00E8186B">
        <w:rPr>
          <w:rFonts w:ascii="Roboto" w:hAnsi="Roboto" w:cs="Arial"/>
          <w:szCs w:val="24"/>
        </w:rPr>
        <w:t>Se deroga el Anexo 57 Estados Financieros para los Fideicomisos y s</w:t>
      </w:r>
      <w:r w:rsidRPr="00E8186B">
        <w:rPr>
          <w:rFonts w:ascii="Roboto" w:hAnsi="Roboto" w:cs="Arial"/>
          <w:szCs w:val="24"/>
        </w:rPr>
        <w:t>e modifica</w:t>
      </w:r>
      <w:r w:rsidR="00B25C86" w:rsidRPr="00E8186B">
        <w:rPr>
          <w:rFonts w:ascii="Roboto" w:hAnsi="Roboto" w:cs="Arial"/>
          <w:szCs w:val="24"/>
        </w:rPr>
        <w:t xml:space="preserve"> el</w:t>
      </w:r>
      <w:r w:rsidRPr="00E8186B">
        <w:rPr>
          <w:rFonts w:ascii="Roboto" w:hAnsi="Roboto" w:cs="Arial"/>
          <w:szCs w:val="24"/>
        </w:rPr>
        <w:t xml:space="preserve"> </w:t>
      </w:r>
      <w:r w:rsidR="00DA64EA" w:rsidRPr="00E8186B">
        <w:rPr>
          <w:rFonts w:ascii="Roboto" w:hAnsi="Roboto" w:cs="Arial"/>
          <w:szCs w:val="24"/>
        </w:rPr>
        <w:t xml:space="preserve">formato de envío </w:t>
      </w:r>
      <w:r w:rsidRPr="00E8186B">
        <w:rPr>
          <w:rFonts w:ascii="Roboto" w:hAnsi="Roboto" w:cs="Arial"/>
          <w:szCs w:val="24"/>
        </w:rPr>
        <w:t>de l</w:t>
      </w:r>
      <w:r w:rsidR="00D62185" w:rsidRPr="00E8186B">
        <w:rPr>
          <w:rFonts w:ascii="Roboto" w:hAnsi="Roboto" w:cs="Arial"/>
          <w:szCs w:val="24"/>
        </w:rPr>
        <w:t>os</w:t>
      </w:r>
      <w:r w:rsidRPr="00E8186B">
        <w:rPr>
          <w:rFonts w:ascii="Roboto" w:hAnsi="Roboto" w:cs="Arial"/>
          <w:szCs w:val="24"/>
        </w:rPr>
        <w:t xml:space="preserve"> Estados financieros </w:t>
      </w:r>
      <w:r w:rsidR="00230BAA" w:rsidRPr="00E8186B">
        <w:rPr>
          <w:rFonts w:ascii="Roboto" w:hAnsi="Roboto" w:cs="Arial"/>
          <w:szCs w:val="24"/>
        </w:rPr>
        <w:t xml:space="preserve">de Fideicomisos </w:t>
      </w:r>
      <w:r w:rsidR="00F536B7" w:rsidRPr="00E8186B">
        <w:rPr>
          <w:rFonts w:ascii="Roboto" w:hAnsi="Roboto" w:cs="Arial"/>
          <w:szCs w:val="24"/>
        </w:rPr>
        <w:t xml:space="preserve">emisores </w:t>
      </w:r>
      <w:r w:rsidRPr="00E8186B">
        <w:rPr>
          <w:rFonts w:ascii="Roboto" w:hAnsi="Roboto" w:cs="Arial"/>
          <w:szCs w:val="24"/>
        </w:rPr>
        <w:t>en el Cuadro de Información Periódica, para que se lea de la siguiente manera:</w:t>
      </w:r>
    </w:p>
    <w:p w:rsidR="00230BAA" w:rsidRPr="00E8186B" w:rsidRDefault="00230BAA" w:rsidP="00E7637F">
      <w:pPr>
        <w:jc w:val="both"/>
        <w:rPr>
          <w:rFonts w:ascii="Roboto" w:hAnsi="Roboto" w:cs="Arial"/>
          <w:szCs w:val="24"/>
        </w:rPr>
      </w:pPr>
    </w:p>
    <w:tbl>
      <w:tblPr>
        <w:tblW w:w="9488" w:type="dxa"/>
        <w:jc w:val="center"/>
        <w:tblLayout w:type="fixed"/>
        <w:tblCellMar>
          <w:left w:w="70" w:type="dxa"/>
          <w:right w:w="70" w:type="dxa"/>
        </w:tblCellMar>
        <w:tblLook w:val="04A0" w:firstRow="1" w:lastRow="0" w:firstColumn="1" w:lastColumn="0" w:noHBand="0" w:noVBand="1"/>
      </w:tblPr>
      <w:tblGrid>
        <w:gridCol w:w="474"/>
        <w:gridCol w:w="1408"/>
        <w:gridCol w:w="1090"/>
        <w:gridCol w:w="2126"/>
        <w:gridCol w:w="1418"/>
        <w:gridCol w:w="1276"/>
        <w:gridCol w:w="1696"/>
      </w:tblGrid>
      <w:tr w:rsidR="00F536B7" w:rsidRPr="00E8186B" w:rsidTr="00C65711">
        <w:trPr>
          <w:trHeight w:val="1120"/>
          <w:jc w:val="center"/>
        </w:trPr>
        <w:tc>
          <w:tcPr>
            <w:tcW w:w="1882" w:type="dxa"/>
            <w:gridSpan w:val="2"/>
            <w:tcBorders>
              <w:top w:val="single" w:sz="4" w:space="0" w:color="auto"/>
              <w:left w:val="single" w:sz="4" w:space="0" w:color="auto"/>
              <w:bottom w:val="single" w:sz="4" w:space="0" w:color="auto"/>
              <w:right w:val="single" w:sz="4" w:space="0" w:color="auto"/>
            </w:tcBorders>
            <w:vAlign w:val="center"/>
            <w:hideMark/>
          </w:tcPr>
          <w:p w:rsidR="00F536B7" w:rsidRPr="00E8186B" w:rsidRDefault="00992795" w:rsidP="00E7637F">
            <w:pPr>
              <w:jc w:val="both"/>
              <w:rPr>
                <w:rFonts w:ascii="Roboto" w:hAnsi="Roboto" w:cs="Arial"/>
                <w:b/>
                <w:bCs/>
                <w:szCs w:val="24"/>
                <w:lang w:val="es-CR" w:eastAsia="es-CR"/>
              </w:rPr>
            </w:pPr>
            <w:r w:rsidRPr="00E8186B">
              <w:rPr>
                <w:rFonts w:ascii="Roboto" w:hAnsi="Roboto" w:cs="Arial"/>
                <w:b/>
                <w:bCs/>
                <w:szCs w:val="24"/>
                <w:lang w:val="es-CR" w:eastAsia="es-CR"/>
              </w:rPr>
              <w:t>Informe o reporte</w:t>
            </w:r>
          </w:p>
          <w:p w:rsidR="005F25B7" w:rsidRPr="00E8186B" w:rsidRDefault="005F25B7" w:rsidP="00E7637F">
            <w:pPr>
              <w:jc w:val="both"/>
              <w:rPr>
                <w:rFonts w:ascii="Roboto" w:hAnsi="Roboto" w:cs="Arial"/>
                <w:b/>
                <w:bCs/>
                <w:szCs w:val="24"/>
                <w:lang w:val="es-CR" w:eastAsia="es-CR"/>
              </w:rPr>
            </w:pPr>
          </w:p>
        </w:tc>
        <w:tc>
          <w:tcPr>
            <w:tcW w:w="1090" w:type="dxa"/>
            <w:tcBorders>
              <w:top w:val="single" w:sz="4" w:space="0" w:color="auto"/>
              <w:left w:val="single" w:sz="4" w:space="0" w:color="auto"/>
              <w:bottom w:val="single" w:sz="4" w:space="0" w:color="auto"/>
              <w:right w:val="single" w:sz="4" w:space="0" w:color="auto"/>
            </w:tcBorders>
            <w:vAlign w:val="center"/>
            <w:hideMark/>
          </w:tcPr>
          <w:p w:rsidR="00F536B7" w:rsidRPr="00E8186B" w:rsidRDefault="00992795" w:rsidP="00E7637F">
            <w:pPr>
              <w:jc w:val="both"/>
              <w:rPr>
                <w:rFonts w:ascii="Roboto" w:hAnsi="Roboto" w:cs="Arial"/>
                <w:b/>
                <w:bCs/>
                <w:szCs w:val="24"/>
                <w:lang w:val="es-CR" w:eastAsia="es-CR"/>
              </w:rPr>
            </w:pPr>
            <w:r w:rsidRPr="00E8186B">
              <w:rPr>
                <w:rFonts w:ascii="Roboto" w:hAnsi="Roboto" w:cs="Arial"/>
                <w:b/>
                <w:bCs/>
                <w:szCs w:val="24"/>
                <w:lang w:val="es-CR" w:eastAsia="es-CR"/>
              </w:rPr>
              <w:t>Periodicidad</w:t>
            </w:r>
          </w:p>
        </w:tc>
        <w:tc>
          <w:tcPr>
            <w:tcW w:w="2126" w:type="dxa"/>
            <w:tcBorders>
              <w:top w:val="single" w:sz="4" w:space="0" w:color="auto"/>
              <w:left w:val="single" w:sz="4" w:space="0" w:color="auto"/>
              <w:bottom w:val="single" w:sz="4" w:space="0" w:color="auto"/>
              <w:right w:val="single" w:sz="4" w:space="0" w:color="auto"/>
            </w:tcBorders>
            <w:vAlign w:val="center"/>
            <w:hideMark/>
          </w:tcPr>
          <w:p w:rsidR="00F536B7" w:rsidRPr="00E8186B" w:rsidRDefault="00992795" w:rsidP="00E7637F">
            <w:pPr>
              <w:jc w:val="both"/>
              <w:rPr>
                <w:rFonts w:ascii="Roboto" w:hAnsi="Roboto" w:cs="Arial"/>
                <w:b/>
                <w:bCs/>
                <w:szCs w:val="24"/>
                <w:lang w:val="es-CR" w:eastAsia="es-CR"/>
              </w:rPr>
            </w:pPr>
            <w:r w:rsidRPr="00E8186B">
              <w:rPr>
                <w:rFonts w:ascii="Roboto" w:hAnsi="Roboto" w:cs="Arial"/>
                <w:b/>
                <w:bCs/>
                <w:szCs w:val="24"/>
                <w:lang w:val="es-CR" w:eastAsia="es-CR"/>
              </w:rPr>
              <w:t>Plazo máximo de entrega</w:t>
            </w:r>
          </w:p>
        </w:tc>
        <w:tc>
          <w:tcPr>
            <w:tcW w:w="1418" w:type="dxa"/>
            <w:tcBorders>
              <w:top w:val="single" w:sz="4" w:space="0" w:color="auto"/>
              <w:left w:val="single" w:sz="4" w:space="0" w:color="auto"/>
              <w:bottom w:val="single" w:sz="4" w:space="0" w:color="auto"/>
              <w:right w:val="single" w:sz="4" w:space="0" w:color="auto"/>
            </w:tcBorders>
            <w:vAlign w:val="center"/>
            <w:hideMark/>
          </w:tcPr>
          <w:p w:rsidR="00F536B7" w:rsidRPr="00E8186B" w:rsidRDefault="00992795" w:rsidP="00E7637F">
            <w:pPr>
              <w:jc w:val="both"/>
              <w:rPr>
                <w:rFonts w:ascii="Roboto" w:hAnsi="Roboto" w:cs="Arial"/>
                <w:b/>
                <w:bCs/>
                <w:szCs w:val="24"/>
                <w:lang w:val="es-CR" w:eastAsia="es-CR"/>
              </w:rPr>
            </w:pPr>
            <w:r w:rsidRPr="00E8186B">
              <w:rPr>
                <w:rFonts w:ascii="Roboto" w:hAnsi="Roboto" w:cs="Arial"/>
                <w:b/>
                <w:bCs/>
                <w:szCs w:val="24"/>
                <w:lang w:val="es-CR" w:eastAsia="es-CR"/>
              </w:rPr>
              <w:t>Formato o normas sobre el contenido</w:t>
            </w:r>
          </w:p>
        </w:tc>
        <w:tc>
          <w:tcPr>
            <w:tcW w:w="1276" w:type="dxa"/>
            <w:tcBorders>
              <w:top w:val="single" w:sz="4" w:space="0" w:color="auto"/>
              <w:left w:val="single" w:sz="4" w:space="0" w:color="auto"/>
              <w:bottom w:val="single" w:sz="4" w:space="0" w:color="auto"/>
              <w:right w:val="single" w:sz="4" w:space="0" w:color="auto"/>
            </w:tcBorders>
            <w:vAlign w:val="center"/>
            <w:hideMark/>
          </w:tcPr>
          <w:p w:rsidR="00F536B7" w:rsidRPr="00E8186B" w:rsidRDefault="00992795" w:rsidP="00E7637F">
            <w:pPr>
              <w:jc w:val="both"/>
              <w:rPr>
                <w:rFonts w:ascii="Roboto" w:hAnsi="Roboto" w:cs="Arial"/>
                <w:b/>
                <w:bCs/>
                <w:szCs w:val="24"/>
                <w:lang w:val="es-CR" w:eastAsia="es-CR"/>
              </w:rPr>
            </w:pPr>
            <w:r w:rsidRPr="00E8186B">
              <w:rPr>
                <w:rFonts w:ascii="Roboto" w:hAnsi="Roboto" w:cs="Arial"/>
                <w:b/>
                <w:bCs/>
                <w:szCs w:val="24"/>
                <w:lang w:val="es-CR" w:eastAsia="es-CR"/>
              </w:rPr>
              <w:t>Medio de envío</w:t>
            </w:r>
          </w:p>
        </w:tc>
        <w:tc>
          <w:tcPr>
            <w:tcW w:w="1696" w:type="dxa"/>
            <w:tcBorders>
              <w:top w:val="single" w:sz="4" w:space="0" w:color="auto"/>
              <w:left w:val="single" w:sz="4" w:space="0" w:color="auto"/>
              <w:bottom w:val="single" w:sz="4" w:space="0" w:color="auto"/>
              <w:right w:val="single" w:sz="4" w:space="0" w:color="auto"/>
            </w:tcBorders>
            <w:vAlign w:val="center"/>
            <w:hideMark/>
          </w:tcPr>
          <w:p w:rsidR="00F536B7" w:rsidRPr="00E8186B" w:rsidRDefault="00992795" w:rsidP="00E7637F">
            <w:pPr>
              <w:jc w:val="both"/>
              <w:rPr>
                <w:rFonts w:ascii="Roboto" w:hAnsi="Roboto" w:cs="Arial"/>
                <w:b/>
                <w:bCs/>
                <w:szCs w:val="24"/>
                <w:lang w:val="es-CR" w:eastAsia="es-CR"/>
              </w:rPr>
            </w:pPr>
            <w:r w:rsidRPr="00E8186B">
              <w:rPr>
                <w:rFonts w:ascii="Roboto" w:hAnsi="Roboto" w:cs="Arial"/>
                <w:b/>
                <w:bCs/>
                <w:szCs w:val="24"/>
                <w:lang w:val="es-CR" w:eastAsia="es-CR"/>
              </w:rPr>
              <w:t>Notas aclaratorias</w:t>
            </w:r>
          </w:p>
        </w:tc>
      </w:tr>
      <w:tr w:rsidR="005F25B7" w:rsidRPr="00E8186B" w:rsidTr="008D3BAD">
        <w:trPr>
          <w:trHeight w:val="1526"/>
          <w:jc w:val="center"/>
        </w:trPr>
        <w:tc>
          <w:tcPr>
            <w:tcW w:w="474" w:type="dxa"/>
            <w:tcBorders>
              <w:top w:val="single" w:sz="4" w:space="0" w:color="auto"/>
              <w:left w:val="single" w:sz="4" w:space="0" w:color="auto"/>
              <w:bottom w:val="single" w:sz="4" w:space="0" w:color="auto"/>
              <w:right w:val="single" w:sz="4" w:space="0" w:color="auto"/>
            </w:tcBorders>
            <w:vAlign w:val="center"/>
            <w:hideMark/>
          </w:tcPr>
          <w:p w:rsidR="005F25B7" w:rsidRPr="00E8186B" w:rsidRDefault="005F25B7" w:rsidP="00E7637F">
            <w:pPr>
              <w:jc w:val="both"/>
              <w:rPr>
                <w:rFonts w:ascii="Roboto" w:hAnsi="Roboto" w:cs="Arial"/>
                <w:b/>
                <w:bCs/>
                <w:szCs w:val="24"/>
                <w:lang w:val="es-CR" w:eastAsia="es-CR"/>
              </w:rPr>
            </w:pPr>
            <w:r w:rsidRPr="00E8186B">
              <w:rPr>
                <w:rFonts w:ascii="Roboto" w:hAnsi="Roboto" w:cs="Arial"/>
                <w:szCs w:val="24"/>
              </w:rPr>
              <w:t>7.a</w:t>
            </w:r>
          </w:p>
        </w:tc>
        <w:tc>
          <w:tcPr>
            <w:tcW w:w="1408" w:type="dxa"/>
            <w:tcBorders>
              <w:top w:val="single" w:sz="4" w:space="0" w:color="auto"/>
              <w:left w:val="nil"/>
              <w:bottom w:val="single" w:sz="4" w:space="0" w:color="auto"/>
              <w:right w:val="single" w:sz="4" w:space="0" w:color="auto"/>
            </w:tcBorders>
            <w:vAlign w:val="center"/>
            <w:hideMark/>
          </w:tcPr>
          <w:p w:rsidR="005F25B7" w:rsidRPr="00E8186B" w:rsidRDefault="005F25B7" w:rsidP="00E7637F">
            <w:pPr>
              <w:jc w:val="both"/>
              <w:rPr>
                <w:rFonts w:ascii="Roboto" w:hAnsi="Roboto" w:cs="Arial"/>
                <w:b/>
                <w:bCs/>
                <w:szCs w:val="24"/>
                <w:lang w:val="es-CR" w:eastAsia="es-CR"/>
              </w:rPr>
            </w:pPr>
            <w:r w:rsidRPr="00E8186B">
              <w:rPr>
                <w:rFonts w:ascii="Roboto" w:hAnsi="Roboto" w:cs="Arial"/>
                <w:b/>
                <w:bCs/>
                <w:szCs w:val="24"/>
              </w:rPr>
              <w:t xml:space="preserve">  Emisores que no consolidan </w:t>
            </w:r>
          </w:p>
        </w:tc>
        <w:tc>
          <w:tcPr>
            <w:tcW w:w="1090" w:type="dxa"/>
            <w:vMerge w:val="restart"/>
            <w:tcBorders>
              <w:top w:val="single" w:sz="4" w:space="0" w:color="auto"/>
              <w:left w:val="nil"/>
              <w:right w:val="single" w:sz="4" w:space="0" w:color="auto"/>
            </w:tcBorders>
            <w:shd w:val="clear" w:color="000000" w:fill="FFFFFF"/>
            <w:vAlign w:val="center"/>
            <w:hideMark/>
          </w:tcPr>
          <w:p w:rsidR="005F25B7" w:rsidRPr="00E8186B" w:rsidRDefault="005F25B7" w:rsidP="00E7637F">
            <w:pPr>
              <w:jc w:val="both"/>
              <w:rPr>
                <w:rFonts w:ascii="Roboto" w:hAnsi="Roboto" w:cs="Arial"/>
                <w:szCs w:val="24"/>
                <w:lang w:val="es-CR" w:eastAsia="es-CR"/>
              </w:rPr>
            </w:pPr>
            <w:r w:rsidRPr="00E8186B">
              <w:rPr>
                <w:rFonts w:ascii="Roboto" w:hAnsi="Roboto" w:cs="Arial"/>
                <w:szCs w:val="24"/>
              </w:rPr>
              <w:t>Trimestral</w:t>
            </w:r>
          </w:p>
        </w:tc>
        <w:tc>
          <w:tcPr>
            <w:tcW w:w="2126" w:type="dxa"/>
            <w:tcBorders>
              <w:top w:val="single" w:sz="4" w:space="0" w:color="auto"/>
              <w:left w:val="nil"/>
              <w:bottom w:val="single" w:sz="4" w:space="0" w:color="auto"/>
              <w:right w:val="single" w:sz="4" w:space="0" w:color="auto"/>
            </w:tcBorders>
            <w:shd w:val="clear" w:color="000000" w:fill="FFFFFF"/>
            <w:vAlign w:val="center"/>
            <w:hideMark/>
          </w:tcPr>
          <w:p w:rsidR="005F25B7" w:rsidRPr="00E8186B" w:rsidRDefault="005F25B7" w:rsidP="00E7637F">
            <w:pPr>
              <w:jc w:val="both"/>
              <w:rPr>
                <w:rFonts w:ascii="Roboto" w:hAnsi="Roboto" w:cs="Arial"/>
                <w:szCs w:val="24"/>
                <w:lang w:val="es-CR" w:eastAsia="es-CR"/>
              </w:rPr>
            </w:pPr>
            <w:r w:rsidRPr="00E8186B">
              <w:rPr>
                <w:rFonts w:ascii="Roboto" w:hAnsi="Roboto" w:cs="Arial"/>
                <w:szCs w:val="24"/>
              </w:rPr>
              <w:t>20 días hábiles después del cierre trimestral    /    42 días hábiles después del cierre del trimestre (cuando coincide con el cierre anual)</w:t>
            </w:r>
          </w:p>
        </w:tc>
        <w:tc>
          <w:tcPr>
            <w:tcW w:w="1418" w:type="dxa"/>
            <w:vMerge w:val="restart"/>
            <w:tcBorders>
              <w:top w:val="single" w:sz="4" w:space="0" w:color="auto"/>
              <w:left w:val="nil"/>
              <w:right w:val="single" w:sz="4" w:space="0" w:color="auto"/>
            </w:tcBorders>
            <w:shd w:val="clear" w:color="000000" w:fill="FFFFFF"/>
            <w:vAlign w:val="center"/>
            <w:hideMark/>
          </w:tcPr>
          <w:p w:rsidR="005F25B7" w:rsidRPr="00E8186B" w:rsidRDefault="005F25B7" w:rsidP="00E7637F">
            <w:pPr>
              <w:jc w:val="both"/>
              <w:rPr>
                <w:rFonts w:ascii="Roboto" w:hAnsi="Roboto" w:cs="Arial"/>
                <w:szCs w:val="24"/>
                <w:lang w:val="es-CR" w:eastAsia="es-CR"/>
              </w:rPr>
            </w:pPr>
            <w:r w:rsidRPr="00E8186B">
              <w:rPr>
                <w:rFonts w:ascii="Roboto" w:hAnsi="Roboto" w:cs="Arial"/>
                <w:szCs w:val="24"/>
              </w:rPr>
              <w:t>Estados financieros y sus notas.</w:t>
            </w:r>
            <w:r w:rsidRPr="00E8186B">
              <w:rPr>
                <w:rFonts w:ascii="Roboto" w:hAnsi="Roboto" w:cs="Arial"/>
                <w:szCs w:val="24"/>
              </w:rPr>
              <w:br/>
            </w:r>
            <w:r w:rsidRPr="00E8186B">
              <w:rPr>
                <w:rFonts w:ascii="Roboto" w:hAnsi="Roboto" w:cs="Arial"/>
                <w:szCs w:val="24"/>
              </w:rPr>
              <w:br/>
              <w:t>Estado de situación financiera y Estado de resultados integral, Anexos 56 y 58</w:t>
            </w:r>
          </w:p>
        </w:tc>
        <w:tc>
          <w:tcPr>
            <w:tcW w:w="1276" w:type="dxa"/>
            <w:vMerge w:val="restart"/>
            <w:tcBorders>
              <w:top w:val="single" w:sz="4" w:space="0" w:color="auto"/>
              <w:left w:val="nil"/>
              <w:right w:val="single" w:sz="4" w:space="0" w:color="auto"/>
            </w:tcBorders>
            <w:shd w:val="clear" w:color="000000" w:fill="FFFFFF"/>
            <w:vAlign w:val="center"/>
            <w:hideMark/>
          </w:tcPr>
          <w:p w:rsidR="005F25B7" w:rsidRPr="00E8186B" w:rsidRDefault="005F25B7" w:rsidP="00E7637F">
            <w:pPr>
              <w:jc w:val="both"/>
              <w:rPr>
                <w:rFonts w:ascii="Roboto" w:hAnsi="Roboto" w:cs="Arial"/>
                <w:color w:val="FF0000"/>
                <w:szCs w:val="24"/>
                <w:lang w:val="es-CR" w:eastAsia="es-CR"/>
              </w:rPr>
            </w:pPr>
            <w:r w:rsidRPr="00E8186B">
              <w:rPr>
                <w:rFonts w:ascii="Roboto" w:hAnsi="Roboto" w:cs="Arial"/>
                <w:szCs w:val="24"/>
              </w:rPr>
              <w:t xml:space="preserve">Sistema </w:t>
            </w:r>
            <w:proofErr w:type="spellStart"/>
            <w:r w:rsidRPr="00E8186B">
              <w:rPr>
                <w:rFonts w:ascii="Roboto" w:hAnsi="Roboto" w:cs="Arial"/>
                <w:szCs w:val="24"/>
              </w:rPr>
              <w:t>Ingresador</w:t>
            </w:r>
            <w:proofErr w:type="spellEnd"/>
          </w:p>
        </w:tc>
        <w:tc>
          <w:tcPr>
            <w:tcW w:w="1696" w:type="dxa"/>
            <w:vMerge w:val="restart"/>
            <w:tcBorders>
              <w:top w:val="single" w:sz="4" w:space="0" w:color="auto"/>
              <w:left w:val="nil"/>
              <w:right w:val="single" w:sz="4" w:space="0" w:color="auto"/>
            </w:tcBorders>
            <w:shd w:val="clear" w:color="000000" w:fill="FFFFFF"/>
            <w:vAlign w:val="center"/>
            <w:hideMark/>
          </w:tcPr>
          <w:p w:rsidR="00122A5F" w:rsidRPr="00E8186B" w:rsidRDefault="005F25B7" w:rsidP="00E7637F">
            <w:pPr>
              <w:spacing w:after="240"/>
              <w:jc w:val="both"/>
              <w:rPr>
                <w:rFonts w:ascii="Roboto" w:hAnsi="Roboto" w:cs="Arial"/>
                <w:szCs w:val="24"/>
              </w:rPr>
            </w:pPr>
            <w:r w:rsidRPr="00E8186B">
              <w:rPr>
                <w:rFonts w:ascii="Roboto" w:hAnsi="Roboto" w:cs="Arial"/>
                <w:szCs w:val="24"/>
              </w:rPr>
              <w:t xml:space="preserve">Anexo 56 Estados Financieros para emisores </w:t>
            </w:r>
            <w:r w:rsidR="003777CD" w:rsidRPr="00E8186B">
              <w:rPr>
                <w:rFonts w:ascii="Roboto" w:hAnsi="Roboto" w:cs="Arial"/>
                <w:szCs w:val="24"/>
              </w:rPr>
              <w:t>y fideicomisos</w:t>
            </w:r>
            <w:r w:rsidR="00122A5F" w:rsidRPr="00E8186B">
              <w:rPr>
                <w:rFonts w:ascii="Roboto" w:hAnsi="Roboto" w:cs="Arial"/>
                <w:szCs w:val="24"/>
              </w:rPr>
              <w:t xml:space="preserve"> no financiero</w:t>
            </w:r>
            <w:r w:rsidR="003777CD" w:rsidRPr="00E8186B">
              <w:rPr>
                <w:rFonts w:ascii="Roboto" w:hAnsi="Roboto" w:cs="Arial"/>
                <w:szCs w:val="24"/>
              </w:rPr>
              <w:t xml:space="preserve"> </w:t>
            </w:r>
            <w:r w:rsidRPr="00E8186B">
              <w:rPr>
                <w:rFonts w:ascii="Roboto" w:hAnsi="Roboto" w:cs="Arial"/>
                <w:szCs w:val="24"/>
              </w:rPr>
              <w:t>que aplican NIIF.</w:t>
            </w:r>
            <w:r w:rsidRPr="00E8186B">
              <w:rPr>
                <w:rFonts w:ascii="Roboto" w:hAnsi="Roboto" w:cs="Arial"/>
                <w:szCs w:val="24"/>
              </w:rPr>
              <w:br/>
            </w:r>
          </w:p>
          <w:p w:rsidR="005F25B7" w:rsidRPr="00E8186B" w:rsidRDefault="005F25B7" w:rsidP="00E7637F">
            <w:pPr>
              <w:spacing w:after="240"/>
              <w:jc w:val="both"/>
              <w:rPr>
                <w:rFonts w:ascii="Roboto" w:hAnsi="Roboto" w:cs="Arial"/>
                <w:szCs w:val="24"/>
                <w:lang w:val="es-CR" w:eastAsia="es-CR"/>
              </w:rPr>
            </w:pPr>
            <w:r w:rsidRPr="00E8186B">
              <w:rPr>
                <w:rFonts w:ascii="Roboto" w:hAnsi="Roboto" w:cs="Arial"/>
                <w:szCs w:val="24"/>
              </w:rPr>
              <w:t>Anexo 58 Estados financieros para emisores que aplican NICSP.</w:t>
            </w:r>
            <w:r w:rsidRPr="00E8186B">
              <w:rPr>
                <w:rFonts w:ascii="Roboto" w:hAnsi="Roboto" w:cs="Arial"/>
                <w:szCs w:val="24"/>
              </w:rPr>
              <w:br/>
            </w:r>
            <w:r w:rsidRPr="00E8186B">
              <w:rPr>
                <w:rFonts w:ascii="Roboto" w:hAnsi="Roboto" w:cs="Arial"/>
                <w:szCs w:val="24"/>
              </w:rPr>
              <w:br/>
              <w:t>En el trimestre que coincide con la fecha de cierre anual, las cifras deben coincidir con las de los estados financieros auditados.</w:t>
            </w:r>
          </w:p>
        </w:tc>
      </w:tr>
      <w:tr w:rsidR="005F25B7" w:rsidRPr="00E8186B" w:rsidTr="008D3BAD">
        <w:trPr>
          <w:trHeight w:val="1635"/>
          <w:jc w:val="center"/>
        </w:trPr>
        <w:tc>
          <w:tcPr>
            <w:tcW w:w="474" w:type="dxa"/>
            <w:tcBorders>
              <w:top w:val="single" w:sz="4" w:space="0" w:color="auto"/>
              <w:left w:val="single" w:sz="4" w:space="0" w:color="auto"/>
              <w:bottom w:val="single" w:sz="4" w:space="0" w:color="auto"/>
              <w:right w:val="single" w:sz="4" w:space="0" w:color="auto"/>
            </w:tcBorders>
            <w:vAlign w:val="center"/>
          </w:tcPr>
          <w:p w:rsidR="005F25B7" w:rsidRPr="00E8186B" w:rsidRDefault="005F25B7" w:rsidP="00E7637F">
            <w:pPr>
              <w:jc w:val="both"/>
              <w:rPr>
                <w:rFonts w:ascii="Roboto" w:hAnsi="Roboto" w:cs="Arial"/>
                <w:b/>
                <w:bCs/>
                <w:szCs w:val="24"/>
                <w:lang w:val="es-CR" w:eastAsia="es-CR"/>
              </w:rPr>
            </w:pPr>
            <w:r w:rsidRPr="00E8186B">
              <w:rPr>
                <w:rFonts w:ascii="Roboto" w:hAnsi="Roboto" w:cs="Arial"/>
                <w:szCs w:val="24"/>
              </w:rPr>
              <w:t>7.b</w:t>
            </w:r>
          </w:p>
        </w:tc>
        <w:tc>
          <w:tcPr>
            <w:tcW w:w="1408" w:type="dxa"/>
            <w:tcBorders>
              <w:top w:val="single" w:sz="4" w:space="0" w:color="auto"/>
              <w:left w:val="nil"/>
              <w:bottom w:val="single" w:sz="4" w:space="0" w:color="auto"/>
              <w:right w:val="single" w:sz="4" w:space="0" w:color="auto"/>
            </w:tcBorders>
            <w:vAlign w:val="center"/>
          </w:tcPr>
          <w:p w:rsidR="005F25B7" w:rsidRPr="00E8186B" w:rsidRDefault="005F25B7" w:rsidP="00E7637F">
            <w:pPr>
              <w:jc w:val="both"/>
              <w:rPr>
                <w:rFonts w:ascii="Roboto" w:hAnsi="Roboto" w:cs="Arial"/>
                <w:b/>
                <w:bCs/>
                <w:szCs w:val="24"/>
                <w:lang w:val="es-CR" w:eastAsia="es-CR"/>
              </w:rPr>
            </w:pPr>
            <w:r w:rsidRPr="00E8186B">
              <w:rPr>
                <w:rFonts w:ascii="Roboto" w:hAnsi="Roboto" w:cs="Arial"/>
                <w:szCs w:val="24"/>
              </w:rPr>
              <w:t xml:space="preserve"> Emisores que consolidan con subsidiarias nacionales </w:t>
            </w:r>
          </w:p>
        </w:tc>
        <w:tc>
          <w:tcPr>
            <w:tcW w:w="1090" w:type="dxa"/>
            <w:vMerge/>
            <w:tcBorders>
              <w:left w:val="nil"/>
              <w:right w:val="single" w:sz="4" w:space="0" w:color="auto"/>
            </w:tcBorders>
            <w:shd w:val="clear" w:color="000000" w:fill="FFFFFF"/>
            <w:vAlign w:val="center"/>
          </w:tcPr>
          <w:p w:rsidR="005F25B7" w:rsidRPr="00E8186B" w:rsidRDefault="005F25B7" w:rsidP="00E7637F">
            <w:pPr>
              <w:jc w:val="both"/>
              <w:rPr>
                <w:rFonts w:ascii="Roboto" w:hAnsi="Roboto" w:cs="Arial"/>
                <w:szCs w:val="24"/>
                <w:lang w:val="es-CR" w:eastAsia="es-CR"/>
              </w:rPr>
            </w:pPr>
          </w:p>
        </w:tc>
        <w:tc>
          <w:tcPr>
            <w:tcW w:w="2126" w:type="dxa"/>
            <w:tcBorders>
              <w:top w:val="single" w:sz="4" w:space="0" w:color="auto"/>
              <w:left w:val="nil"/>
              <w:bottom w:val="single" w:sz="4" w:space="0" w:color="auto"/>
              <w:right w:val="single" w:sz="4" w:space="0" w:color="auto"/>
            </w:tcBorders>
            <w:shd w:val="clear" w:color="000000" w:fill="FFFFFF"/>
            <w:vAlign w:val="center"/>
          </w:tcPr>
          <w:p w:rsidR="005F25B7" w:rsidRPr="00E8186B" w:rsidRDefault="005F25B7" w:rsidP="00E7637F">
            <w:pPr>
              <w:jc w:val="both"/>
              <w:rPr>
                <w:rFonts w:ascii="Roboto" w:hAnsi="Roboto" w:cs="Arial"/>
                <w:szCs w:val="24"/>
                <w:lang w:val="es-CR" w:eastAsia="es-CR"/>
              </w:rPr>
            </w:pPr>
            <w:r w:rsidRPr="00E8186B">
              <w:rPr>
                <w:rFonts w:ascii="Roboto" w:hAnsi="Roboto" w:cs="Arial"/>
                <w:szCs w:val="24"/>
              </w:rPr>
              <w:t>30 días hábiles después del cierre trimestral    /    42 días hábiles después del cierre del trimestre (cuando coincide con el cierre anual)</w:t>
            </w:r>
          </w:p>
        </w:tc>
        <w:tc>
          <w:tcPr>
            <w:tcW w:w="1418" w:type="dxa"/>
            <w:vMerge/>
            <w:tcBorders>
              <w:left w:val="nil"/>
              <w:right w:val="single" w:sz="4" w:space="0" w:color="auto"/>
            </w:tcBorders>
            <w:shd w:val="clear" w:color="000000" w:fill="FFFFFF"/>
            <w:vAlign w:val="center"/>
          </w:tcPr>
          <w:p w:rsidR="005F25B7" w:rsidRPr="00E8186B" w:rsidRDefault="005F25B7" w:rsidP="00E7637F">
            <w:pPr>
              <w:jc w:val="both"/>
              <w:rPr>
                <w:rFonts w:ascii="Roboto" w:hAnsi="Roboto" w:cs="Arial"/>
                <w:szCs w:val="24"/>
                <w:lang w:val="es-CR" w:eastAsia="es-CR"/>
              </w:rPr>
            </w:pPr>
          </w:p>
        </w:tc>
        <w:tc>
          <w:tcPr>
            <w:tcW w:w="1276" w:type="dxa"/>
            <w:vMerge/>
            <w:tcBorders>
              <w:left w:val="nil"/>
              <w:right w:val="single" w:sz="4" w:space="0" w:color="auto"/>
            </w:tcBorders>
            <w:shd w:val="clear" w:color="000000" w:fill="FFFFFF"/>
            <w:vAlign w:val="center"/>
          </w:tcPr>
          <w:p w:rsidR="005F25B7" w:rsidRPr="00E8186B" w:rsidRDefault="005F25B7" w:rsidP="00E7637F">
            <w:pPr>
              <w:jc w:val="both"/>
              <w:rPr>
                <w:rFonts w:ascii="Roboto" w:hAnsi="Roboto" w:cs="Arial"/>
                <w:color w:val="FF0000"/>
                <w:szCs w:val="24"/>
                <w:lang w:val="es-CR" w:eastAsia="es-CR"/>
              </w:rPr>
            </w:pPr>
          </w:p>
        </w:tc>
        <w:tc>
          <w:tcPr>
            <w:tcW w:w="1696" w:type="dxa"/>
            <w:vMerge/>
            <w:tcBorders>
              <w:left w:val="nil"/>
              <w:right w:val="single" w:sz="4" w:space="0" w:color="auto"/>
            </w:tcBorders>
            <w:shd w:val="clear" w:color="000000" w:fill="FFFFFF"/>
            <w:vAlign w:val="center"/>
          </w:tcPr>
          <w:p w:rsidR="005F25B7" w:rsidRPr="00E8186B" w:rsidRDefault="005F25B7" w:rsidP="00E7637F">
            <w:pPr>
              <w:spacing w:after="240"/>
              <w:jc w:val="both"/>
              <w:rPr>
                <w:rFonts w:ascii="Roboto" w:hAnsi="Roboto" w:cs="Arial"/>
                <w:szCs w:val="24"/>
                <w:lang w:val="es-CR" w:eastAsia="es-CR"/>
              </w:rPr>
            </w:pPr>
          </w:p>
        </w:tc>
      </w:tr>
      <w:tr w:rsidR="005F25B7" w:rsidRPr="00E8186B" w:rsidTr="008D3BAD">
        <w:trPr>
          <w:trHeight w:val="1635"/>
          <w:jc w:val="center"/>
        </w:trPr>
        <w:tc>
          <w:tcPr>
            <w:tcW w:w="474" w:type="dxa"/>
            <w:tcBorders>
              <w:top w:val="single" w:sz="4" w:space="0" w:color="auto"/>
              <w:left w:val="single" w:sz="4" w:space="0" w:color="auto"/>
              <w:bottom w:val="single" w:sz="4" w:space="0" w:color="auto"/>
              <w:right w:val="single" w:sz="4" w:space="0" w:color="auto"/>
            </w:tcBorders>
            <w:vAlign w:val="center"/>
          </w:tcPr>
          <w:p w:rsidR="005F25B7" w:rsidRPr="00E8186B" w:rsidRDefault="005F25B7" w:rsidP="00E7637F">
            <w:pPr>
              <w:jc w:val="both"/>
              <w:rPr>
                <w:rFonts w:ascii="Roboto" w:hAnsi="Roboto" w:cs="Arial"/>
                <w:b/>
                <w:bCs/>
                <w:szCs w:val="24"/>
                <w:lang w:val="es-CR" w:eastAsia="es-CR"/>
              </w:rPr>
            </w:pPr>
            <w:r w:rsidRPr="00E8186B">
              <w:rPr>
                <w:rFonts w:ascii="Roboto" w:hAnsi="Roboto" w:cs="Arial"/>
                <w:szCs w:val="24"/>
              </w:rPr>
              <w:t>7.c</w:t>
            </w:r>
          </w:p>
        </w:tc>
        <w:tc>
          <w:tcPr>
            <w:tcW w:w="1408" w:type="dxa"/>
            <w:tcBorders>
              <w:top w:val="single" w:sz="4" w:space="0" w:color="auto"/>
              <w:left w:val="nil"/>
              <w:bottom w:val="single" w:sz="4" w:space="0" w:color="auto"/>
              <w:right w:val="single" w:sz="4" w:space="0" w:color="auto"/>
            </w:tcBorders>
            <w:vAlign w:val="center"/>
          </w:tcPr>
          <w:p w:rsidR="005F25B7" w:rsidRPr="00E8186B" w:rsidRDefault="005F25B7" w:rsidP="00E7637F">
            <w:pPr>
              <w:jc w:val="both"/>
              <w:rPr>
                <w:rFonts w:ascii="Roboto" w:hAnsi="Roboto" w:cs="Arial"/>
                <w:b/>
                <w:bCs/>
                <w:szCs w:val="24"/>
                <w:lang w:val="es-CR" w:eastAsia="es-CR"/>
              </w:rPr>
            </w:pPr>
            <w:r w:rsidRPr="00E8186B">
              <w:rPr>
                <w:rFonts w:ascii="Roboto" w:hAnsi="Roboto" w:cs="Arial"/>
                <w:szCs w:val="24"/>
              </w:rPr>
              <w:t xml:space="preserve"> Emisores que consolidan con subsidiarias extranjeras </w:t>
            </w:r>
          </w:p>
        </w:tc>
        <w:tc>
          <w:tcPr>
            <w:tcW w:w="1090" w:type="dxa"/>
            <w:vMerge/>
            <w:tcBorders>
              <w:left w:val="nil"/>
              <w:bottom w:val="single" w:sz="4" w:space="0" w:color="auto"/>
              <w:right w:val="single" w:sz="4" w:space="0" w:color="auto"/>
            </w:tcBorders>
            <w:shd w:val="clear" w:color="000000" w:fill="FFFFFF"/>
            <w:vAlign w:val="center"/>
          </w:tcPr>
          <w:p w:rsidR="005F25B7" w:rsidRPr="00E8186B" w:rsidRDefault="005F25B7" w:rsidP="00E7637F">
            <w:pPr>
              <w:jc w:val="both"/>
              <w:rPr>
                <w:rFonts w:ascii="Roboto" w:hAnsi="Roboto" w:cs="Arial"/>
                <w:szCs w:val="24"/>
                <w:lang w:val="es-CR" w:eastAsia="es-CR"/>
              </w:rPr>
            </w:pPr>
          </w:p>
        </w:tc>
        <w:tc>
          <w:tcPr>
            <w:tcW w:w="2126" w:type="dxa"/>
            <w:tcBorders>
              <w:top w:val="single" w:sz="4" w:space="0" w:color="auto"/>
              <w:left w:val="nil"/>
              <w:bottom w:val="single" w:sz="4" w:space="0" w:color="auto"/>
              <w:right w:val="single" w:sz="4" w:space="0" w:color="auto"/>
            </w:tcBorders>
            <w:shd w:val="clear" w:color="000000" w:fill="FFFFFF"/>
            <w:vAlign w:val="center"/>
          </w:tcPr>
          <w:p w:rsidR="005F25B7" w:rsidRPr="00E8186B" w:rsidRDefault="005F25B7" w:rsidP="00E7637F">
            <w:pPr>
              <w:jc w:val="both"/>
              <w:rPr>
                <w:rFonts w:ascii="Roboto" w:hAnsi="Roboto" w:cs="Arial"/>
                <w:szCs w:val="24"/>
                <w:lang w:val="es-CR" w:eastAsia="es-CR"/>
              </w:rPr>
            </w:pPr>
            <w:r w:rsidRPr="00E8186B">
              <w:rPr>
                <w:rFonts w:ascii="Roboto" w:hAnsi="Roboto" w:cs="Arial"/>
                <w:szCs w:val="24"/>
              </w:rPr>
              <w:t>40 días hábiles después del cierre trimestral    /    52 días hábiles después del cierre del trimestre (cuando coincide con el cierre anual)</w:t>
            </w:r>
          </w:p>
        </w:tc>
        <w:tc>
          <w:tcPr>
            <w:tcW w:w="1418" w:type="dxa"/>
            <w:vMerge/>
            <w:tcBorders>
              <w:left w:val="nil"/>
              <w:bottom w:val="single" w:sz="4" w:space="0" w:color="auto"/>
              <w:right w:val="single" w:sz="4" w:space="0" w:color="auto"/>
            </w:tcBorders>
            <w:shd w:val="clear" w:color="000000" w:fill="FFFFFF"/>
            <w:vAlign w:val="center"/>
          </w:tcPr>
          <w:p w:rsidR="005F25B7" w:rsidRPr="00E8186B" w:rsidRDefault="005F25B7" w:rsidP="00E7637F">
            <w:pPr>
              <w:jc w:val="both"/>
              <w:rPr>
                <w:rFonts w:ascii="Roboto" w:hAnsi="Roboto" w:cs="Arial"/>
                <w:szCs w:val="24"/>
                <w:lang w:val="es-CR" w:eastAsia="es-CR"/>
              </w:rPr>
            </w:pPr>
          </w:p>
        </w:tc>
        <w:tc>
          <w:tcPr>
            <w:tcW w:w="1276" w:type="dxa"/>
            <w:vMerge/>
            <w:tcBorders>
              <w:left w:val="nil"/>
              <w:bottom w:val="single" w:sz="4" w:space="0" w:color="auto"/>
              <w:right w:val="single" w:sz="4" w:space="0" w:color="auto"/>
            </w:tcBorders>
            <w:shd w:val="clear" w:color="000000" w:fill="FFFFFF"/>
            <w:vAlign w:val="center"/>
          </w:tcPr>
          <w:p w:rsidR="005F25B7" w:rsidRPr="00E8186B" w:rsidRDefault="005F25B7" w:rsidP="00E7637F">
            <w:pPr>
              <w:jc w:val="both"/>
              <w:rPr>
                <w:rFonts w:ascii="Roboto" w:hAnsi="Roboto" w:cs="Arial"/>
                <w:color w:val="FF0000"/>
                <w:szCs w:val="24"/>
                <w:lang w:val="es-CR" w:eastAsia="es-CR"/>
              </w:rPr>
            </w:pPr>
          </w:p>
        </w:tc>
        <w:tc>
          <w:tcPr>
            <w:tcW w:w="1696" w:type="dxa"/>
            <w:vMerge/>
            <w:tcBorders>
              <w:left w:val="nil"/>
              <w:bottom w:val="single" w:sz="4" w:space="0" w:color="auto"/>
              <w:right w:val="single" w:sz="4" w:space="0" w:color="auto"/>
            </w:tcBorders>
            <w:shd w:val="clear" w:color="000000" w:fill="FFFFFF"/>
            <w:vAlign w:val="center"/>
          </w:tcPr>
          <w:p w:rsidR="005F25B7" w:rsidRPr="00E8186B" w:rsidRDefault="005F25B7" w:rsidP="00E7637F">
            <w:pPr>
              <w:spacing w:after="240"/>
              <w:jc w:val="both"/>
              <w:rPr>
                <w:rFonts w:ascii="Roboto" w:hAnsi="Roboto" w:cs="Arial"/>
                <w:szCs w:val="24"/>
                <w:lang w:val="es-CR" w:eastAsia="es-CR"/>
              </w:rPr>
            </w:pPr>
          </w:p>
        </w:tc>
      </w:tr>
    </w:tbl>
    <w:p w:rsidR="00230BAA" w:rsidRPr="00E8186B" w:rsidRDefault="00230BAA" w:rsidP="00E7637F">
      <w:pPr>
        <w:jc w:val="both"/>
        <w:rPr>
          <w:rFonts w:ascii="Roboto" w:hAnsi="Roboto" w:cs="Arial"/>
          <w:szCs w:val="24"/>
          <w:lang w:val="es-CR"/>
        </w:rPr>
      </w:pPr>
    </w:p>
    <w:p w:rsidR="00AC176F" w:rsidRPr="00E8186B" w:rsidRDefault="00AC176F" w:rsidP="00E7637F">
      <w:pPr>
        <w:jc w:val="both"/>
        <w:rPr>
          <w:rFonts w:ascii="Roboto" w:hAnsi="Roboto" w:cs="Arial"/>
          <w:b/>
          <w:bCs/>
          <w:szCs w:val="24"/>
        </w:rPr>
      </w:pPr>
    </w:p>
    <w:p w:rsidR="00903C23" w:rsidRPr="00E8186B" w:rsidRDefault="002C5741" w:rsidP="00E7637F">
      <w:pPr>
        <w:jc w:val="both"/>
        <w:rPr>
          <w:rFonts w:ascii="Roboto" w:hAnsi="Roboto" w:cs="Arial"/>
          <w:szCs w:val="24"/>
        </w:rPr>
      </w:pPr>
      <w:r w:rsidRPr="00E8186B">
        <w:rPr>
          <w:rFonts w:ascii="Roboto" w:hAnsi="Roboto" w:cs="Arial"/>
          <w:b/>
          <w:bCs/>
          <w:szCs w:val="24"/>
        </w:rPr>
        <w:t>c</w:t>
      </w:r>
      <w:r w:rsidR="00903C23" w:rsidRPr="00E8186B">
        <w:rPr>
          <w:rFonts w:ascii="Roboto" w:hAnsi="Roboto" w:cs="Arial"/>
          <w:b/>
          <w:bCs/>
          <w:szCs w:val="24"/>
        </w:rPr>
        <w:t>.</w:t>
      </w:r>
      <w:r w:rsidR="00903C23" w:rsidRPr="00E8186B">
        <w:rPr>
          <w:rFonts w:ascii="Roboto" w:hAnsi="Roboto" w:cs="Arial"/>
          <w:szCs w:val="24"/>
        </w:rPr>
        <w:t xml:space="preserve"> Se </w:t>
      </w:r>
      <w:r w:rsidR="00AC176F" w:rsidRPr="00E8186B">
        <w:rPr>
          <w:rFonts w:ascii="Roboto" w:hAnsi="Roboto" w:cs="Arial"/>
          <w:szCs w:val="24"/>
        </w:rPr>
        <w:t>reforma integralmente</w:t>
      </w:r>
      <w:r w:rsidR="00903C23" w:rsidRPr="00E8186B">
        <w:rPr>
          <w:rFonts w:ascii="Roboto" w:hAnsi="Roboto" w:cs="Arial"/>
          <w:szCs w:val="24"/>
        </w:rPr>
        <w:t xml:space="preserve"> </w:t>
      </w:r>
      <w:r w:rsidR="00AC176F" w:rsidRPr="00E8186B">
        <w:rPr>
          <w:rFonts w:ascii="Roboto" w:hAnsi="Roboto" w:cs="Arial"/>
          <w:szCs w:val="24"/>
        </w:rPr>
        <w:t>e</w:t>
      </w:r>
      <w:r w:rsidR="00903C23" w:rsidRPr="00E8186B">
        <w:rPr>
          <w:rFonts w:ascii="Roboto" w:hAnsi="Roboto" w:cs="Arial"/>
          <w:szCs w:val="24"/>
        </w:rPr>
        <w:t>l Estado de Situación Financiera (BG_</w:t>
      </w:r>
      <w:r w:rsidR="00AC176F" w:rsidRPr="00E8186B">
        <w:rPr>
          <w:rFonts w:ascii="Roboto" w:hAnsi="Roboto" w:cs="Arial"/>
          <w:szCs w:val="24"/>
        </w:rPr>
        <w:t>EMISOR</w:t>
      </w:r>
      <w:r w:rsidR="00903C23" w:rsidRPr="00E8186B">
        <w:rPr>
          <w:rFonts w:ascii="Roboto" w:hAnsi="Roboto" w:cs="Arial"/>
          <w:szCs w:val="24"/>
        </w:rPr>
        <w:t>) y Estado de</w:t>
      </w:r>
      <w:r w:rsidR="001D035D" w:rsidRPr="00E8186B">
        <w:rPr>
          <w:rFonts w:ascii="Roboto" w:hAnsi="Roboto" w:cs="Arial"/>
          <w:szCs w:val="24"/>
        </w:rPr>
        <w:t xml:space="preserve">l Rendimiento Financiero </w:t>
      </w:r>
      <w:r w:rsidR="00903C23" w:rsidRPr="00E8186B">
        <w:rPr>
          <w:rFonts w:ascii="Roboto" w:hAnsi="Roboto" w:cs="Arial"/>
          <w:szCs w:val="24"/>
        </w:rPr>
        <w:t>Acumulado (RA_</w:t>
      </w:r>
      <w:r w:rsidR="00AC176F" w:rsidRPr="00E8186B">
        <w:rPr>
          <w:rFonts w:ascii="Roboto" w:hAnsi="Roboto" w:cs="Arial"/>
          <w:szCs w:val="24"/>
        </w:rPr>
        <w:t>EMISOR</w:t>
      </w:r>
      <w:r w:rsidR="00903C23" w:rsidRPr="00E8186B">
        <w:rPr>
          <w:rFonts w:ascii="Roboto" w:hAnsi="Roboto" w:cs="Arial"/>
          <w:szCs w:val="24"/>
        </w:rPr>
        <w:t>)</w:t>
      </w:r>
      <w:r w:rsidR="00AC176F" w:rsidRPr="00E8186B">
        <w:rPr>
          <w:rFonts w:ascii="Roboto" w:hAnsi="Roboto" w:cs="Arial"/>
          <w:szCs w:val="24"/>
        </w:rPr>
        <w:t xml:space="preserve">, del </w:t>
      </w:r>
      <w:r w:rsidR="00903C23" w:rsidRPr="00E8186B">
        <w:rPr>
          <w:rFonts w:ascii="Roboto" w:hAnsi="Roboto" w:cs="Arial"/>
          <w:szCs w:val="24"/>
        </w:rPr>
        <w:t xml:space="preserve">Anexo </w:t>
      </w:r>
      <w:r w:rsidR="00AC176F" w:rsidRPr="00E8186B">
        <w:rPr>
          <w:rFonts w:ascii="Roboto" w:hAnsi="Roboto" w:cs="Arial"/>
          <w:szCs w:val="24"/>
        </w:rPr>
        <w:t>56</w:t>
      </w:r>
      <w:r w:rsidR="00903C23" w:rsidRPr="00E8186B">
        <w:rPr>
          <w:rFonts w:ascii="Roboto" w:hAnsi="Roboto" w:cs="Arial"/>
          <w:szCs w:val="24"/>
        </w:rPr>
        <w:t xml:space="preserve"> </w:t>
      </w:r>
      <w:r w:rsidR="00AC176F" w:rsidRPr="00E8186B">
        <w:rPr>
          <w:rFonts w:ascii="Roboto" w:hAnsi="Roboto" w:cs="Arial"/>
          <w:szCs w:val="24"/>
        </w:rPr>
        <w:t xml:space="preserve">Estados Financieros para los Emisores </w:t>
      </w:r>
      <w:r w:rsidR="00AF4F25" w:rsidRPr="00E8186B">
        <w:rPr>
          <w:rFonts w:ascii="Roboto" w:hAnsi="Roboto" w:cs="Arial"/>
          <w:szCs w:val="24"/>
        </w:rPr>
        <w:t xml:space="preserve">No Financieros </w:t>
      </w:r>
      <w:r w:rsidR="003777CD" w:rsidRPr="00E8186B">
        <w:rPr>
          <w:rFonts w:ascii="Roboto" w:hAnsi="Roboto" w:cs="Arial"/>
          <w:szCs w:val="24"/>
        </w:rPr>
        <w:t xml:space="preserve">y Fideicomisos </w:t>
      </w:r>
      <w:r w:rsidR="00122A5F" w:rsidRPr="00E8186B">
        <w:rPr>
          <w:rFonts w:ascii="Roboto" w:hAnsi="Roboto" w:cs="Arial"/>
          <w:szCs w:val="24"/>
        </w:rPr>
        <w:t>que aplican NIIF</w:t>
      </w:r>
      <w:r w:rsidR="00903C23" w:rsidRPr="00E8186B">
        <w:rPr>
          <w:rFonts w:ascii="Roboto" w:hAnsi="Roboto" w:cs="Arial"/>
          <w:szCs w:val="24"/>
        </w:rPr>
        <w:t>, de acuerdo con el siguiente detalle:</w:t>
      </w:r>
    </w:p>
    <w:p w:rsidR="00903C23" w:rsidRPr="00E8186B" w:rsidRDefault="00903C23" w:rsidP="00E7637F">
      <w:pPr>
        <w:ind w:right="1"/>
        <w:jc w:val="both"/>
        <w:rPr>
          <w:rFonts w:ascii="Roboto" w:hAnsi="Roboto" w:cs="Arial"/>
          <w:b/>
          <w:bCs/>
          <w:szCs w:val="24"/>
        </w:rPr>
      </w:pPr>
    </w:p>
    <w:p w:rsidR="00AC176F" w:rsidRPr="00E8186B" w:rsidRDefault="001E1791" w:rsidP="00E7637F">
      <w:pPr>
        <w:jc w:val="both"/>
        <w:rPr>
          <w:rFonts w:ascii="Roboto" w:hAnsi="Roboto"/>
          <w:szCs w:val="24"/>
        </w:rPr>
      </w:pPr>
      <w:r w:rsidRPr="00E8186B">
        <w:rPr>
          <w:rFonts w:ascii="Roboto" w:hAnsi="Roboto"/>
          <w:szCs w:val="24"/>
        </w:rPr>
        <w:object w:dxaOrig="1504" w:dyaOrig="982" w14:anchorId="0519373C">
          <v:shape id="_x0000_i1027" type="#_x0000_t75" style="width:75.6pt;height:48.6pt" o:ole="">
            <v:imagedata r:id="rId17" o:title=""/>
          </v:shape>
          <o:OLEObject Type="Embed" ProgID="Excel.Sheet.12" ShapeID="_x0000_i1027" DrawAspect="Icon" ObjectID="_1855301985" r:id="rId18"/>
        </w:object>
      </w:r>
    </w:p>
    <w:p w:rsidR="003F1D75" w:rsidRPr="00E8186B" w:rsidRDefault="003F1D75" w:rsidP="00E7637F">
      <w:pPr>
        <w:ind w:right="1"/>
        <w:jc w:val="both"/>
        <w:rPr>
          <w:rFonts w:ascii="Roboto" w:hAnsi="Roboto" w:cs="Arial"/>
          <w:b/>
          <w:bCs/>
          <w:szCs w:val="24"/>
          <w:lang w:val="es-CR"/>
        </w:rPr>
      </w:pPr>
    </w:p>
    <w:p w:rsidR="00993CF5" w:rsidRPr="00E8186B" w:rsidRDefault="00993CF5" w:rsidP="00E7637F">
      <w:pPr>
        <w:ind w:right="-283"/>
        <w:jc w:val="both"/>
        <w:rPr>
          <w:rFonts w:ascii="Roboto" w:eastAsia="Calibri" w:hAnsi="Roboto" w:cs="Arial"/>
          <w:b/>
          <w:color w:val="000000"/>
          <w:szCs w:val="24"/>
          <w:lang w:eastAsia="es-CR"/>
        </w:rPr>
      </w:pPr>
      <w:r w:rsidRPr="00E8186B">
        <w:rPr>
          <w:rFonts w:ascii="Roboto" w:eastAsia="Calibri" w:hAnsi="Roboto" w:cs="Arial"/>
          <w:b/>
          <w:color w:val="000000"/>
          <w:szCs w:val="24"/>
          <w:lang w:eastAsia="es-CR"/>
        </w:rPr>
        <w:t>Artículo 3.</w:t>
      </w:r>
      <w:r w:rsidRPr="00E8186B">
        <w:rPr>
          <w:rFonts w:ascii="Roboto" w:eastAsia="Calibri" w:hAnsi="Roboto" w:cs="Arial"/>
          <w:b/>
          <w:color w:val="000000"/>
          <w:szCs w:val="24"/>
          <w:lang w:eastAsia="es-CR"/>
        </w:rPr>
        <w:tab/>
        <w:t>Reformas a la captura de información sobre información de operaciones únicas y múltiples</w:t>
      </w:r>
      <w:r w:rsidR="00EC7DE9" w:rsidRPr="00E8186B">
        <w:rPr>
          <w:rFonts w:ascii="Roboto" w:eastAsia="Calibri" w:hAnsi="Roboto" w:cs="Arial"/>
          <w:b/>
          <w:color w:val="000000"/>
          <w:szCs w:val="24"/>
          <w:lang w:eastAsia="es-CR"/>
        </w:rPr>
        <w:t>.</w:t>
      </w:r>
    </w:p>
    <w:p w:rsidR="00993CF5" w:rsidRPr="00E8186B" w:rsidRDefault="00993CF5" w:rsidP="00E7637F">
      <w:pPr>
        <w:ind w:right="-283"/>
        <w:jc w:val="both"/>
        <w:rPr>
          <w:rFonts w:ascii="Roboto" w:eastAsia="Calibri" w:hAnsi="Roboto" w:cs="Arial"/>
          <w:b/>
          <w:color w:val="000000"/>
          <w:szCs w:val="24"/>
          <w:lang w:eastAsia="es-CR"/>
        </w:rPr>
      </w:pPr>
    </w:p>
    <w:p w:rsidR="00993CF5" w:rsidRPr="00E8186B" w:rsidRDefault="00993CF5" w:rsidP="00E7637F">
      <w:pPr>
        <w:jc w:val="both"/>
        <w:rPr>
          <w:rFonts w:ascii="Roboto" w:hAnsi="Roboto" w:cs="Arial"/>
          <w:szCs w:val="24"/>
        </w:rPr>
      </w:pPr>
      <w:r w:rsidRPr="00E8186B">
        <w:rPr>
          <w:rFonts w:ascii="Roboto" w:hAnsi="Roboto" w:cs="Arial"/>
          <w:szCs w:val="24"/>
        </w:rPr>
        <w:t>Se modifican</w:t>
      </w:r>
      <w:r w:rsidR="00A003BE" w:rsidRPr="00E8186B">
        <w:rPr>
          <w:rFonts w:ascii="Roboto" w:hAnsi="Roboto" w:cs="Arial"/>
          <w:szCs w:val="24"/>
        </w:rPr>
        <w:t xml:space="preserve"> el campo </w:t>
      </w:r>
      <w:r w:rsidR="00526D97" w:rsidRPr="00E8186B">
        <w:rPr>
          <w:rFonts w:ascii="Roboto" w:hAnsi="Roboto" w:cs="Arial"/>
          <w:szCs w:val="24"/>
        </w:rPr>
        <w:t xml:space="preserve">9 </w:t>
      </w:r>
      <w:r w:rsidR="00D803BC" w:rsidRPr="00E8186B">
        <w:rPr>
          <w:rFonts w:ascii="Roboto" w:hAnsi="Roboto" w:cs="Arial"/>
          <w:szCs w:val="24"/>
        </w:rPr>
        <w:t xml:space="preserve">Tipo de moneda de la transacción, campo </w:t>
      </w:r>
      <w:r w:rsidR="00A003BE" w:rsidRPr="00E8186B">
        <w:rPr>
          <w:rFonts w:ascii="Roboto" w:hAnsi="Roboto" w:cs="Arial"/>
          <w:szCs w:val="24"/>
        </w:rPr>
        <w:t xml:space="preserve">12 </w:t>
      </w:r>
      <w:r w:rsidR="00254AA6" w:rsidRPr="00E8186B">
        <w:rPr>
          <w:rFonts w:ascii="Roboto" w:hAnsi="Roboto" w:cs="Arial"/>
          <w:szCs w:val="24"/>
        </w:rPr>
        <w:t xml:space="preserve">Tipo de Movimiento y campo </w:t>
      </w:r>
      <w:r w:rsidR="00D85D7D" w:rsidRPr="00E8186B">
        <w:rPr>
          <w:rFonts w:ascii="Roboto" w:hAnsi="Roboto" w:cs="Arial"/>
          <w:szCs w:val="24"/>
        </w:rPr>
        <w:t>14 Origen de los recursos</w:t>
      </w:r>
      <w:r w:rsidR="00D432AB" w:rsidRPr="00E8186B">
        <w:rPr>
          <w:rFonts w:ascii="Roboto" w:hAnsi="Roboto" w:cs="Arial"/>
          <w:szCs w:val="24"/>
        </w:rPr>
        <w:t>, y se agregan las tablas 1 y 2 a</w:t>
      </w:r>
      <w:r w:rsidR="00D85D7D" w:rsidRPr="00E8186B">
        <w:rPr>
          <w:rFonts w:ascii="Roboto" w:hAnsi="Roboto" w:cs="Arial"/>
          <w:szCs w:val="24"/>
        </w:rPr>
        <w:t xml:space="preserve">l Anexo 4 </w:t>
      </w:r>
      <w:r w:rsidR="00ED1F3D" w:rsidRPr="00E8186B">
        <w:rPr>
          <w:rFonts w:ascii="Roboto" w:hAnsi="Roboto" w:cs="Arial"/>
          <w:szCs w:val="24"/>
        </w:rPr>
        <w:t>Cuadro Resumen de Operaciones Únicas y Múltiples</w:t>
      </w:r>
      <w:r w:rsidRPr="00E8186B">
        <w:rPr>
          <w:rFonts w:ascii="Roboto" w:hAnsi="Roboto" w:cs="Arial"/>
          <w:szCs w:val="24"/>
        </w:rPr>
        <w:t>, para que se lea</w:t>
      </w:r>
      <w:r w:rsidR="00ED1F3D" w:rsidRPr="00E8186B">
        <w:rPr>
          <w:rFonts w:ascii="Roboto" w:hAnsi="Roboto" w:cs="Arial"/>
          <w:szCs w:val="24"/>
        </w:rPr>
        <w:t>n</w:t>
      </w:r>
      <w:r w:rsidRPr="00E8186B">
        <w:rPr>
          <w:rFonts w:ascii="Roboto" w:hAnsi="Roboto" w:cs="Arial"/>
          <w:szCs w:val="24"/>
        </w:rPr>
        <w:t xml:space="preserve"> de la siguiente manera:</w:t>
      </w:r>
    </w:p>
    <w:p w:rsidR="00993CF5" w:rsidRPr="00E8186B" w:rsidRDefault="00993CF5" w:rsidP="00E7637F">
      <w:pPr>
        <w:ind w:right="-283"/>
        <w:jc w:val="both"/>
        <w:rPr>
          <w:rFonts w:ascii="Roboto" w:eastAsia="Calibri" w:hAnsi="Roboto" w:cs="Arial"/>
          <w:b/>
          <w:color w:val="000000"/>
          <w:szCs w:val="24"/>
          <w:lang w:eastAsia="es-CR"/>
        </w:rPr>
      </w:pPr>
    </w:p>
    <w:tbl>
      <w:tblPr>
        <w:tblStyle w:val="Tablaconcuadrcula"/>
        <w:tblW w:w="9776" w:type="dxa"/>
        <w:jc w:val="center"/>
        <w:tblLayout w:type="fixed"/>
        <w:tblLook w:val="0000" w:firstRow="0" w:lastRow="0" w:firstColumn="0" w:lastColumn="0" w:noHBand="0" w:noVBand="0"/>
      </w:tblPr>
      <w:tblGrid>
        <w:gridCol w:w="704"/>
        <w:gridCol w:w="1134"/>
        <w:gridCol w:w="1418"/>
        <w:gridCol w:w="1134"/>
        <w:gridCol w:w="992"/>
        <w:gridCol w:w="1843"/>
        <w:gridCol w:w="2551"/>
      </w:tblGrid>
      <w:tr w:rsidR="007940DD" w:rsidRPr="00E8186B" w:rsidTr="003E7CF3">
        <w:trPr>
          <w:jc w:val="center"/>
        </w:trPr>
        <w:tc>
          <w:tcPr>
            <w:tcW w:w="704" w:type="dxa"/>
          </w:tcPr>
          <w:p w:rsidR="007940DD" w:rsidRPr="00E8186B" w:rsidRDefault="003E7CF3" w:rsidP="00E7637F">
            <w:pPr>
              <w:pStyle w:val="Textoindependiente2"/>
              <w:spacing w:line="240" w:lineRule="auto"/>
              <w:rPr>
                <w:rFonts w:ascii="Roboto" w:hAnsi="Roboto" w:cs="Arial"/>
                <w:sz w:val="24"/>
              </w:rPr>
            </w:pPr>
            <w:r w:rsidRPr="00E8186B">
              <w:rPr>
                <w:rFonts w:ascii="Roboto" w:hAnsi="Roboto" w:cs="Arial"/>
                <w:b/>
                <w:bCs/>
                <w:sz w:val="24"/>
              </w:rPr>
              <w:t>No.</w:t>
            </w:r>
          </w:p>
        </w:tc>
        <w:tc>
          <w:tcPr>
            <w:tcW w:w="1134" w:type="dxa"/>
          </w:tcPr>
          <w:p w:rsidR="007940DD" w:rsidRPr="00E8186B" w:rsidRDefault="003E7CF3" w:rsidP="00E7637F">
            <w:pPr>
              <w:pStyle w:val="Textoindependiente2"/>
              <w:spacing w:line="240" w:lineRule="auto"/>
              <w:rPr>
                <w:rFonts w:ascii="Roboto" w:hAnsi="Roboto" w:cs="Arial"/>
                <w:sz w:val="24"/>
              </w:rPr>
            </w:pPr>
            <w:r w:rsidRPr="00E8186B">
              <w:rPr>
                <w:rFonts w:ascii="Roboto" w:hAnsi="Roboto" w:cs="Arial"/>
                <w:b/>
                <w:bCs/>
                <w:sz w:val="24"/>
              </w:rPr>
              <w:t>Nombre</w:t>
            </w:r>
          </w:p>
        </w:tc>
        <w:tc>
          <w:tcPr>
            <w:tcW w:w="1418" w:type="dxa"/>
          </w:tcPr>
          <w:p w:rsidR="007940DD" w:rsidRPr="00E8186B" w:rsidRDefault="003E7CF3" w:rsidP="00E7637F">
            <w:pPr>
              <w:pStyle w:val="Textoindependiente2"/>
              <w:spacing w:line="240" w:lineRule="auto"/>
              <w:rPr>
                <w:rFonts w:ascii="Roboto" w:hAnsi="Roboto" w:cs="Arial"/>
                <w:sz w:val="24"/>
              </w:rPr>
            </w:pPr>
            <w:r w:rsidRPr="00E8186B">
              <w:rPr>
                <w:rFonts w:ascii="Roboto" w:hAnsi="Roboto" w:cs="Arial"/>
                <w:b/>
                <w:bCs/>
                <w:sz w:val="24"/>
              </w:rPr>
              <w:t>Formato</w:t>
            </w:r>
          </w:p>
        </w:tc>
        <w:tc>
          <w:tcPr>
            <w:tcW w:w="1134" w:type="dxa"/>
          </w:tcPr>
          <w:p w:rsidR="007940DD" w:rsidRPr="00E8186B" w:rsidRDefault="003E7CF3" w:rsidP="00E7637F">
            <w:pPr>
              <w:pStyle w:val="Textoindependiente2"/>
              <w:spacing w:line="240" w:lineRule="auto"/>
              <w:rPr>
                <w:rFonts w:ascii="Roboto" w:hAnsi="Roboto" w:cs="Arial"/>
                <w:sz w:val="24"/>
              </w:rPr>
            </w:pPr>
            <w:r w:rsidRPr="00E8186B">
              <w:rPr>
                <w:rFonts w:ascii="Roboto" w:hAnsi="Roboto" w:cs="Arial"/>
                <w:b/>
                <w:bCs/>
                <w:sz w:val="24"/>
              </w:rPr>
              <w:t>Longitud</w:t>
            </w:r>
          </w:p>
        </w:tc>
        <w:tc>
          <w:tcPr>
            <w:tcW w:w="992" w:type="dxa"/>
          </w:tcPr>
          <w:p w:rsidR="007940DD" w:rsidRPr="00E8186B" w:rsidRDefault="003E7CF3" w:rsidP="00E7637F">
            <w:pPr>
              <w:pStyle w:val="Textoindependiente2"/>
              <w:spacing w:line="240" w:lineRule="auto"/>
              <w:rPr>
                <w:rFonts w:ascii="Roboto" w:hAnsi="Roboto" w:cs="Arial"/>
                <w:sz w:val="24"/>
              </w:rPr>
            </w:pPr>
            <w:r w:rsidRPr="00E8186B">
              <w:rPr>
                <w:rFonts w:ascii="Roboto" w:hAnsi="Roboto" w:cs="Arial"/>
                <w:b/>
                <w:bCs/>
                <w:sz w:val="24"/>
              </w:rPr>
              <w:t>Decimales</w:t>
            </w:r>
          </w:p>
        </w:tc>
        <w:tc>
          <w:tcPr>
            <w:tcW w:w="1843" w:type="dxa"/>
          </w:tcPr>
          <w:p w:rsidR="007940DD" w:rsidRPr="00E8186B" w:rsidRDefault="003E7CF3" w:rsidP="00E7637F">
            <w:pPr>
              <w:pStyle w:val="Textoindependiente2"/>
              <w:spacing w:line="240" w:lineRule="auto"/>
              <w:rPr>
                <w:rFonts w:ascii="Roboto" w:hAnsi="Roboto" w:cs="Arial"/>
                <w:sz w:val="24"/>
              </w:rPr>
            </w:pPr>
            <w:r w:rsidRPr="00E8186B">
              <w:rPr>
                <w:rFonts w:ascii="Roboto" w:hAnsi="Roboto" w:cs="Arial"/>
                <w:b/>
                <w:bCs/>
                <w:sz w:val="24"/>
              </w:rPr>
              <w:t>Descripción</w:t>
            </w:r>
          </w:p>
        </w:tc>
        <w:tc>
          <w:tcPr>
            <w:tcW w:w="2551" w:type="dxa"/>
          </w:tcPr>
          <w:p w:rsidR="007940DD" w:rsidRPr="00E8186B" w:rsidRDefault="003E7CF3" w:rsidP="00E7637F">
            <w:pPr>
              <w:pStyle w:val="Textoindependiente2"/>
              <w:spacing w:line="240" w:lineRule="auto"/>
              <w:rPr>
                <w:rFonts w:ascii="Roboto" w:hAnsi="Roboto" w:cs="Arial"/>
                <w:sz w:val="24"/>
              </w:rPr>
            </w:pPr>
            <w:r w:rsidRPr="00E8186B">
              <w:rPr>
                <w:rFonts w:ascii="Roboto" w:hAnsi="Roboto" w:cs="Arial"/>
                <w:b/>
                <w:bCs/>
                <w:sz w:val="24"/>
              </w:rPr>
              <w:t>Validaciones</w:t>
            </w:r>
          </w:p>
        </w:tc>
      </w:tr>
      <w:tr w:rsidR="00D46D5E" w:rsidRPr="00E8186B" w:rsidTr="003E7CF3">
        <w:trPr>
          <w:jc w:val="center"/>
        </w:trPr>
        <w:tc>
          <w:tcPr>
            <w:tcW w:w="704" w:type="dxa"/>
          </w:tcPr>
          <w:p w:rsidR="00D46D5E" w:rsidRPr="00E8186B" w:rsidRDefault="00D46D5E" w:rsidP="00E7637F">
            <w:pPr>
              <w:pStyle w:val="Textoindependiente2"/>
              <w:spacing w:line="240" w:lineRule="auto"/>
              <w:rPr>
                <w:rFonts w:ascii="Roboto" w:hAnsi="Roboto" w:cs="Arial"/>
                <w:sz w:val="24"/>
              </w:rPr>
            </w:pPr>
            <w:r w:rsidRPr="00E8186B">
              <w:rPr>
                <w:rFonts w:ascii="Roboto" w:hAnsi="Roboto" w:cs="Arial"/>
                <w:sz w:val="24"/>
              </w:rPr>
              <w:t>9</w:t>
            </w:r>
          </w:p>
        </w:tc>
        <w:tc>
          <w:tcPr>
            <w:tcW w:w="1134" w:type="dxa"/>
          </w:tcPr>
          <w:p w:rsidR="00D46D5E" w:rsidRPr="00E8186B" w:rsidRDefault="00D46D5E" w:rsidP="00E7637F">
            <w:pPr>
              <w:pStyle w:val="Textoindependiente2"/>
              <w:spacing w:line="240" w:lineRule="auto"/>
              <w:rPr>
                <w:rFonts w:ascii="Roboto" w:hAnsi="Roboto" w:cs="Arial"/>
                <w:sz w:val="24"/>
              </w:rPr>
            </w:pPr>
            <w:r w:rsidRPr="00E8186B">
              <w:rPr>
                <w:rFonts w:ascii="Roboto" w:hAnsi="Roboto" w:cs="Arial"/>
                <w:sz w:val="24"/>
              </w:rPr>
              <w:t xml:space="preserve">Tipo de </w:t>
            </w:r>
            <w:proofErr w:type="gramStart"/>
            <w:r w:rsidRPr="00E8186B">
              <w:rPr>
                <w:rFonts w:ascii="Roboto" w:hAnsi="Roboto" w:cs="Arial"/>
                <w:sz w:val="24"/>
              </w:rPr>
              <w:t>Moneda</w:t>
            </w:r>
            <w:proofErr w:type="gramEnd"/>
            <w:r w:rsidRPr="00E8186B">
              <w:rPr>
                <w:rFonts w:ascii="Roboto" w:hAnsi="Roboto" w:cs="Arial"/>
                <w:sz w:val="24"/>
              </w:rPr>
              <w:t xml:space="preserve"> de la Transacción</w:t>
            </w:r>
          </w:p>
        </w:tc>
        <w:tc>
          <w:tcPr>
            <w:tcW w:w="1418" w:type="dxa"/>
          </w:tcPr>
          <w:p w:rsidR="00D46D5E" w:rsidRPr="00E8186B" w:rsidRDefault="00D46D5E" w:rsidP="00E7637F">
            <w:pPr>
              <w:pStyle w:val="Textoindependiente2"/>
              <w:spacing w:line="240" w:lineRule="auto"/>
              <w:rPr>
                <w:rFonts w:ascii="Roboto" w:hAnsi="Roboto" w:cs="Arial"/>
                <w:sz w:val="24"/>
              </w:rPr>
            </w:pPr>
            <w:r w:rsidRPr="00E8186B">
              <w:rPr>
                <w:rFonts w:ascii="Roboto" w:hAnsi="Roboto" w:cs="Arial"/>
                <w:sz w:val="24"/>
              </w:rPr>
              <w:t>Numérico</w:t>
            </w:r>
          </w:p>
        </w:tc>
        <w:tc>
          <w:tcPr>
            <w:tcW w:w="1134" w:type="dxa"/>
          </w:tcPr>
          <w:p w:rsidR="00D46D5E" w:rsidRPr="00E8186B" w:rsidRDefault="00D46D5E" w:rsidP="00E7637F">
            <w:pPr>
              <w:pStyle w:val="Textoindependiente2"/>
              <w:spacing w:line="240" w:lineRule="auto"/>
              <w:rPr>
                <w:rFonts w:ascii="Roboto" w:hAnsi="Roboto" w:cs="Arial"/>
                <w:sz w:val="24"/>
              </w:rPr>
            </w:pPr>
            <w:r w:rsidRPr="00E8186B">
              <w:rPr>
                <w:rFonts w:ascii="Roboto" w:hAnsi="Roboto" w:cs="Arial"/>
                <w:sz w:val="24"/>
              </w:rPr>
              <w:t>3</w:t>
            </w:r>
          </w:p>
        </w:tc>
        <w:tc>
          <w:tcPr>
            <w:tcW w:w="992" w:type="dxa"/>
          </w:tcPr>
          <w:p w:rsidR="00D46D5E" w:rsidRPr="00E8186B" w:rsidRDefault="00D46D5E" w:rsidP="00E7637F">
            <w:pPr>
              <w:pStyle w:val="Textoindependiente2"/>
              <w:spacing w:line="240" w:lineRule="auto"/>
              <w:rPr>
                <w:rFonts w:ascii="Roboto" w:hAnsi="Roboto" w:cs="Arial"/>
                <w:sz w:val="24"/>
              </w:rPr>
            </w:pPr>
            <w:r w:rsidRPr="00E8186B">
              <w:rPr>
                <w:rFonts w:ascii="Roboto" w:hAnsi="Roboto" w:cs="Arial"/>
                <w:sz w:val="24"/>
              </w:rPr>
              <w:t> </w:t>
            </w:r>
          </w:p>
        </w:tc>
        <w:tc>
          <w:tcPr>
            <w:tcW w:w="1843" w:type="dxa"/>
          </w:tcPr>
          <w:p w:rsidR="00D46D5E" w:rsidRPr="00E8186B" w:rsidRDefault="00D46D5E" w:rsidP="00E7637F">
            <w:pPr>
              <w:pStyle w:val="Textoindependiente2"/>
              <w:spacing w:line="240" w:lineRule="auto"/>
              <w:rPr>
                <w:rFonts w:ascii="Roboto" w:hAnsi="Roboto" w:cs="Arial"/>
                <w:sz w:val="24"/>
              </w:rPr>
            </w:pPr>
            <w:r w:rsidRPr="00E8186B">
              <w:rPr>
                <w:rFonts w:ascii="Roboto" w:hAnsi="Roboto" w:cs="Arial"/>
                <w:sz w:val="24"/>
              </w:rPr>
              <w:t>Tipo de moneda en que se expresa el Monto de la transacción.</w:t>
            </w:r>
          </w:p>
        </w:tc>
        <w:tc>
          <w:tcPr>
            <w:tcW w:w="2551" w:type="dxa"/>
          </w:tcPr>
          <w:p w:rsidR="00D46D5E" w:rsidRPr="00E8186B" w:rsidRDefault="00D46D5E" w:rsidP="00E7637F">
            <w:pPr>
              <w:pStyle w:val="Textoindependiente2"/>
              <w:spacing w:line="240" w:lineRule="auto"/>
              <w:rPr>
                <w:rFonts w:ascii="Roboto" w:hAnsi="Roboto" w:cs="Arial"/>
                <w:sz w:val="24"/>
              </w:rPr>
            </w:pPr>
            <w:r w:rsidRPr="00E8186B">
              <w:rPr>
                <w:rFonts w:ascii="Roboto" w:hAnsi="Roboto" w:cs="Arial"/>
                <w:sz w:val="24"/>
              </w:rPr>
              <w:t>No puede estar vacío.</w:t>
            </w:r>
          </w:p>
          <w:p w:rsidR="00D46D5E" w:rsidRPr="00E8186B" w:rsidRDefault="00D46D5E" w:rsidP="00E7637F">
            <w:pPr>
              <w:pStyle w:val="Textoindependiente2"/>
              <w:spacing w:line="240" w:lineRule="auto"/>
              <w:rPr>
                <w:rFonts w:ascii="Roboto" w:hAnsi="Roboto" w:cs="Arial"/>
                <w:sz w:val="24"/>
              </w:rPr>
            </w:pPr>
            <w:r w:rsidRPr="00E8186B">
              <w:rPr>
                <w:rFonts w:ascii="Roboto" w:hAnsi="Roboto" w:cs="Arial"/>
                <w:sz w:val="24"/>
              </w:rPr>
              <w:t>Los valores válidos son: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891"/>
              <w:gridCol w:w="2295"/>
            </w:tblGrid>
            <w:tr w:rsidR="00D46D5E" w:rsidRPr="00E8186B" w:rsidTr="007914A5">
              <w:tc>
                <w:tcPr>
                  <w:tcW w:w="891" w:type="dxa"/>
                </w:tcPr>
                <w:p w:rsidR="00D46D5E" w:rsidRPr="00E8186B" w:rsidRDefault="00D46D5E" w:rsidP="00E7637F">
                  <w:pPr>
                    <w:pStyle w:val="Textoindependiente2"/>
                    <w:spacing w:after="0" w:line="240" w:lineRule="auto"/>
                    <w:rPr>
                      <w:rFonts w:ascii="Roboto" w:hAnsi="Roboto" w:cs="Arial"/>
                      <w:b/>
                      <w:sz w:val="24"/>
                    </w:rPr>
                  </w:pPr>
                  <w:r w:rsidRPr="00E8186B">
                    <w:rPr>
                      <w:rFonts w:ascii="Roboto" w:hAnsi="Roboto" w:cs="Arial"/>
                      <w:b/>
                      <w:sz w:val="24"/>
                    </w:rPr>
                    <w:t>Código</w:t>
                  </w:r>
                </w:p>
              </w:tc>
              <w:tc>
                <w:tcPr>
                  <w:tcW w:w="2295" w:type="dxa"/>
                </w:tcPr>
                <w:p w:rsidR="00D46D5E" w:rsidRPr="00E8186B" w:rsidRDefault="00D46D5E" w:rsidP="00E7637F">
                  <w:pPr>
                    <w:pStyle w:val="Textoindependiente2"/>
                    <w:spacing w:after="0" w:line="240" w:lineRule="auto"/>
                    <w:rPr>
                      <w:rFonts w:ascii="Roboto" w:hAnsi="Roboto" w:cs="Arial"/>
                      <w:b/>
                      <w:sz w:val="24"/>
                    </w:rPr>
                  </w:pPr>
                  <w:r w:rsidRPr="00E8186B">
                    <w:rPr>
                      <w:rFonts w:ascii="Roboto" w:hAnsi="Roboto" w:cs="Arial"/>
                      <w:b/>
                      <w:sz w:val="24"/>
                    </w:rPr>
                    <w:t>Descripción</w:t>
                  </w:r>
                </w:p>
              </w:tc>
            </w:tr>
            <w:tr w:rsidR="00D46D5E" w:rsidRPr="00E8186B" w:rsidTr="007914A5">
              <w:tc>
                <w:tcPr>
                  <w:tcW w:w="891" w:type="dxa"/>
                </w:tcPr>
                <w:p w:rsidR="00D46D5E" w:rsidRPr="00E8186B" w:rsidRDefault="00D46D5E" w:rsidP="00E7637F">
                  <w:pPr>
                    <w:pStyle w:val="Textoindependiente2"/>
                    <w:spacing w:after="0" w:line="240" w:lineRule="auto"/>
                    <w:rPr>
                      <w:rFonts w:ascii="Roboto" w:hAnsi="Roboto" w:cs="Arial"/>
                      <w:sz w:val="24"/>
                    </w:rPr>
                  </w:pPr>
                  <w:r w:rsidRPr="00E8186B">
                    <w:rPr>
                      <w:rFonts w:ascii="Roboto" w:hAnsi="Roboto" w:cs="Arial"/>
                      <w:sz w:val="24"/>
                    </w:rPr>
                    <w:t>1</w:t>
                  </w:r>
                </w:p>
              </w:tc>
              <w:tc>
                <w:tcPr>
                  <w:tcW w:w="2295" w:type="dxa"/>
                </w:tcPr>
                <w:p w:rsidR="00D46D5E" w:rsidRPr="00E8186B" w:rsidRDefault="00D46D5E" w:rsidP="00E7637F">
                  <w:pPr>
                    <w:pStyle w:val="Textoindependiente2"/>
                    <w:spacing w:after="0" w:line="240" w:lineRule="auto"/>
                    <w:rPr>
                      <w:rFonts w:ascii="Roboto" w:hAnsi="Roboto" w:cs="Arial"/>
                      <w:sz w:val="24"/>
                    </w:rPr>
                  </w:pPr>
                  <w:r w:rsidRPr="00E8186B">
                    <w:rPr>
                      <w:rFonts w:ascii="Roboto" w:hAnsi="Roboto" w:cs="Arial"/>
                      <w:sz w:val="24"/>
                    </w:rPr>
                    <w:t>Colón.</w:t>
                  </w:r>
                </w:p>
              </w:tc>
            </w:tr>
            <w:tr w:rsidR="00D46D5E" w:rsidRPr="00E8186B" w:rsidTr="007914A5">
              <w:tc>
                <w:tcPr>
                  <w:tcW w:w="891" w:type="dxa"/>
                </w:tcPr>
                <w:p w:rsidR="00D46D5E" w:rsidRPr="00E8186B" w:rsidRDefault="00D46D5E" w:rsidP="00E7637F">
                  <w:pPr>
                    <w:pStyle w:val="Textoindependiente2"/>
                    <w:spacing w:after="0" w:line="240" w:lineRule="auto"/>
                    <w:rPr>
                      <w:rFonts w:ascii="Roboto" w:hAnsi="Roboto" w:cs="Arial"/>
                      <w:sz w:val="24"/>
                    </w:rPr>
                  </w:pPr>
                  <w:r w:rsidRPr="00E8186B">
                    <w:rPr>
                      <w:rFonts w:ascii="Roboto" w:hAnsi="Roboto" w:cs="Arial"/>
                      <w:sz w:val="24"/>
                    </w:rPr>
                    <w:t>2</w:t>
                  </w:r>
                </w:p>
              </w:tc>
              <w:tc>
                <w:tcPr>
                  <w:tcW w:w="2295" w:type="dxa"/>
                </w:tcPr>
                <w:p w:rsidR="00D46D5E" w:rsidRPr="00E8186B" w:rsidRDefault="00D46D5E" w:rsidP="00E7637F">
                  <w:pPr>
                    <w:pStyle w:val="Textoindependiente2"/>
                    <w:spacing w:after="0" w:line="240" w:lineRule="auto"/>
                    <w:rPr>
                      <w:rFonts w:ascii="Roboto" w:hAnsi="Roboto" w:cs="Arial"/>
                      <w:sz w:val="24"/>
                    </w:rPr>
                  </w:pPr>
                  <w:r w:rsidRPr="00E8186B">
                    <w:rPr>
                      <w:rStyle w:val="nfasis"/>
                      <w:rFonts w:ascii="Roboto" w:hAnsi="Roboto" w:cs="Arial"/>
                      <w:i w:val="0"/>
                      <w:iCs w:val="0"/>
                      <w:sz w:val="24"/>
                    </w:rPr>
                    <w:t>Dólar Estadounidense.</w:t>
                  </w:r>
                </w:p>
              </w:tc>
            </w:tr>
            <w:tr w:rsidR="00D46D5E" w:rsidRPr="00E8186B" w:rsidTr="007914A5">
              <w:tc>
                <w:tcPr>
                  <w:tcW w:w="891" w:type="dxa"/>
                </w:tcPr>
                <w:p w:rsidR="00D46D5E" w:rsidRPr="00E8186B" w:rsidRDefault="00D46D5E" w:rsidP="00E7637F">
                  <w:pPr>
                    <w:pStyle w:val="Textoindependiente2"/>
                    <w:spacing w:after="0" w:line="240" w:lineRule="auto"/>
                    <w:rPr>
                      <w:rFonts w:ascii="Roboto" w:hAnsi="Roboto" w:cs="Arial"/>
                      <w:sz w:val="24"/>
                    </w:rPr>
                  </w:pPr>
                  <w:r w:rsidRPr="00E8186B">
                    <w:rPr>
                      <w:rFonts w:ascii="Roboto" w:hAnsi="Roboto" w:cs="Arial"/>
                      <w:sz w:val="24"/>
                    </w:rPr>
                    <w:t>3</w:t>
                  </w:r>
                </w:p>
              </w:tc>
              <w:tc>
                <w:tcPr>
                  <w:tcW w:w="2295" w:type="dxa"/>
                </w:tcPr>
                <w:p w:rsidR="00D46D5E" w:rsidRPr="00E8186B" w:rsidRDefault="00D46D5E" w:rsidP="00E7637F">
                  <w:pPr>
                    <w:pStyle w:val="Textoindependiente2"/>
                    <w:spacing w:after="0" w:line="240" w:lineRule="auto"/>
                    <w:rPr>
                      <w:rStyle w:val="nfasis"/>
                      <w:rFonts w:ascii="Roboto" w:hAnsi="Roboto" w:cs="Arial"/>
                      <w:i w:val="0"/>
                      <w:iCs w:val="0"/>
                      <w:sz w:val="24"/>
                    </w:rPr>
                  </w:pPr>
                  <w:r w:rsidRPr="00E8186B">
                    <w:rPr>
                      <w:rStyle w:val="nfasis"/>
                      <w:rFonts w:ascii="Roboto" w:hAnsi="Roboto" w:cs="Arial"/>
                      <w:i w:val="0"/>
                      <w:iCs w:val="0"/>
                      <w:sz w:val="24"/>
                    </w:rPr>
                    <w:t>Euro</w:t>
                  </w:r>
                </w:p>
              </w:tc>
            </w:tr>
          </w:tbl>
          <w:p w:rsidR="00D46D5E" w:rsidRPr="00E8186B" w:rsidRDefault="00D46D5E" w:rsidP="00E7637F">
            <w:pPr>
              <w:pStyle w:val="Textoindependiente2"/>
              <w:spacing w:line="240" w:lineRule="auto"/>
              <w:rPr>
                <w:rFonts w:ascii="Roboto" w:hAnsi="Roboto" w:cs="Arial"/>
                <w:sz w:val="24"/>
              </w:rPr>
            </w:pPr>
            <w:r w:rsidRPr="00E8186B">
              <w:rPr>
                <w:rFonts w:ascii="Roboto" w:hAnsi="Roboto" w:cs="Arial"/>
                <w:sz w:val="24"/>
              </w:rPr>
              <w:t xml:space="preserve"> </w:t>
            </w:r>
          </w:p>
        </w:tc>
      </w:tr>
      <w:tr w:rsidR="00F143DF" w:rsidRPr="00E8186B" w:rsidTr="003E7CF3">
        <w:trPr>
          <w:jc w:val="center"/>
        </w:trPr>
        <w:tc>
          <w:tcPr>
            <w:tcW w:w="704" w:type="dxa"/>
          </w:tcPr>
          <w:p w:rsidR="00F143DF" w:rsidRPr="00E8186B" w:rsidRDefault="00F143DF" w:rsidP="00E7637F">
            <w:pPr>
              <w:pStyle w:val="Textoindependiente2"/>
              <w:spacing w:line="240" w:lineRule="auto"/>
              <w:rPr>
                <w:rFonts w:ascii="Roboto" w:hAnsi="Roboto" w:cs="Arial"/>
                <w:sz w:val="24"/>
              </w:rPr>
            </w:pPr>
            <w:r w:rsidRPr="00E8186B">
              <w:rPr>
                <w:rFonts w:ascii="Roboto" w:hAnsi="Roboto" w:cs="Arial"/>
                <w:sz w:val="24"/>
              </w:rPr>
              <w:t>12</w:t>
            </w:r>
          </w:p>
        </w:tc>
        <w:tc>
          <w:tcPr>
            <w:tcW w:w="1134" w:type="dxa"/>
          </w:tcPr>
          <w:p w:rsidR="00F143DF" w:rsidRPr="00E8186B" w:rsidRDefault="00F143DF" w:rsidP="00E7637F">
            <w:pPr>
              <w:pStyle w:val="Textoindependiente2"/>
              <w:spacing w:after="0" w:line="240" w:lineRule="auto"/>
              <w:rPr>
                <w:rFonts w:ascii="Roboto" w:hAnsi="Roboto" w:cs="Arial"/>
                <w:sz w:val="24"/>
              </w:rPr>
            </w:pPr>
            <w:r w:rsidRPr="00E8186B">
              <w:rPr>
                <w:rFonts w:ascii="Roboto" w:hAnsi="Roboto" w:cs="Arial"/>
                <w:sz w:val="24"/>
              </w:rPr>
              <w:t>Tipo de Movimiento</w:t>
            </w:r>
          </w:p>
          <w:p w:rsidR="00F143DF" w:rsidRPr="00E8186B" w:rsidRDefault="00F143DF" w:rsidP="00E7637F">
            <w:pPr>
              <w:pStyle w:val="Textoindependiente2"/>
              <w:spacing w:after="0" w:line="240" w:lineRule="auto"/>
              <w:rPr>
                <w:rFonts w:ascii="Roboto" w:hAnsi="Roboto" w:cs="Arial"/>
                <w:sz w:val="24"/>
              </w:rPr>
            </w:pPr>
          </w:p>
          <w:p w:rsidR="00F143DF" w:rsidRPr="00E8186B" w:rsidRDefault="00F143DF" w:rsidP="00E7637F">
            <w:pPr>
              <w:pStyle w:val="Textoindependiente2"/>
              <w:spacing w:after="0" w:line="240" w:lineRule="auto"/>
              <w:rPr>
                <w:rFonts w:ascii="Roboto" w:hAnsi="Roboto" w:cs="Arial"/>
                <w:sz w:val="24"/>
                <w:highlight w:val="yellow"/>
              </w:rPr>
            </w:pPr>
          </w:p>
          <w:p w:rsidR="00F143DF" w:rsidRPr="00E8186B" w:rsidRDefault="00F143DF" w:rsidP="00E7637F">
            <w:pPr>
              <w:pStyle w:val="Textoindependiente2"/>
              <w:spacing w:line="240" w:lineRule="auto"/>
              <w:rPr>
                <w:rFonts w:ascii="Roboto" w:hAnsi="Roboto" w:cs="Arial"/>
                <w:sz w:val="24"/>
              </w:rPr>
            </w:pPr>
          </w:p>
        </w:tc>
        <w:tc>
          <w:tcPr>
            <w:tcW w:w="1418" w:type="dxa"/>
          </w:tcPr>
          <w:p w:rsidR="00F143DF" w:rsidRPr="00E8186B" w:rsidRDefault="00F143DF" w:rsidP="00E7637F">
            <w:pPr>
              <w:pStyle w:val="Textoindependiente2"/>
              <w:spacing w:line="240" w:lineRule="auto"/>
              <w:rPr>
                <w:rFonts w:ascii="Roboto" w:hAnsi="Roboto" w:cs="Arial"/>
                <w:sz w:val="24"/>
              </w:rPr>
            </w:pPr>
            <w:r w:rsidRPr="00E8186B">
              <w:rPr>
                <w:rFonts w:ascii="Roboto" w:hAnsi="Roboto" w:cs="Arial"/>
                <w:sz w:val="24"/>
              </w:rPr>
              <w:t>Numérico</w:t>
            </w:r>
          </w:p>
        </w:tc>
        <w:tc>
          <w:tcPr>
            <w:tcW w:w="1134" w:type="dxa"/>
          </w:tcPr>
          <w:p w:rsidR="00F143DF" w:rsidRPr="00E8186B" w:rsidRDefault="00F143DF" w:rsidP="00E7637F">
            <w:pPr>
              <w:pStyle w:val="Textoindependiente2"/>
              <w:spacing w:line="240" w:lineRule="auto"/>
              <w:rPr>
                <w:rFonts w:ascii="Roboto" w:hAnsi="Roboto" w:cs="Arial"/>
                <w:sz w:val="24"/>
              </w:rPr>
            </w:pPr>
            <w:r w:rsidRPr="00E8186B">
              <w:rPr>
                <w:rFonts w:ascii="Roboto" w:hAnsi="Roboto" w:cs="Arial"/>
                <w:sz w:val="24"/>
              </w:rPr>
              <w:t>2</w:t>
            </w:r>
          </w:p>
        </w:tc>
        <w:tc>
          <w:tcPr>
            <w:tcW w:w="992" w:type="dxa"/>
          </w:tcPr>
          <w:p w:rsidR="00F143DF" w:rsidRPr="00E8186B" w:rsidRDefault="00F143DF" w:rsidP="00E7637F">
            <w:pPr>
              <w:pStyle w:val="Textoindependiente2"/>
              <w:spacing w:line="240" w:lineRule="auto"/>
              <w:rPr>
                <w:rFonts w:ascii="Roboto" w:hAnsi="Roboto" w:cs="Arial"/>
                <w:sz w:val="24"/>
              </w:rPr>
            </w:pPr>
            <w:r w:rsidRPr="00E8186B">
              <w:rPr>
                <w:rFonts w:ascii="Roboto" w:hAnsi="Roboto" w:cs="Arial"/>
                <w:sz w:val="24"/>
              </w:rPr>
              <w:t> </w:t>
            </w:r>
          </w:p>
        </w:tc>
        <w:tc>
          <w:tcPr>
            <w:tcW w:w="1843" w:type="dxa"/>
          </w:tcPr>
          <w:p w:rsidR="00F143DF" w:rsidRPr="00E8186B" w:rsidRDefault="00F143DF" w:rsidP="00E7637F">
            <w:pPr>
              <w:pStyle w:val="Textoindependiente2"/>
              <w:spacing w:line="240" w:lineRule="auto"/>
              <w:rPr>
                <w:rFonts w:ascii="Roboto" w:hAnsi="Roboto" w:cs="Arial"/>
                <w:sz w:val="24"/>
              </w:rPr>
            </w:pPr>
            <w:r w:rsidRPr="00E8186B">
              <w:rPr>
                <w:rFonts w:ascii="Roboto" w:hAnsi="Roboto" w:cs="Arial"/>
                <w:sz w:val="24"/>
              </w:rPr>
              <w:t>Tipo de movimiento que se está realizando.</w:t>
            </w:r>
          </w:p>
        </w:tc>
        <w:tc>
          <w:tcPr>
            <w:tcW w:w="2551" w:type="dxa"/>
          </w:tcPr>
          <w:p w:rsidR="00F143DF" w:rsidRPr="00E8186B" w:rsidRDefault="00F143DF" w:rsidP="00E7637F">
            <w:pPr>
              <w:pStyle w:val="Textoindependiente2"/>
              <w:spacing w:line="240" w:lineRule="auto"/>
              <w:rPr>
                <w:rFonts w:ascii="Roboto" w:hAnsi="Roboto" w:cs="Arial"/>
                <w:sz w:val="24"/>
              </w:rPr>
            </w:pPr>
            <w:r w:rsidRPr="00E8186B">
              <w:rPr>
                <w:rFonts w:ascii="Roboto" w:hAnsi="Roboto" w:cs="Arial"/>
                <w:sz w:val="24"/>
              </w:rPr>
              <w:t>No puede estar vacío.</w:t>
            </w:r>
          </w:p>
          <w:p w:rsidR="00F143DF" w:rsidRPr="00E8186B" w:rsidRDefault="00F143DF" w:rsidP="00E7637F">
            <w:pPr>
              <w:pStyle w:val="Textoindependiente2"/>
              <w:spacing w:line="240" w:lineRule="auto"/>
              <w:rPr>
                <w:rFonts w:ascii="Roboto" w:hAnsi="Roboto" w:cs="Arial"/>
                <w:sz w:val="24"/>
              </w:rPr>
            </w:pPr>
            <w:r w:rsidRPr="00E8186B">
              <w:rPr>
                <w:rFonts w:ascii="Roboto" w:hAnsi="Roboto" w:cs="Arial"/>
                <w:sz w:val="24"/>
              </w:rPr>
              <w:t>Los valores definidos se detall</w:t>
            </w:r>
            <w:r w:rsidR="0042455E" w:rsidRPr="00E8186B">
              <w:rPr>
                <w:rFonts w:ascii="Roboto" w:hAnsi="Roboto" w:cs="Arial"/>
                <w:sz w:val="24"/>
              </w:rPr>
              <w:t>a</w:t>
            </w:r>
            <w:r w:rsidRPr="00E8186B">
              <w:rPr>
                <w:rFonts w:ascii="Roboto" w:hAnsi="Roboto" w:cs="Arial"/>
                <w:sz w:val="24"/>
              </w:rPr>
              <w:t>n en la tabla 1</w:t>
            </w:r>
            <w:r w:rsidR="0042455E" w:rsidRPr="00E8186B">
              <w:rPr>
                <w:rFonts w:ascii="Roboto" w:hAnsi="Roboto" w:cs="Arial"/>
                <w:sz w:val="24"/>
              </w:rPr>
              <w:t xml:space="preserve"> siguiente</w:t>
            </w:r>
            <w:r w:rsidRPr="00E8186B">
              <w:rPr>
                <w:rFonts w:ascii="Roboto" w:hAnsi="Roboto" w:cs="Arial"/>
                <w:sz w:val="24"/>
              </w:rPr>
              <w:t>.</w:t>
            </w:r>
          </w:p>
          <w:p w:rsidR="00F143DF" w:rsidRPr="00E8186B" w:rsidRDefault="00F143DF" w:rsidP="00E7637F">
            <w:pPr>
              <w:pStyle w:val="Textoindependiente2"/>
              <w:spacing w:line="240" w:lineRule="auto"/>
              <w:rPr>
                <w:rFonts w:ascii="Roboto" w:hAnsi="Roboto" w:cs="Arial"/>
                <w:sz w:val="24"/>
              </w:rPr>
            </w:pPr>
          </w:p>
        </w:tc>
      </w:tr>
      <w:tr w:rsidR="0077164D" w:rsidRPr="00E8186B" w:rsidTr="003E7CF3">
        <w:trPr>
          <w:jc w:val="center"/>
        </w:trPr>
        <w:tc>
          <w:tcPr>
            <w:tcW w:w="704" w:type="dxa"/>
          </w:tcPr>
          <w:p w:rsidR="0077164D" w:rsidRPr="00E8186B" w:rsidRDefault="0077164D" w:rsidP="00E7637F">
            <w:pPr>
              <w:pStyle w:val="Textoindependiente2"/>
              <w:spacing w:line="240" w:lineRule="auto"/>
              <w:rPr>
                <w:rFonts w:ascii="Roboto" w:hAnsi="Roboto" w:cs="Arial"/>
                <w:sz w:val="24"/>
              </w:rPr>
            </w:pPr>
            <w:r w:rsidRPr="00E8186B">
              <w:rPr>
                <w:rFonts w:ascii="Roboto" w:hAnsi="Roboto" w:cs="Arial"/>
                <w:sz w:val="24"/>
              </w:rPr>
              <w:t>14</w:t>
            </w:r>
          </w:p>
        </w:tc>
        <w:tc>
          <w:tcPr>
            <w:tcW w:w="1134" w:type="dxa"/>
          </w:tcPr>
          <w:p w:rsidR="0077164D" w:rsidRPr="00E8186B" w:rsidRDefault="0077164D" w:rsidP="00E7637F">
            <w:pPr>
              <w:pStyle w:val="Textoindependiente2"/>
              <w:spacing w:line="240" w:lineRule="auto"/>
              <w:rPr>
                <w:rFonts w:ascii="Roboto" w:hAnsi="Roboto" w:cs="Arial"/>
                <w:sz w:val="24"/>
              </w:rPr>
            </w:pPr>
            <w:r w:rsidRPr="00E8186B">
              <w:rPr>
                <w:rFonts w:ascii="Roboto" w:hAnsi="Roboto" w:cs="Arial"/>
                <w:sz w:val="24"/>
              </w:rPr>
              <w:t>Origen de los Recursos</w:t>
            </w:r>
          </w:p>
        </w:tc>
        <w:tc>
          <w:tcPr>
            <w:tcW w:w="1418" w:type="dxa"/>
          </w:tcPr>
          <w:p w:rsidR="0077164D" w:rsidRPr="00E8186B" w:rsidRDefault="0077164D" w:rsidP="00E7637F">
            <w:pPr>
              <w:pStyle w:val="Textoindependiente2"/>
              <w:spacing w:line="240" w:lineRule="auto"/>
              <w:rPr>
                <w:rFonts w:ascii="Roboto" w:hAnsi="Roboto" w:cs="Arial"/>
                <w:sz w:val="24"/>
              </w:rPr>
            </w:pPr>
            <w:r w:rsidRPr="00E8186B">
              <w:rPr>
                <w:rFonts w:ascii="Roboto" w:hAnsi="Roboto" w:cs="Arial"/>
                <w:sz w:val="24"/>
              </w:rPr>
              <w:t>Alfanumérico</w:t>
            </w:r>
          </w:p>
        </w:tc>
        <w:tc>
          <w:tcPr>
            <w:tcW w:w="1134" w:type="dxa"/>
          </w:tcPr>
          <w:p w:rsidR="0077164D" w:rsidRPr="00E8186B" w:rsidRDefault="0077164D" w:rsidP="00E7637F">
            <w:pPr>
              <w:pStyle w:val="Textoindependiente2"/>
              <w:spacing w:line="240" w:lineRule="auto"/>
              <w:rPr>
                <w:rFonts w:ascii="Roboto" w:hAnsi="Roboto" w:cs="Arial"/>
                <w:sz w:val="24"/>
              </w:rPr>
            </w:pPr>
            <w:r w:rsidRPr="00E8186B">
              <w:rPr>
                <w:rFonts w:ascii="Roboto" w:hAnsi="Roboto" w:cs="Arial"/>
                <w:sz w:val="24"/>
              </w:rPr>
              <w:t>250</w:t>
            </w:r>
          </w:p>
        </w:tc>
        <w:tc>
          <w:tcPr>
            <w:tcW w:w="992" w:type="dxa"/>
          </w:tcPr>
          <w:p w:rsidR="0077164D" w:rsidRPr="00E8186B" w:rsidRDefault="0077164D" w:rsidP="00E7637F">
            <w:pPr>
              <w:pStyle w:val="Textoindependiente2"/>
              <w:spacing w:line="240" w:lineRule="auto"/>
              <w:rPr>
                <w:rFonts w:ascii="Roboto" w:hAnsi="Roboto" w:cs="Arial"/>
                <w:sz w:val="24"/>
              </w:rPr>
            </w:pPr>
            <w:r w:rsidRPr="00E8186B">
              <w:rPr>
                <w:rFonts w:ascii="Roboto" w:hAnsi="Roboto" w:cs="Arial"/>
                <w:sz w:val="24"/>
              </w:rPr>
              <w:t> </w:t>
            </w:r>
          </w:p>
        </w:tc>
        <w:tc>
          <w:tcPr>
            <w:tcW w:w="1843" w:type="dxa"/>
          </w:tcPr>
          <w:p w:rsidR="0077164D" w:rsidRPr="00E8186B" w:rsidRDefault="0077164D" w:rsidP="00E7637F">
            <w:pPr>
              <w:pStyle w:val="Textoindependiente2"/>
              <w:spacing w:line="240" w:lineRule="auto"/>
              <w:rPr>
                <w:rFonts w:ascii="Roboto" w:hAnsi="Roboto" w:cs="Arial"/>
                <w:sz w:val="24"/>
              </w:rPr>
            </w:pPr>
            <w:r w:rsidRPr="00E8186B">
              <w:rPr>
                <w:rFonts w:ascii="Roboto" w:hAnsi="Roboto" w:cs="Arial"/>
                <w:sz w:val="24"/>
              </w:rPr>
              <w:t xml:space="preserve">Descripción de la fuente donde se obtienen los recursos. </w:t>
            </w:r>
          </w:p>
        </w:tc>
        <w:tc>
          <w:tcPr>
            <w:tcW w:w="2551" w:type="dxa"/>
          </w:tcPr>
          <w:p w:rsidR="0077164D" w:rsidRPr="00E8186B" w:rsidRDefault="0077164D" w:rsidP="00E7637F">
            <w:pPr>
              <w:pStyle w:val="Textoindependiente2"/>
              <w:spacing w:line="240" w:lineRule="auto"/>
              <w:rPr>
                <w:rFonts w:ascii="Roboto" w:hAnsi="Roboto" w:cs="Arial"/>
                <w:sz w:val="24"/>
              </w:rPr>
            </w:pPr>
            <w:r w:rsidRPr="00E8186B">
              <w:rPr>
                <w:rFonts w:ascii="Roboto" w:hAnsi="Roboto" w:cs="Arial"/>
                <w:sz w:val="24"/>
              </w:rPr>
              <w:t>No puede estar vacío.</w:t>
            </w:r>
          </w:p>
          <w:p w:rsidR="0077164D" w:rsidRPr="00E8186B" w:rsidRDefault="0077164D" w:rsidP="00E7637F">
            <w:pPr>
              <w:pStyle w:val="Textoindependiente2"/>
              <w:spacing w:line="240" w:lineRule="auto"/>
              <w:rPr>
                <w:rFonts w:ascii="Roboto" w:hAnsi="Roboto" w:cs="Arial"/>
                <w:sz w:val="24"/>
              </w:rPr>
            </w:pPr>
            <w:r w:rsidRPr="00E8186B">
              <w:rPr>
                <w:rFonts w:ascii="Roboto" w:hAnsi="Roboto" w:cs="Arial"/>
                <w:sz w:val="24"/>
              </w:rPr>
              <w:t>Los valores definidos se detall</w:t>
            </w:r>
            <w:r w:rsidR="00FE0A59" w:rsidRPr="00E8186B">
              <w:rPr>
                <w:rFonts w:ascii="Roboto" w:hAnsi="Roboto" w:cs="Arial"/>
                <w:sz w:val="24"/>
              </w:rPr>
              <w:t>a</w:t>
            </w:r>
            <w:r w:rsidRPr="00E8186B">
              <w:rPr>
                <w:rFonts w:ascii="Roboto" w:hAnsi="Roboto" w:cs="Arial"/>
                <w:sz w:val="24"/>
              </w:rPr>
              <w:t>n en la tabla 2</w:t>
            </w:r>
            <w:r w:rsidR="00FE0A59" w:rsidRPr="00E8186B">
              <w:rPr>
                <w:rFonts w:ascii="Roboto" w:hAnsi="Roboto" w:cs="Arial"/>
                <w:sz w:val="24"/>
              </w:rPr>
              <w:t xml:space="preserve"> siguiente</w:t>
            </w:r>
            <w:r w:rsidRPr="00E8186B">
              <w:rPr>
                <w:rFonts w:ascii="Roboto" w:hAnsi="Roboto" w:cs="Arial"/>
                <w:sz w:val="24"/>
              </w:rPr>
              <w:t>.</w:t>
            </w:r>
          </w:p>
          <w:p w:rsidR="0077164D" w:rsidRPr="00E8186B" w:rsidRDefault="0077164D" w:rsidP="00E7637F">
            <w:pPr>
              <w:pStyle w:val="Textoindependiente2"/>
              <w:spacing w:line="240" w:lineRule="auto"/>
              <w:rPr>
                <w:rFonts w:ascii="Roboto" w:hAnsi="Roboto" w:cs="Arial"/>
                <w:sz w:val="24"/>
              </w:rPr>
            </w:pPr>
          </w:p>
        </w:tc>
      </w:tr>
    </w:tbl>
    <w:p w:rsidR="00D803BC" w:rsidRPr="00E8186B" w:rsidRDefault="00D803BC" w:rsidP="00E7637F">
      <w:pPr>
        <w:ind w:right="-283"/>
        <w:jc w:val="both"/>
        <w:rPr>
          <w:rFonts w:ascii="Roboto" w:eastAsia="Calibri" w:hAnsi="Roboto" w:cs="Arial"/>
          <w:b/>
          <w:color w:val="000000"/>
          <w:szCs w:val="24"/>
          <w:lang w:eastAsia="es-CR"/>
        </w:rPr>
      </w:pPr>
    </w:p>
    <w:p w:rsidR="00ED1F3D" w:rsidRPr="00E8186B" w:rsidRDefault="00A37C90" w:rsidP="00E7637F">
      <w:pPr>
        <w:ind w:right="-283"/>
        <w:jc w:val="both"/>
        <w:rPr>
          <w:rFonts w:ascii="Roboto" w:eastAsia="Calibri" w:hAnsi="Roboto" w:cs="Arial"/>
          <w:b/>
          <w:color w:val="000000"/>
          <w:szCs w:val="24"/>
          <w:lang w:eastAsia="es-CR"/>
        </w:rPr>
      </w:pPr>
      <w:r w:rsidRPr="00E8186B">
        <w:rPr>
          <w:rFonts w:ascii="Roboto" w:hAnsi="Roboto"/>
          <w:szCs w:val="24"/>
        </w:rPr>
        <w:object w:dxaOrig="1504" w:dyaOrig="982" w14:anchorId="01EE6D0F">
          <v:shape id="_x0000_i1028" type="#_x0000_t75" style="width:75.6pt;height:48.6pt" o:ole="">
            <v:imagedata r:id="rId19" o:title=""/>
          </v:shape>
          <o:OLEObject Type="Embed" ProgID="Word.Document.8" ShapeID="_x0000_i1028" DrawAspect="Icon" ObjectID="_1855301986" r:id="rId20">
            <o:FieldCodes>\s</o:FieldCodes>
          </o:OLEObject>
        </w:object>
      </w:r>
    </w:p>
    <w:p w:rsidR="000E55FA" w:rsidRPr="00E8186B" w:rsidRDefault="000E55FA" w:rsidP="00E7637F">
      <w:pPr>
        <w:ind w:right="-283"/>
        <w:jc w:val="both"/>
        <w:rPr>
          <w:rFonts w:ascii="Roboto" w:eastAsia="Calibri" w:hAnsi="Roboto" w:cs="Arial"/>
          <w:b/>
          <w:color w:val="000000"/>
          <w:szCs w:val="24"/>
          <w:lang w:eastAsia="es-CR"/>
        </w:rPr>
      </w:pPr>
    </w:p>
    <w:p w:rsidR="00352D05" w:rsidRPr="00E8186B" w:rsidRDefault="00352D05" w:rsidP="00E7637F">
      <w:pPr>
        <w:ind w:right="-283"/>
        <w:jc w:val="both"/>
        <w:rPr>
          <w:rFonts w:ascii="Roboto" w:eastAsia="Calibri" w:hAnsi="Roboto" w:cs="Arial"/>
          <w:b/>
          <w:color w:val="000000"/>
          <w:szCs w:val="24"/>
          <w:lang w:eastAsia="es-CR"/>
        </w:rPr>
      </w:pPr>
    </w:p>
    <w:p w:rsidR="0092630B" w:rsidRPr="00E8186B" w:rsidRDefault="0092630B" w:rsidP="00E7637F">
      <w:pPr>
        <w:ind w:right="-283"/>
        <w:jc w:val="both"/>
        <w:rPr>
          <w:rFonts w:ascii="Roboto" w:eastAsia="Calibri" w:hAnsi="Roboto" w:cs="Arial"/>
          <w:b/>
          <w:color w:val="000000"/>
          <w:szCs w:val="24"/>
          <w:lang w:eastAsia="es-CR"/>
        </w:rPr>
      </w:pPr>
      <w:r w:rsidRPr="00E8186B">
        <w:rPr>
          <w:rFonts w:ascii="Roboto" w:eastAsia="Calibri" w:hAnsi="Roboto" w:cs="Arial"/>
          <w:b/>
          <w:color w:val="000000"/>
          <w:szCs w:val="24"/>
          <w:lang w:eastAsia="es-CR"/>
        </w:rPr>
        <w:t>Artículo 4.</w:t>
      </w:r>
      <w:r w:rsidRPr="00E8186B">
        <w:rPr>
          <w:rFonts w:ascii="Roboto" w:eastAsia="Calibri" w:hAnsi="Roboto" w:cs="Arial"/>
          <w:b/>
          <w:color w:val="000000"/>
          <w:szCs w:val="24"/>
          <w:lang w:eastAsia="es-CR"/>
        </w:rPr>
        <w:tab/>
        <w:t xml:space="preserve">Reformas a la captura de información </w:t>
      </w:r>
      <w:r w:rsidR="002F4E58" w:rsidRPr="00E8186B">
        <w:rPr>
          <w:rFonts w:ascii="Roboto" w:eastAsia="Calibri" w:hAnsi="Roboto" w:cs="Arial"/>
          <w:b/>
          <w:color w:val="000000"/>
          <w:szCs w:val="24"/>
          <w:lang w:eastAsia="es-CR"/>
        </w:rPr>
        <w:t xml:space="preserve">de la bolsa </w:t>
      </w:r>
      <w:r w:rsidRPr="00E8186B">
        <w:rPr>
          <w:rFonts w:ascii="Roboto" w:eastAsia="Calibri" w:hAnsi="Roboto" w:cs="Arial"/>
          <w:b/>
          <w:color w:val="000000"/>
          <w:szCs w:val="24"/>
          <w:lang w:eastAsia="es-CR"/>
        </w:rPr>
        <w:t>de valores</w:t>
      </w:r>
      <w:r w:rsidR="00EC7DE9" w:rsidRPr="00E8186B">
        <w:rPr>
          <w:rFonts w:ascii="Roboto" w:eastAsia="Calibri" w:hAnsi="Roboto" w:cs="Arial"/>
          <w:b/>
          <w:color w:val="000000"/>
          <w:szCs w:val="24"/>
          <w:lang w:eastAsia="es-CR"/>
        </w:rPr>
        <w:t>.</w:t>
      </w:r>
    </w:p>
    <w:p w:rsidR="0092630B" w:rsidRPr="00E8186B" w:rsidRDefault="0092630B" w:rsidP="00E7637F">
      <w:pPr>
        <w:ind w:right="-283"/>
        <w:jc w:val="both"/>
        <w:rPr>
          <w:rFonts w:ascii="Roboto" w:eastAsia="Calibri" w:hAnsi="Roboto" w:cs="Arial"/>
          <w:b/>
          <w:color w:val="000000"/>
          <w:szCs w:val="24"/>
          <w:lang w:eastAsia="es-CR"/>
        </w:rPr>
      </w:pPr>
    </w:p>
    <w:p w:rsidR="009471BC" w:rsidRPr="00E8186B" w:rsidRDefault="000956C0" w:rsidP="00E7637F">
      <w:pPr>
        <w:ind w:right="-283"/>
        <w:jc w:val="both"/>
        <w:rPr>
          <w:rFonts w:ascii="Roboto" w:hAnsi="Roboto" w:cs="Arial"/>
          <w:szCs w:val="24"/>
          <w:lang w:val="es-CR"/>
        </w:rPr>
      </w:pPr>
      <w:r w:rsidRPr="00E8186B">
        <w:rPr>
          <w:rFonts w:ascii="Roboto" w:hAnsi="Roboto" w:cs="Arial"/>
          <w:szCs w:val="24"/>
          <w:lang w:val="es-CR"/>
        </w:rPr>
        <w:t xml:space="preserve">Se reforma el Anexo 19 denominado </w:t>
      </w:r>
      <w:r w:rsidRPr="00E8186B">
        <w:rPr>
          <w:rFonts w:ascii="Roboto" w:hAnsi="Roboto" w:cs="Arial"/>
          <w:b/>
          <w:bCs/>
          <w:szCs w:val="24"/>
          <w:lang w:val="es-CR"/>
        </w:rPr>
        <w:t>“</w:t>
      </w:r>
      <w:r w:rsidRPr="00E8186B">
        <w:rPr>
          <w:rFonts w:ascii="Roboto" w:hAnsi="Roboto" w:cs="Arial"/>
          <w:szCs w:val="24"/>
          <w:lang w:val="es-CR"/>
        </w:rPr>
        <w:t xml:space="preserve">Reporte de Operaciones Bursátiles”, con el fin de actualizar y ordenar la información que deberá remitir </w:t>
      </w:r>
      <w:r w:rsidR="002F4E58" w:rsidRPr="00E8186B">
        <w:rPr>
          <w:rFonts w:ascii="Roboto" w:hAnsi="Roboto" w:cs="Arial"/>
          <w:szCs w:val="24"/>
          <w:lang w:val="es-CR"/>
        </w:rPr>
        <w:t>la bolsa de valores</w:t>
      </w:r>
      <w:r w:rsidRPr="00E8186B">
        <w:rPr>
          <w:rFonts w:ascii="Roboto" w:hAnsi="Roboto" w:cs="Arial"/>
          <w:szCs w:val="24"/>
          <w:lang w:val="es-CR"/>
        </w:rPr>
        <w:t>, para efectos de la supervisión de los procesos de negociación, compensación, liquidación y custodia de valores</w:t>
      </w:r>
      <w:r w:rsidR="00A44DAE" w:rsidRPr="00E8186B">
        <w:rPr>
          <w:rFonts w:ascii="Roboto" w:hAnsi="Roboto" w:cs="Arial"/>
          <w:szCs w:val="24"/>
        </w:rPr>
        <w:t>.</w:t>
      </w:r>
      <w:r w:rsidR="00D307D9" w:rsidRPr="00E8186B">
        <w:rPr>
          <w:rFonts w:ascii="Roboto" w:hAnsi="Roboto" w:cs="Arial"/>
          <w:szCs w:val="24"/>
          <w:lang w:val="es-CR"/>
        </w:rPr>
        <w:t xml:space="preserve"> </w:t>
      </w:r>
    </w:p>
    <w:p w:rsidR="00A44DAE" w:rsidRPr="00E8186B" w:rsidRDefault="00A44DAE" w:rsidP="00E7637F">
      <w:pPr>
        <w:ind w:right="-283"/>
        <w:jc w:val="both"/>
        <w:rPr>
          <w:rFonts w:ascii="Roboto" w:hAnsi="Roboto" w:cs="Arial"/>
          <w:szCs w:val="24"/>
        </w:rPr>
      </w:pPr>
    </w:p>
    <w:bookmarkStart w:id="0" w:name="_MON_1846409522"/>
    <w:bookmarkEnd w:id="0"/>
    <w:p w:rsidR="000956C0" w:rsidRPr="00E8186B" w:rsidRDefault="00D417ED" w:rsidP="00E7637F">
      <w:pPr>
        <w:ind w:right="-283"/>
        <w:jc w:val="both"/>
        <w:rPr>
          <w:rFonts w:ascii="Roboto" w:hAnsi="Roboto" w:cs="Arial"/>
          <w:szCs w:val="24"/>
        </w:rPr>
      </w:pPr>
      <w:r w:rsidRPr="00E8186B">
        <w:rPr>
          <w:rFonts w:ascii="Roboto" w:hAnsi="Roboto" w:cs="Arial"/>
          <w:szCs w:val="24"/>
        </w:rPr>
        <w:object w:dxaOrig="1543" w:dyaOrig="998" w14:anchorId="1E9A6681">
          <v:shape id="_x0000_i1029" type="#_x0000_t75" style="width:77.4pt;height:49.8pt" o:ole="">
            <v:imagedata r:id="rId21" o:title=""/>
          </v:shape>
          <o:OLEObject Type="Embed" ProgID="Word.Document.12" ShapeID="_x0000_i1029" DrawAspect="Icon" ObjectID="_1855301987" r:id="rId22">
            <o:FieldCodes>\s</o:FieldCodes>
          </o:OLEObject>
        </w:object>
      </w:r>
    </w:p>
    <w:p w:rsidR="00501CF9" w:rsidRPr="00E8186B" w:rsidRDefault="00501CF9" w:rsidP="00E7637F">
      <w:pPr>
        <w:ind w:right="-283"/>
        <w:jc w:val="both"/>
        <w:rPr>
          <w:rFonts w:ascii="Roboto" w:hAnsi="Roboto" w:cs="Arial"/>
          <w:szCs w:val="24"/>
        </w:rPr>
      </w:pPr>
    </w:p>
    <w:p w:rsidR="00A44DAE" w:rsidRPr="00E8186B" w:rsidRDefault="00A44DAE" w:rsidP="00E7637F">
      <w:pPr>
        <w:ind w:right="-283"/>
        <w:jc w:val="both"/>
        <w:rPr>
          <w:rFonts w:ascii="Roboto" w:hAnsi="Roboto" w:cs="Arial"/>
          <w:szCs w:val="24"/>
        </w:rPr>
      </w:pPr>
    </w:p>
    <w:p w:rsidR="003E314A" w:rsidRPr="00E8186B" w:rsidRDefault="003E314A" w:rsidP="00E7637F">
      <w:pPr>
        <w:ind w:right="-283"/>
        <w:jc w:val="both"/>
        <w:rPr>
          <w:rFonts w:ascii="Roboto" w:eastAsia="Calibri" w:hAnsi="Roboto" w:cs="Arial"/>
          <w:b/>
          <w:color w:val="000000"/>
          <w:szCs w:val="24"/>
          <w:lang w:eastAsia="es-CR"/>
        </w:rPr>
      </w:pPr>
      <w:r w:rsidRPr="00E8186B">
        <w:rPr>
          <w:rFonts w:ascii="Roboto" w:eastAsia="Calibri" w:hAnsi="Roboto" w:cs="Arial"/>
          <w:b/>
          <w:color w:val="000000"/>
          <w:szCs w:val="24"/>
          <w:lang w:eastAsia="es-CR"/>
        </w:rPr>
        <w:t>Artículo 5.</w:t>
      </w:r>
      <w:r w:rsidRPr="00E8186B">
        <w:rPr>
          <w:rFonts w:ascii="Roboto" w:eastAsia="Calibri" w:hAnsi="Roboto" w:cs="Arial"/>
          <w:b/>
          <w:color w:val="000000"/>
          <w:szCs w:val="24"/>
          <w:lang w:eastAsia="es-CR"/>
        </w:rPr>
        <w:tab/>
        <w:t>Reformas a la captura de información sobre quejas y reclamos de inversionistas</w:t>
      </w:r>
      <w:r w:rsidR="00CD0556" w:rsidRPr="00E8186B">
        <w:rPr>
          <w:rFonts w:ascii="Roboto" w:eastAsia="Calibri" w:hAnsi="Roboto" w:cs="Arial"/>
          <w:b/>
          <w:color w:val="000000"/>
          <w:szCs w:val="24"/>
          <w:lang w:eastAsia="es-CR"/>
        </w:rPr>
        <w:t>.</w:t>
      </w:r>
    </w:p>
    <w:p w:rsidR="003E314A" w:rsidRPr="00E8186B" w:rsidRDefault="003E314A" w:rsidP="00E7637F">
      <w:pPr>
        <w:ind w:right="-283"/>
        <w:jc w:val="both"/>
        <w:rPr>
          <w:rFonts w:ascii="Roboto" w:eastAsia="Calibri" w:hAnsi="Roboto" w:cs="Arial"/>
          <w:b/>
          <w:color w:val="000000"/>
          <w:szCs w:val="24"/>
          <w:lang w:eastAsia="es-CR"/>
        </w:rPr>
      </w:pPr>
    </w:p>
    <w:p w:rsidR="003E314A" w:rsidRPr="00E8186B" w:rsidRDefault="003E314A" w:rsidP="00E7637F">
      <w:pPr>
        <w:ind w:right="-283"/>
        <w:jc w:val="both"/>
        <w:rPr>
          <w:rFonts w:ascii="Roboto" w:hAnsi="Roboto" w:cs="Arial"/>
          <w:szCs w:val="24"/>
        </w:rPr>
      </w:pPr>
      <w:r w:rsidRPr="00E8186B">
        <w:rPr>
          <w:rFonts w:ascii="Roboto" w:hAnsi="Roboto" w:cs="Arial"/>
          <w:szCs w:val="24"/>
        </w:rPr>
        <w:t xml:space="preserve">Se adiciona </w:t>
      </w:r>
      <w:r w:rsidR="00330BFD" w:rsidRPr="00E8186B">
        <w:rPr>
          <w:rFonts w:ascii="Roboto" w:hAnsi="Roboto" w:cs="Arial"/>
          <w:szCs w:val="24"/>
        </w:rPr>
        <w:t>e</w:t>
      </w:r>
      <w:r w:rsidRPr="00E8186B">
        <w:rPr>
          <w:rFonts w:ascii="Roboto" w:hAnsi="Roboto" w:cs="Arial"/>
          <w:szCs w:val="24"/>
        </w:rPr>
        <w:t xml:space="preserve">l Anexo 66 </w:t>
      </w:r>
      <w:r w:rsidR="004E5F27" w:rsidRPr="00E8186B">
        <w:rPr>
          <w:rFonts w:ascii="Roboto" w:hAnsi="Roboto" w:cs="Arial"/>
          <w:szCs w:val="24"/>
        </w:rPr>
        <w:t xml:space="preserve">Reporte de quejas y reclamos formuladas por los inversionistas ante la entidad o instancias externas definidas, </w:t>
      </w:r>
      <w:r w:rsidR="00664741" w:rsidRPr="00E8186B">
        <w:rPr>
          <w:rFonts w:ascii="Roboto" w:hAnsi="Roboto" w:cs="Arial"/>
          <w:szCs w:val="24"/>
        </w:rPr>
        <w:t>a las secciones de puestos de bolsa y sociedades administradoras de fondos de inversión de</w:t>
      </w:r>
      <w:r w:rsidR="004E5F27" w:rsidRPr="00E8186B">
        <w:rPr>
          <w:rFonts w:ascii="Roboto" w:hAnsi="Roboto" w:cs="Arial"/>
          <w:szCs w:val="24"/>
        </w:rPr>
        <w:t>l Cuadro de Información Periódica</w:t>
      </w:r>
      <w:r w:rsidR="008F4C54" w:rsidRPr="00E8186B">
        <w:rPr>
          <w:rFonts w:ascii="Roboto" w:hAnsi="Roboto" w:cs="Arial"/>
          <w:szCs w:val="24"/>
        </w:rPr>
        <w:t xml:space="preserve"> </w:t>
      </w:r>
      <w:r w:rsidR="00A52D74" w:rsidRPr="00E8186B">
        <w:rPr>
          <w:rFonts w:ascii="Roboto" w:hAnsi="Roboto" w:cs="Arial"/>
          <w:szCs w:val="24"/>
        </w:rPr>
        <w:t>incluido en e</w:t>
      </w:r>
      <w:r w:rsidR="008F4C54" w:rsidRPr="00E8186B">
        <w:rPr>
          <w:rFonts w:ascii="Roboto" w:hAnsi="Roboto" w:cs="Arial"/>
          <w:szCs w:val="24"/>
        </w:rPr>
        <w:t>l artículo 2. Periodicidad, contenido y medios para el suministro de la información</w:t>
      </w:r>
      <w:r w:rsidR="004E5F27" w:rsidRPr="00E8186B">
        <w:rPr>
          <w:rFonts w:ascii="Roboto" w:hAnsi="Roboto" w:cs="Arial"/>
          <w:szCs w:val="24"/>
        </w:rPr>
        <w:t xml:space="preserve">, </w:t>
      </w:r>
      <w:r w:rsidR="00E620C0">
        <w:rPr>
          <w:rFonts w:ascii="Roboto" w:hAnsi="Roboto" w:cs="Arial"/>
          <w:szCs w:val="24"/>
        </w:rPr>
        <w:t>de conformidad con el siguiente texto</w:t>
      </w:r>
      <w:r w:rsidR="004E5F27" w:rsidRPr="00E8186B">
        <w:rPr>
          <w:rFonts w:ascii="Roboto" w:hAnsi="Roboto" w:cs="Arial"/>
          <w:szCs w:val="24"/>
        </w:rPr>
        <w:t>:</w:t>
      </w:r>
    </w:p>
    <w:p w:rsidR="003E314A" w:rsidRPr="00E8186B" w:rsidRDefault="003E314A" w:rsidP="00E7637F">
      <w:pPr>
        <w:ind w:right="-283"/>
        <w:jc w:val="both"/>
        <w:rPr>
          <w:rFonts w:ascii="Roboto" w:hAnsi="Roboto" w:cs="Arial"/>
          <w:szCs w:val="24"/>
        </w:rPr>
      </w:pPr>
    </w:p>
    <w:tbl>
      <w:tblPr>
        <w:tblW w:w="8926" w:type="dxa"/>
        <w:jc w:val="center"/>
        <w:tblCellMar>
          <w:left w:w="70" w:type="dxa"/>
          <w:right w:w="70" w:type="dxa"/>
        </w:tblCellMar>
        <w:tblLook w:val="04A0" w:firstRow="1" w:lastRow="0" w:firstColumn="1" w:lastColumn="0" w:noHBand="0" w:noVBand="1"/>
      </w:tblPr>
      <w:tblGrid>
        <w:gridCol w:w="146"/>
        <w:gridCol w:w="1696"/>
        <w:gridCol w:w="1660"/>
        <w:gridCol w:w="1283"/>
        <w:gridCol w:w="1367"/>
        <w:gridCol w:w="1352"/>
        <w:gridCol w:w="1422"/>
      </w:tblGrid>
      <w:tr w:rsidR="004E5F27" w:rsidRPr="00E8186B" w:rsidTr="00082896">
        <w:trPr>
          <w:trHeight w:val="510"/>
          <w:jc w:val="center"/>
        </w:trPr>
        <w:tc>
          <w:tcPr>
            <w:tcW w:w="1902" w:type="dxa"/>
            <w:gridSpan w:val="2"/>
            <w:tcBorders>
              <w:top w:val="single" w:sz="4" w:space="0" w:color="auto"/>
              <w:left w:val="single" w:sz="4" w:space="0" w:color="auto"/>
              <w:bottom w:val="single" w:sz="4" w:space="0" w:color="auto"/>
              <w:right w:val="single" w:sz="4" w:space="0" w:color="auto"/>
            </w:tcBorders>
            <w:vAlign w:val="center"/>
            <w:hideMark/>
          </w:tcPr>
          <w:p w:rsidR="004E5F27" w:rsidRPr="00E8186B" w:rsidRDefault="00EA6805" w:rsidP="00E7637F">
            <w:pPr>
              <w:jc w:val="both"/>
              <w:rPr>
                <w:rFonts w:ascii="Roboto" w:hAnsi="Roboto" w:cs="Arial"/>
                <w:b/>
                <w:bCs/>
                <w:szCs w:val="24"/>
                <w:lang w:val="es-CR" w:eastAsia="es-CR"/>
              </w:rPr>
            </w:pPr>
            <w:r w:rsidRPr="00E8186B">
              <w:rPr>
                <w:rFonts w:ascii="Roboto" w:hAnsi="Roboto" w:cs="Arial"/>
                <w:b/>
                <w:bCs/>
                <w:szCs w:val="24"/>
                <w:lang w:val="es-CR" w:eastAsia="es-CR"/>
              </w:rPr>
              <w:t>Informe o reporte</w:t>
            </w:r>
          </w:p>
        </w:tc>
        <w:tc>
          <w:tcPr>
            <w:tcW w:w="1884" w:type="dxa"/>
            <w:tcBorders>
              <w:top w:val="single" w:sz="4" w:space="0" w:color="auto"/>
              <w:left w:val="single" w:sz="4" w:space="0" w:color="auto"/>
              <w:bottom w:val="single" w:sz="4" w:space="0" w:color="auto"/>
              <w:right w:val="single" w:sz="4" w:space="0" w:color="auto"/>
            </w:tcBorders>
            <w:vAlign w:val="center"/>
            <w:hideMark/>
          </w:tcPr>
          <w:p w:rsidR="004E5F27" w:rsidRPr="00E8186B" w:rsidRDefault="00EA6805" w:rsidP="00E7637F">
            <w:pPr>
              <w:jc w:val="both"/>
              <w:rPr>
                <w:rFonts w:ascii="Roboto" w:hAnsi="Roboto" w:cs="Arial"/>
                <w:b/>
                <w:bCs/>
                <w:szCs w:val="24"/>
                <w:lang w:val="es-CR" w:eastAsia="es-CR"/>
              </w:rPr>
            </w:pPr>
            <w:r w:rsidRPr="00E8186B">
              <w:rPr>
                <w:rFonts w:ascii="Roboto" w:hAnsi="Roboto" w:cs="Arial"/>
                <w:b/>
                <w:bCs/>
                <w:szCs w:val="24"/>
                <w:lang w:val="es-CR" w:eastAsia="es-CR"/>
              </w:rPr>
              <w:t>Periodicidad</w:t>
            </w:r>
          </w:p>
        </w:tc>
        <w:tc>
          <w:tcPr>
            <w:tcW w:w="1313" w:type="dxa"/>
            <w:tcBorders>
              <w:top w:val="single" w:sz="4" w:space="0" w:color="auto"/>
              <w:left w:val="single" w:sz="4" w:space="0" w:color="auto"/>
              <w:bottom w:val="single" w:sz="4" w:space="0" w:color="auto"/>
              <w:right w:val="single" w:sz="4" w:space="0" w:color="auto"/>
            </w:tcBorders>
            <w:vAlign w:val="center"/>
            <w:hideMark/>
          </w:tcPr>
          <w:p w:rsidR="004E5F27" w:rsidRPr="00E8186B" w:rsidRDefault="00EA6805" w:rsidP="00E7637F">
            <w:pPr>
              <w:jc w:val="both"/>
              <w:rPr>
                <w:rFonts w:ascii="Roboto" w:hAnsi="Roboto" w:cs="Arial"/>
                <w:b/>
                <w:bCs/>
                <w:szCs w:val="24"/>
                <w:lang w:val="es-CR" w:eastAsia="es-CR"/>
              </w:rPr>
            </w:pPr>
            <w:r w:rsidRPr="00E8186B">
              <w:rPr>
                <w:rFonts w:ascii="Roboto" w:hAnsi="Roboto" w:cs="Arial"/>
                <w:b/>
                <w:bCs/>
                <w:szCs w:val="24"/>
                <w:lang w:val="es-CR" w:eastAsia="es-CR"/>
              </w:rPr>
              <w:t>Plazo máximo de entrega</w:t>
            </w:r>
          </w:p>
        </w:tc>
        <w:tc>
          <w:tcPr>
            <w:tcW w:w="1577" w:type="dxa"/>
            <w:tcBorders>
              <w:top w:val="single" w:sz="4" w:space="0" w:color="auto"/>
              <w:left w:val="single" w:sz="4" w:space="0" w:color="auto"/>
              <w:bottom w:val="single" w:sz="4" w:space="0" w:color="auto"/>
              <w:right w:val="single" w:sz="4" w:space="0" w:color="auto"/>
            </w:tcBorders>
            <w:vAlign w:val="center"/>
            <w:hideMark/>
          </w:tcPr>
          <w:p w:rsidR="004E5F27" w:rsidRPr="00E8186B" w:rsidRDefault="00EA6805" w:rsidP="00E7637F">
            <w:pPr>
              <w:jc w:val="both"/>
              <w:rPr>
                <w:rFonts w:ascii="Roboto" w:hAnsi="Roboto" w:cs="Arial"/>
                <w:b/>
                <w:bCs/>
                <w:szCs w:val="24"/>
                <w:lang w:val="es-CR" w:eastAsia="es-CR"/>
              </w:rPr>
            </w:pPr>
            <w:r w:rsidRPr="00E8186B">
              <w:rPr>
                <w:rFonts w:ascii="Roboto" w:hAnsi="Roboto" w:cs="Arial"/>
                <w:b/>
                <w:bCs/>
                <w:szCs w:val="24"/>
                <w:lang w:val="es-CR" w:eastAsia="es-CR"/>
              </w:rPr>
              <w:t>Formato o normas sobre el contenido</w:t>
            </w:r>
          </w:p>
        </w:tc>
        <w:tc>
          <w:tcPr>
            <w:tcW w:w="1355" w:type="dxa"/>
            <w:tcBorders>
              <w:top w:val="single" w:sz="4" w:space="0" w:color="auto"/>
              <w:left w:val="single" w:sz="4" w:space="0" w:color="auto"/>
              <w:bottom w:val="single" w:sz="4" w:space="0" w:color="auto"/>
              <w:right w:val="single" w:sz="4" w:space="0" w:color="auto"/>
            </w:tcBorders>
            <w:vAlign w:val="center"/>
            <w:hideMark/>
          </w:tcPr>
          <w:p w:rsidR="004E5F27" w:rsidRPr="00E8186B" w:rsidRDefault="00EA6805" w:rsidP="00E7637F">
            <w:pPr>
              <w:jc w:val="both"/>
              <w:rPr>
                <w:rFonts w:ascii="Roboto" w:hAnsi="Roboto" w:cs="Arial"/>
                <w:b/>
                <w:bCs/>
                <w:szCs w:val="24"/>
                <w:lang w:val="es-CR" w:eastAsia="es-CR"/>
              </w:rPr>
            </w:pPr>
            <w:r w:rsidRPr="00E8186B">
              <w:rPr>
                <w:rFonts w:ascii="Roboto" w:hAnsi="Roboto" w:cs="Arial"/>
                <w:b/>
                <w:bCs/>
                <w:szCs w:val="24"/>
                <w:lang w:val="es-CR" w:eastAsia="es-CR"/>
              </w:rPr>
              <w:t>Medio de envío</w:t>
            </w:r>
          </w:p>
        </w:tc>
        <w:tc>
          <w:tcPr>
            <w:tcW w:w="895" w:type="dxa"/>
            <w:tcBorders>
              <w:top w:val="single" w:sz="4" w:space="0" w:color="auto"/>
              <w:left w:val="single" w:sz="4" w:space="0" w:color="auto"/>
              <w:bottom w:val="single" w:sz="4" w:space="0" w:color="auto"/>
              <w:right w:val="single" w:sz="4" w:space="0" w:color="auto"/>
            </w:tcBorders>
            <w:vAlign w:val="center"/>
            <w:hideMark/>
          </w:tcPr>
          <w:p w:rsidR="004E5F27" w:rsidRPr="00E8186B" w:rsidRDefault="00EA6805" w:rsidP="00E7637F">
            <w:pPr>
              <w:jc w:val="both"/>
              <w:rPr>
                <w:rFonts w:ascii="Roboto" w:hAnsi="Roboto" w:cs="Arial"/>
                <w:b/>
                <w:bCs/>
                <w:szCs w:val="24"/>
                <w:lang w:val="es-CR" w:eastAsia="es-CR"/>
              </w:rPr>
            </w:pPr>
            <w:r w:rsidRPr="00E8186B">
              <w:rPr>
                <w:rFonts w:ascii="Roboto" w:hAnsi="Roboto" w:cs="Arial"/>
                <w:b/>
                <w:bCs/>
                <w:szCs w:val="24"/>
                <w:lang w:val="es-CR" w:eastAsia="es-CR"/>
              </w:rPr>
              <w:t>Notas aclaratorias</w:t>
            </w:r>
          </w:p>
        </w:tc>
      </w:tr>
      <w:tr w:rsidR="004E5F27" w:rsidRPr="00E8186B" w:rsidTr="00082896">
        <w:trPr>
          <w:trHeight w:val="551"/>
          <w:jc w:val="center"/>
        </w:trPr>
        <w:tc>
          <w:tcPr>
            <w:tcW w:w="147" w:type="dxa"/>
            <w:tcBorders>
              <w:top w:val="single" w:sz="4" w:space="0" w:color="auto"/>
              <w:left w:val="single" w:sz="4" w:space="0" w:color="auto"/>
              <w:bottom w:val="single" w:sz="4" w:space="0" w:color="auto"/>
              <w:right w:val="single" w:sz="4" w:space="0" w:color="auto"/>
            </w:tcBorders>
            <w:vAlign w:val="center"/>
            <w:hideMark/>
          </w:tcPr>
          <w:p w:rsidR="004E5F27" w:rsidRPr="00E8186B" w:rsidRDefault="004E5F27" w:rsidP="00E7637F">
            <w:pPr>
              <w:jc w:val="both"/>
              <w:rPr>
                <w:rFonts w:ascii="Roboto" w:hAnsi="Roboto" w:cs="Arial"/>
                <w:b/>
                <w:bCs/>
                <w:szCs w:val="24"/>
                <w:lang w:val="es-CR" w:eastAsia="es-CR"/>
              </w:rPr>
            </w:pPr>
          </w:p>
        </w:tc>
        <w:tc>
          <w:tcPr>
            <w:tcW w:w="1755" w:type="dxa"/>
            <w:tcBorders>
              <w:top w:val="single" w:sz="4" w:space="0" w:color="auto"/>
              <w:left w:val="nil"/>
              <w:bottom w:val="single" w:sz="4" w:space="0" w:color="auto"/>
              <w:right w:val="single" w:sz="4" w:space="0" w:color="auto"/>
            </w:tcBorders>
            <w:vAlign w:val="center"/>
            <w:hideMark/>
          </w:tcPr>
          <w:p w:rsidR="004E5F27" w:rsidRPr="00E8186B" w:rsidRDefault="004E5F27" w:rsidP="00E7637F">
            <w:pPr>
              <w:jc w:val="both"/>
              <w:rPr>
                <w:rFonts w:ascii="Roboto" w:hAnsi="Roboto" w:cs="Arial"/>
                <w:b/>
                <w:bCs/>
                <w:szCs w:val="24"/>
                <w:lang w:val="es-CR" w:eastAsia="es-CR"/>
              </w:rPr>
            </w:pPr>
            <w:r w:rsidRPr="00E8186B">
              <w:rPr>
                <w:rFonts w:ascii="Roboto" w:hAnsi="Roboto" w:cs="Arial"/>
                <w:b/>
                <w:bCs/>
                <w:szCs w:val="24"/>
                <w:lang w:val="es-CR" w:eastAsia="es-CR"/>
              </w:rPr>
              <w:t>Reporte de quejas y reclamos formuladas por los inversionistas ante la entidad o instancias externas definidas</w:t>
            </w:r>
          </w:p>
        </w:tc>
        <w:tc>
          <w:tcPr>
            <w:tcW w:w="1884" w:type="dxa"/>
            <w:tcBorders>
              <w:top w:val="single" w:sz="4" w:space="0" w:color="auto"/>
              <w:left w:val="nil"/>
              <w:bottom w:val="single" w:sz="4" w:space="0" w:color="auto"/>
              <w:right w:val="single" w:sz="4" w:space="0" w:color="auto"/>
            </w:tcBorders>
            <w:shd w:val="clear" w:color="000000" w:fill="FFFFFF"/>
            <w:vAlign w:val="center"/>
            <w:hideMark/>
          </w:tcPr>
          <w:p w:rsidR="004E5F27" w:rsidRPr="00E8186B" w:rsidRDefault="004E5F27" w:rsidP="00E7637F">
            <w:pPr>
              <w:jc w:val="both"/>
              <w:rPr>
                <w:rFonts w:ascii="Roboto" w:hAnsi="Roboto" w:cs="Arial"/>
                <w:szCs w:val="24"/>
                <w:lang w:val="es-CR" w:eastAsia="es-CR"/>
              </w:rPr>
            </w:pPr>
            <w:r w:rsidRPr="00E8186B">
              <w:rPr>
                <w:rFonts w:ascii="Roboto" w:hAnsi="Roboto" w:cs="Arial"/>
                <w:szCs w:val="24"/>
                <w:lang w:val="es-CR" w:eastAsia="es-CR"/>
              </w:rPr>
              <w:t> </w:t>
            </w:r>
            <w:r w:rsidR="00664741" w:rsidRPr="00E8186B">
              <w:rPr>
                <w:rFonts w:ascii="Roboto" w:hAnsi="Roboto" w:cs="Arial"/>
                <w:szCs w:val="24"/>
                <w:lang w:val="es-CR" w:eastAsia="es-CR"/>
              </w:rPr>
              <w:t>Semestral</w:t>
            </w:r>
          </w:p>
        </w:tc>
        <w:tc>
          <w:tcPr>
            <w:tcW w:w="1313" w:type="dxa"/>
            <w:tcBorders>
              <w:top w:val="single" w:sz="4" w:space="0" w:color="auto"/>
              <w:left w:val="nil"/>
              <w:bottom w:val="single" w:sz="4" w:space="0" w:color="auto"/>
              <w:right w:val="single" w:sz="4" w:space="0" w:color="auto"/>
            </w:tcBorders>
            <w:shd w:val="clear" w:color="000000" w:fill="FFFFFF"/>
            <w:vAlign w:val="center"/>
            <w:hideMark/>
          </w:tcPr>
          <w:p w:rsidR="004E5F27" w:rsidRPr="00E8186B" w:rsidRDefault="004B0D4A" w:rsidP="00E7637F">
            <w:pPr>
              <w:jc w:val="both"/>
              <w:rPr>
                <w:rFonts w:ascii="Roboto" w:hAnsi="Roboto" w:cs="Arial"/>
                <w:szCs w:val="24"/>
                <w:lang w:val="es-CR" w:eastAsia="es-CR"/>
              </w:rPr>
            </w:pPr>
            <w:r w:rsidRPr="00E8186B">
              <w:rPr>
                <w:rFonts w:ascii="Roboto" w:hAnsi="Roboto" w:cs="Arial"/>
                <w:szCs w:val="24"/>
                <w:lang w:val="es-CR" w:eastAsia="es-CR"/>
              </w:rPr>
              <w:t>20 días naturales después del cierre semestral</w:t>
            </w:r>
            <w:r w:rsidR="004E5F27" w:rsidRPr="00E8186B">
              <w:rPr>
                <w:rFonts w:ascii="Roboto" w:hAnsi="Roboto" w:cs="Arial"/>
                <w:szCs w:val="24"/>
                <w:lang w:val="es-CR" w:eastAsia="es-CR"/>
              </w:rPr>
              <w:t> </w:t>
            </w:r>
          </w:p>
        </w:tc>
        <w:tc>
          <w:tcPr>
            <w:tcW w:w="1577" w:type="dxa"/>
            <w:tcBorders>
              <w:top w:val="single" w:sz="4" w:space="0" w:color="auto"/>
              <w:left w:val="nil"/>
              <w:bottom w:val="single" w:sz="4" w:space="0" w:color="auto"/>
              <w:right w:val="single" w:sz="4" w:space="0" w:color="auto"/>
            </w:tcBorders>
            <w:shd w:val="clear" w:color="000000" w:fill="FFFFFF"/>
            <w:vAlign w:val="center"/>
            <w:hideMark/>
          </w:tcPr>
          <w:p w:rsidR="004E5F27" w:rsidRPr="00E8186B" w:rsidRDefault="004E5F27" w:rsidP="00E7637F">
            <w:pPr>
              <w:jc w:val="both"/>
              <w:rPr>
                <w:rFonts w:ascii="Roboto" w:hAnsi="Roboto" w:cs="Arial"/>
                <w:szCs w:val="24"/>
                <w:lang w:val="es-CR" w:eastAsia="es-CR"/>
              </w:rPr>
            </w:pPr>
            <w:r w:rsidRPr="00E8186B">
              <w:rPr>
                <w:rFonts w:ascii="Roboto" w:hAnsi="Roboto" w:cs="Arial"/>
                <w:szCs w:val="24"/>
                <w:lang w:val="es-CR" w:eastAsia="es-CR"/>
              </w:rPr>
              <w:t>Anexo 66</w:t>
            </w:r>
          </w:p>
        </w:tc>
        <w:tc>
          <w:tcPr>
            <w:tcW w:w="1355" w:type="dxa"/>
            <w:tcBorders>
              <w:top w:val="single" w:sz="4" w:space="0" w:color="auto"/>
              <w:left w:val="nil"/>
              <w:bottom w:val="single" w:sz="4" w:space="0" w:color="auto"/>
              <w:right w:val="single" w:sz="4" w:space="0" w:color="auto"/>
            </w:tcBorders>
            <w:shd w:val="clear" w:color="000000" w:fill="FFFFFF"/>
            <w:vAlign w:val="center"/>
            <w:hideMark/>
          </w:tcPr>
          <w:p w:rsidR="004E5F27" w:rsidRPr="00E8186B" w:rsidRDefault="00664741" w:rsidP="00E7637F">
            <w:pPr>
              <w:jc w:val="both"/>
              <w:rPr>
                <w:rFonts w:ascii="Roboto" w:hAnsi="Roboto" w:cs="Arial"/>
                <w:szCs w:val="24"/>
                <w:lang w:val="es-CR" w:eastAsia="es-CR"/>
              </w:rPr>
            </w:pPr>
            <w:r w:rsidRPr="00E8186B">
              <w:rPr>
                <w:rFonts w:ascii="Roboto" w:hAnsi="Roboto" w:cs="Arial"/>
                <w:szCs w:val="24"/>
                <w:lang w:val="es-CR" w:eastAsia="es-CR"/>
              </w:rPr>
              <w:t xml:space="preserve">Sistema </w:t>
            </w:r>
            <w:proofErr w:type="spellStart"/>
            <w:r w:rsidRPr="00E8186B">
              <w:rPr>
                <w:rFonts w:ascii="Roboto" w:hAnsi="Roboto" w:cs="Arial"/>
                <w:szCs w:val="24"/>
                <w:lang w:val="es-CR" w:eastAsia="es-CR"/>
              </w:rPr>
              <w:t>Ingresador</w:t>
            </w:r>
            <w:proofErr w:type="spellEnd"/>
            <w:r w:rsidR="004E5F27" w:rsidRPr="00E8186B">
              <w:rPr>
                <w:rFonts w:ascii="Roboto" w:hAnsi="Roboto" w:cs="Arial"/>
                <w:szCs w:val="24"/>
                <w:lang w:val="es-CR" w:eastAsia="es-CR"/>
              </w:rPr>
              <w:t> </w:t>
            </w:r>
          </w:p>
        </w:tc>
        <w:tc>
          <w:tcPr>
            <w:tcW w:w="895" w:type="dxa"/>
            <w:tcBorders>
              <w:top w:val="single" w:sz="4" w:space="0" w:color="auto"/>
              <w:left w:val="nil"/>
              <w:bottom w:val="single" w:sz="4" w:space="0" w:color="auto"/>
              <w:right w:val="single" w:sz="4" w:space="0" w:color="auto"/>
            </w:tcBorders>
            <w:shd w:val="clear" w:color="000000" w:fill="FFFFFF"/>
            <w:vAlign w:val="center"/>
            <w:hideMark/>
          </w:tcPr>
          <w:p w:rsidR="004E5F27" w:rsidRPr="00E8186B" w:rsidRDefault="004E5F27" w:rsidP="00E7637F">
            <w:pPr>
              <w:spacing w:after="240"/>
              <w:jc w:val="both"/>
              <w:rPr>
                <w:rFonts w:ascii="Roboto" w:hAnsi="Roboto" w:cs="Arial"/>
                <w:szCs w:val="24"/>
                <w:lang w:val="es-CR" w:eastAsia="es-CR"/>
              </w:rPr>
            </w:pPr>
          </w:p>
        </w:tc>
      </w:tr>
    </w:tbl>
    <w:p w:rsidR="00993CF5" w:rsidRPr="00E8186B" w:rsidRDefault="00993CF5" w:rsidP="00E7637F">
      <w:pPr>
        <w:ind w:right="-283"/>
        <w:jc w:val="both"/>
        <w:rPr>
          <w:rFonts w:ascii="Roboto" w:hAnsi="Roboto" w:cs="Arial"/>
          <w:szCs w:val="24"/>
        </w:rPr>
      </w:pPr>
    </w:p>
    <w:p w:rsidR="006872F7" w:rsidRPr="00E8186B" w:rsidRDefault="002430A4" w:rsidP="00E7637F">
      <w:pPr>
        <w:ind w:right="1"/>
        <w:jc w:val="both"/>
        <w:rPr>
          <w:rFonts w:ascii="Roboto" w:eastAsia="Calibri" w:hAnsi="Roboto" w:cs="Arial"/>
          <w:bCs/>
          <w:color w:val="000000"/>
          <w:szCs w:val="24"/>
          <w:lang w:eastAsia="es-CR"/>
        </w:rPr>
      </w:pPr>
      <w:r w:rsidRPr="00E8186B">
        <w:rPr>
          <w:rFonts w:ascii="Roboto" w:hAnsi="Roboto"/>
          <w:szCs w:val="24"/>
        </w:rPr>
        <w:object w:dxaOrig="1504" w:dyaOrig="982" w14:anchorId="333397D5">
          <v:shape id="_x0000_i1030" type="#_x0000_t75" style="width:75.6pt;height:48.6pt" o:ole="">
            <v:imagedata r:id="rId23" o:title=""/>
          </v:shape>
          <o:OLEObject Type="Embed" ProgID="Word.Document.12" ShapeID="_x0000_i1030" DrawAspect="Icon" ObjectID="_1855301988" r:id="rId24">
            <o:FieldCodes>\s</o:FieldCodes>
          </o:OLEObject>
        </w:object>
      </w:r>
    </w:p>
    <w:p w:rsidR="00E942C5" w:rsidRPr="00E8186B" w:rsidRDefault="00E942C5" w:rsidP="00E7637F">
      <w:pPr>
        <w:ind w:right="1"/>
        <w:jc w:val="both"/>
        <w:rPr>
          <w:rFonts w:ascii="Roboto" w:eastAsia="Calibri" w:hAnsi="Roboto" w:cs="Arial"/>
          <w:bCs/>
          <w:color w:val="000000"/>
          <w:szCs w:val="24"/>
          <w:lang w:eastAsia="es-CR"/>
        </w:rPr>
      </w:pPr>
    </w:p>
    <w:p w:rsidR="002C2AED" w:rsidRPr="00E8186B" w:rsidRDefault="002C2AED" w:rsidP="00E7637F">
      <w:pPr>
        <w:ind w:right="-283"/>
        <w:jc w:val="both"/>
        <w:rPr>
          <w:rFonts w:ascii="Roboto" w:eastAsia="Calibri" w:hAnsi="Roboto" w:cs="Arial"/>
          <w:b/>
          <w:color w:val="000000"/>
          <w:szCs w:val="24"/>
          <w:lang w:eastAsia="es-CR"/>
        </w:rPr>
      </w:pPr>
      <w:r w:rsidRPr="00E8186B">
        <w:rPr>
          <w:rFonts w:ascii="Roboto" w:eastAsia="Calibri" w:hAnsi="Roboto" w:cs="Arial"/>
          <w:b/>
          <w:color w:val="000000"/>
          <w:szCs w:val="24"/>
          <w:lang w:eastAsia="es-CR"/>
        </w:rPr>
        <w:t>Artículo 6.</w:t>
      </w:r>
      <w:r w:rsidRPr="00E8186B">
        <w:rPr>
          <w:rFonts w:ascii="Roboto" w:eastAsia="Calibri" w:hAnsi="Roboto" w:cs="Arial"/>
          <w:b/>
          <w:color w:val="000000"/>
          <w:szCs w:val="24"/>
          <w:lang w:eastAsia="es-CR"/>
        </w:rPr>
        <w:tab/>
        <w:t>Reformas a la captura de información sobre anotación de letras de cambio y pagarés electrónicos</w:t>
      </w:r>
    </w:p>
    <w:p w:rsidR="002C2AED" w:rsidRPr="00E8186B" w:rsidRDefault="002C2AED" w:rsidP="00E7637F">
      <w:pPr>
        <w:ind w:right="-283"/>
        <w:jc w:val="both"/>
        <w:rPr>
          <w:rFonts w:ascii="Roboto" w:eastAsia="Calibri" w:hAnsi="Roboto" w:cs="Arial"/>
          <w:b/>
          <w:color w:val="000000"/>
          <w:szCs w:val="24"/>
          <w:lang w:eastAsia="es-CR"/>
        </w:rPr>
      </w:pPr>
    </w:p>
    <w:p w:rsidR="002C2AED" w:rsidRPr="00E8186B" w:rsidRDefault="002C2AED" w:rsidP="00E7637F">
      <w:pPr>
        <w:ind w:right="-283"/>
        <w:jc w:val="both"/>
        <w:rPr>
          <w:rFonts w:ascii="Roboto" w:hAnsi="Roboto" w:cs="Arial"/>
          <w:szCs w:val="24"/>
        </w:rPr>
      </w:pPr>
      <w:r w:rsidRPr="00E8186B">
        <w:rPr>
          <w:rFonts w:ascii="Roboto" w:hAnsi="Roboto" w:cs="Arial"/>
          <w:szCs w:val="24"/>
        </w:rPr>
        <w:t xml:space="preserve">Se adiciona </w:t>
      </w:r>
      <w:r w:rsidR="00442662" w:rsidRPr="00E8186B">
        <w:rPr>
          <w:rFonts w:ascii="Roboto" w:hAnsi="Roboto" w:cs="Arial"/>
          <w:szCs w:val="24"/>
        </w:rPr>
        <w:t>e</w:t>
      </w:r>
      <w:r w:rsidRPr="00E8186B">
        <w:rPr>
          <w:rFonts w:ascii="Roboto" w:hAnsi="Roboto" w:cs="Arial"/>
          <w:szCs w:val="24"/>
        </w:rPr>
        <w:t xml:space="preserve">l Anexo </w:t>
      </w:r>
      <w:r w:rsidR="00B90C8C" w:rsidRPr="00E8186B">
        <w:rPr>
          <w:rFonts w:ascii="Roboto" w:hAnsi="Roboto" w:cs="Arial"/>
          <w:szCs w:val="24"/>
        </w:rPr>
        <w:t>6</w:t>
      </w:r>
      <w:r w:rsidR="006770AD" w:rsidRPr="00E8186B">
        <w:rPr>
          <w:rFonts w:ascii="Roboto" w:hAnsi="Roboto" w:cs="Arial"/>
          <w:szCs w:val="24"/>
        </w:rPr>
        <w:t>7</w:t>
      </w:r>
      <w:r w:rsidRPr="00E8186B">
        <w:rPr>
          <w:rFonts w:ascii="Roboto" w:hAnsi="Roboto" w:cs="Arial"/>
          <w:szCs w:val="24"/>
        </w:rPr>
        <w:t xml:space="preserve"> Reporte sobre anotación de letras de cambio y pagarés electrónicos, a las secciones de Entidades de Registro Centralizado del Cuadro de Información Periódica </w:t>
      </w:r>
      <w:r w:rsidR="00A52D74" w:rsidRPr="00E8186B">
        <w:rPr>
          <w:rFonts w:ascii="Roboto" w:hAnsi="Roboto" w:cs="Arial"/>
          <w:szCs w:val="24"/>
        </w:rPr>
        <w:t xml:space="preserve">incluido en </w:t>
      </w:r>
      <w:r w:rsidR="00251840" w:rsidRPr="00E8186B">
        <w:rPr>
          <w:rFonts w:ascii="Roboto" w:hAnsi="Roboto" w:cs="Arial"/>
          <w:szCs w:val="24"/>
        </w:rPr>
        <w:t>el artículo 2. Periodicidad, contenido y medios para el suministro de la información</w:t>
      </w:r>
      <w:r w:rsidR="00E620C0">
        <w:rPr>
          <w:rFonts w:ascii="Roboto" w:hAnsi="Roboto" w:cs="Arial"/>
          <w:szCs w:val="24"/>
        </w:rPr>
        <w:t>, de conformidad con el siguiente texto</w:t>
      </w:r>
      <w:r w:rsidRPr="00E8186B">
        <w:rPr>
          <w:rFonts w:ascii="Roboto" w:hAnsi="Roboto" w:cs="Arial"/>
          <w:szCs w:val="24"/>
        </w:rPr>
        <w:t>:</w:t>
      </w:r>
    </w:p>
    <w:p w:rsidR="002C2AED" w:rsidRPr="00E8186B" w:rsidRDefault="002C2AED" w:rsidP="00E7637F">
      <w:pPr>
        <w:ind w:right="-283"/>
        <w:jc w:val="both"/>
        <w:rPr>
          <w:rFonts w:ascii="Roboto" w:hAnsi="Roboto" w:cs="Arial"/>
          <w:szCs w:val="24"/>
        </w:rPr>
      </w:pPr>
    </w:p>
    <w:p w:rsidR="002C2AED" w:rsidRPr="00E8186B" w:rsidRDefault="002C2AED" w:rsidP="00E7637F">
      <w:pPr>
        <w:ind w:right="-283"/>
        <w:jc w:val="both"/>
        <w:rPr>
          <w:rFonts w:ascii="Roboto" w:hAnsi="Roboto" w:cs="Arial"/>
          <w:szCs w:val="24"/>
          <w:lang w:val="es-CR"/>
        </w:rPr>
      </w:pPr>
    </w:p>
    <w:tbl>
      <w:tblPr>
        <w:tblW w:w="8926" w:type="dxa"/>
        <w:jc w:val="center"/>
        <w:tblCellMar>
          <w:left w:w="70" w:type="dxa"/>
          <w:right w:w="70" w:type="dxa"/>
        </w:tblCellMar>
        <w:tblLook w:val="04A0" w:firstRow="1" w:lastRow="0" w:firstColumn="1" w:lastColumn="0" w:noHBand="0" w:noVBand="1"/>
      </w:tblPr>
      <w:tblGrid>
        <w:gridCol w:w="356"/>
        <w:gridCol w:w="1820"/>
        <w:gridCol w:w="1498"/>
        <w:gridCol w:w="1196"/>
        <w:gridCol w:w="1281"/>
        <w:gridCol w:w="1243"/>
        <w:gridCol w:w="1532"/>
      </w:tblGrid>
      <w:tr w:rsidR="002C2AED" w:rsidRPr="00E8186B" w:rsidTr="00974537">
        <w:trPr>
          <w:trHeight w:val="510"/>
          <w:jc w:val="center"/>
        </w:trPr>
        <w:tc>
          <w:tcPr>
            <w:tcW w:w="2313" w:type="dxa"/>
            <w:gridSpan w:val="2"/>
            <w:tcBorders>
              <w:top w:val="single" w:sz="4" w:space="0" w:color="auto"/>
              <w:left w:val="single" w:sz="4" w:space="0" w:color="auto"/>
              <w:bottom w:val="single" w:sz="4" w:space="0" w:color="auto"/>
              <w:right w:val="single" w:sz="4" w:space="0" w:color="auto"/>
            </w:tcBorders>
            <w:vAlign w:val="center"/>
            <w:hideMark/>
          </w:tcPr>
          <w:p w:rsidR="002C2AED" w:rsidRPr="00E8186B" w:rsidRDefault="007A3ABC" w:rsidP="00E7637F">
            <w:pPr>
              <w:jc w:val="both"/>
              <w:rPr>
                <w:rFonts w:ascii="Roboto" w:hAnsi="Roboto" w:cs="Arial"/>
                <w:b/>
                <w:bCs/>
                <w:szCs w:val="24"/>
                <w:lang w:val="es-CR" w:eastAsia="es-CR"/>
              </w:rPr>
            </w:pPr>
            <w:r w:rsidRPr="00E8186B">
              <w:rPr>
                <w:rFonts w:ascii="Roboto" w:hAnsi="Roboto" w:cs="Arial"/>
                <w:b/>
                <w:bCs/>
                <w:szCs w:val="24"/>
                <w:lang w:val="es-CR" w:eastAsia="es-CR"/>
              </w:rPr>
              <w:t>Informe o reporte</w:t>
            </w:r>
          </w:p>
        </w:tc>
        <w:tc>
          <w:tcPr>
            <w:tcW w:w="1345" w:type="dxa"/>
            <w:tcBorders>
              <w:top w:val="single" w:sz="4" w:space="0" w:color="auto"/>
              <w:left w:val="single" w:sz="4" w:space="0" w:color="auto"/>
              <w:bottom w:val="single" w:sz="4" w:space="0" w:color="auto"/>
              <w:right w:val="single" w:sz="4" w:space="0" w:color="auto"/>
            </w:tcBorders>
            <w:vAlign w:val="center"/>
            <w:hideMark/>
          </w:tcPr>
          <w:p w:rsidR="002C2AED" w:rsidRPr="00E8186B" w:rsidRDefault="007A3ABC" w:rsidP="00E7637F">
            <w:pPr>
              <w:jc w:val="both"/>
              <w:rPr>
                <w:rFonts w:ascii="Roboto" w:hAnsi="Roboto" w:cs="Arial"/>
                <w:b/>
                <w:bCs/>
                <w:szCs w:val="24"/>
                <w:lang w:val="es-CR" w:eastAsia="es-CR"/>
              </w:rPr>
            </w:pPr>
            <w:r w:rsidRPr="00E8186B">
              <w:rPr>
                <w:rFonts w:ascii="Roboto" w:hAnsi="Roboto" w:cs="Arial"/>
                <w:b/>
                <w:bCs/>
                <w:szCs w:val="24"/>
                <w:lang w:val="es-CR" w:eastAsia="es-CR"/>
              </w:rPr>
              <w:t>Periodicidad</w:t>
            </w:r>
          </w:p>
        </w:tc>
        <w:tc>
          <w:tcPr>
            <w:tcW w:w="1244" w:type="dxa"/>
            <w:tcBorders>
              <w:top w:val="single" w:sz="4" w:space="0" w:color="auto"/>
              <w:left w:val="single" w:sz="4" w:space="0" w:color="auto"/>
              <w:bottom w:val="single" w:sz="4" w:space="0" w:color="auto"/>
              <w:right w:val="single" w:sz="4" w:space="0" w:color="auto"/>
            </w:tcBorders>
            <w:vAlign w:val="center"/>
            <w:hideMark/>
          </w:tcPr>
          <w:p w:rsidR="002C2AED" w:rsidRPr="00E8186B" w:rsidRDefault="007A3ABC" w:rsidP="00E7637F">
            <w:pPr>
              <w:jc w:val="both"/>
              <w:rPr>
                <w:rFonts w:ascii="Roboto" w:hAnsi="Roboto" w:cs="Arial"/>
                <w:b/>
                <w:bCs/>
                <w:szCs w:val="24"/>
                <w:lang w:val="es-CR" w:eastAsia="es-CR"/>
              </w:rPr>
            </w:pPr>
            <w:r w:rsidRPr="00E8186B">
              <w:rPr>
                <w:rFonts w:ascii="Roboto" w:hAnsi="Roboto" w:cs="Arial"/>
                <w:b/>
                <w:bCs/>
                <w:szCs w:val="24"/>
                <w:lang w:val="es-CR" w:eastAsia="es-CR"/>
              </w:rPr>
              <w:t>Plazo máximo de entrega</w:t>
            </w:r>
          </w:p>
        </w:tc>
        <w:tc>
          <w:tcPr>
            <w:tcW w:w="1298" w:type="dxa"/>
            <w:tcBorders>
              <w:top w:val="single" w:sz="4" w:space="0" w:color="auto"/>
              <w:left w:val="single" w:sz="4" w:space="0" w:color="auto"/>
              <w:bottom w:val="single" w:sz="4" w:space="0" w:color="auto"/>
              <w:right w:val="single" w:sz="4" w:space="0" w:color="auto"/>
            </w:tcBorders>
            <w:vAlign w:val="center"/>
            <w:hideMark/>
          </w:tcPr>
          <w:p w:rsidR="002C2AED" w:rsidRPr="00E8186B" w:rsidRDefault="007A3ABC" w:rsidP="00E7637F">
            <w:pPr>
              <w:jc w:val="both"/>
              <w:rPr>
                <w:rFonts w:ascii="Roboto" w:hAnsi="Roboto" w:cs="Arial"/>
                <w:b/>
                <w:bCs/>
                <w:szCs w:val="24"/>
                <w:lang w:val="es-CR" w:eastAsia="es-CR"/>
              </w:rPr>
            </w:pPr>
            <w:r w:rsidRPr="00E8186B">
              <w:rPr>
                <w:rFonts w:ascii="Roboto" w:hAnsi="Roboto" w:cs="Arial"/>
                <w:b/>
                <w:bCs/>
                <w:szCs w:val="24"/>
                <w:lang w:val="es-CR" w:eastAsia="es-CR"/>
              </w:rPr>
              <w:t>Formato o normas sobre el contenido</w:t>
            </w:r>
          </w:p>
        </w:tc>
        <w:tc>
          <w:tcPr>
            <w:tcW w:w="1166" w:type="dxa"/>
            <w:tcBorders>
              <w:top w:val="single" w:sz="4" w:space="0" w:color="auto"/>
              <w:left w:val="single" w:sz="4" w:space="0" w:color="auto"/>
              <w:bottom w:val="single" w:sz="4" w:space="0" w:color="auto"/>
              <w:right w:val="single" w:sz="4" w:space="0" w:color="auto"/>
            </w:tcBorders>
            <w:vAlign w:val="center"/>
            <w:hideMark/>
          </w:tcPr>
          <w:p w:rsidR="002C2AED" w:rsidRPr="00E8186B" w:rsidRDefault="007A3ABC" w:rsidP="00E7637F">
            <w:pPr>
              <w:jc w:val="both"/>
              <w:rPr>
                <w:rFonts w:ascii="Roboto" w:hAnsi="Roboto" w:cs="Arial"/>
                <w:b/>
                <w:bCs/>
                <w:szCs w:val="24"/>
                <w:lang w:val="es-CR" w:eastAsia="es-CR"/>
              </w:rPr>
            </w:pPr>
            <w:r w:rsidRPr="00E8186B">
              <w:rPr>
                <w:rFonts w:ascii="Roboto" w:hAnsi="Roboto" w:cs="Arial"/>
                <w:b/>
                <w:bCs/>
                <w:szCs w:val="24"/>
                <w:lang w:val="es-CR" w:eastAsia="es-CR"/>
              </w:rPr>
              <w:t>Medio de envío</w:t>
            </w:r>
          </w:p>
        </w:tc>
        <w:tc>
          <w:tcPr>
            <w:tcW w:w="1560" w:type="dxa"/>
            <w:tcBorders>
              <w:top w:val="single" w:sz="4" w:space="0" w:color="auto"/>
              <w:left w:val="single" w:sz="4" w:space="0" w:color="auto"/>
              <w:bottom w:val="single" w:sz="4" w:space="0" w:color="auto"/>
              <w:right w:val="single" w:sz="4" w:space="0" w:color="auto"/>
            </w:tcBorders>
            <w:vAlign w:val="center"/>
            <w:hideMark/>
          </w:tcPr>
          <w:p w:rsidR="002C2AED" w:rsidRPr="00E8186B" w:rsidRDefault="007A3ABC" w:rsidP="00E7637F">
            <w:pPr>
              <w:jc w:val="both"/>
              <w:rPr>
                <w:rFonts w:ascii="Roboto" w:hAnsi="Roboto" w:cs="Arial"/>
                <w:b/>
                <w:bCs/>
                <w:szCs w:val="24"/>
                <w:lang w:val="es-CR" w:eastAsia="es-CR"/>
              </w:rPr>
            </w:pPr>
            <w:r w:rsidRPr="00E8186B">
              <w:rPr>
                <w:rFonts w:ascii="Roboto" w:hAnsi="Roboto" w:cs="Arial"/>
                <w:b/>
                <w:bCs/>
                <w:szCs w:val="24"/>
                <w:lang w:val="es-CR" w:eastAsia="es-CR"/>
              </w:rPr>
              <w:t>Notas aclaratorias</w:t>
            </w:r>
          </w:p>
        </w:tc>
      </w:tr>
      <w:tr w:rsidR="002C2AED" w:rsidRPr="00E8186B" w:rsidTr="00974537">
        <w:trPr>
          <w:trHeight w:val="551"/>
          <w:jc w:val="center"/>
        </w:trPr>
        <w:tc>
          <w:tcPr>
            <w:tcW w:w="407" w:type="dxa"/>
            <w:tcBorders>
              <w:top w:val="single" w:sz="4" w:space="0" w:color="auto"/>
              <w:left w:val="single" w:sz="4" w:space="0" w:color="auto"/>
              <w:bottom w:val="single" w:sz="4" w:space="0" w:color="auto"/>
              <w:right w:val="single" w:sz="4" w:space="0" w:color="auto"/>
            </w:tcBorders>
            <w:vAlign w:val="center"/>
            <w:hideMark/>
          </w:tcPr>
          <w:p w:rsidR="002C2AED" w:rsidRPr="00E8186B" w:rsidRDefault="002C2AED" w:rsidP="00E7637F">
            <w:pPr>
              <w:jc w:val="both"/>
              <w:rPr>
                <w:rFonts w:ascii="Roboto" w:hAnsi="Roboto" w:cs="Arial"/>
                <w:b/>
                <w:bCs/>
                <w:szCs w:val="24"/>
                <w:lang w:val="es-CR" w:eastAsia="es-CR"/>
              </w:rPr>
            </w:pPr>
          </w:p>
        </w:tc>
        <w:tc>
          <w:tcPr>
            <w:tcW w:w="1906" w:type="dxa"/>
            <w:tcBorders>
              <w:top w:val="single" w:sz="4" w:space="0" w:color="auto"/>
              <w:left w:val="nil"/>
              <w:bottom w:val="single" w:sz="4" w:space="0" w:color="auto"/>
              <w:right w:val="single" w:sz="4" w:space="0" w:color="auto"/>
            </w:tcBorders>
            <w:vAlign w:val="center"/>
            <w:hideMark/>
          </w:tcPr>
          <w:p w:rsidR="002C2AED" w:rsidRPr="00E8186B" w:rsidRDefault="002C2AED" w:rsidP="00E7637F">
            <w:pPr>
              <w:jc w:val="both"/>
              <w:rPr>
                <w:rFonts w:ascii="Roboto" w:hAnsi="Roboto" w:cs="Arial"/>
                <w:b/>
                <w:bCs/>
                <w:szCs w:val="24"/>
                <w:lang w:val="es-CR" w:eastAsia="es-CR"/>
              </w:rPr>
            </w:pPr>
            <w:r w:rsidRPr="00E8186B">
              <w:rPr>
                <w:rFonts w:ascii="Roboto" w:hAnsi="Roboto" w:cs="Arial"/>
                <w:b/>
                <w:bCs/>
                <w:szCs w:val="24"/>
                <w:lang w:val="es-CR" w:eastAsia="es-CR"/>
              </w:rPr>
              <w:t xml:space="preserve"> Reporte sobre saldos de letras de cambio y pagarés electrónicos anotados</w:t>
            </w:r>
          </w:p>
        </w:tc>
        <w:tc>
          <w:tcPr>
            <w:tcW w:w="1345" w:type="dxa"/>
            <w:tcBorders>
              <w:top w:val="single" w:sz="4" w:space="0" w:color="auto"/>
              <w:left w:val="nil"/>
              <w:bottom w:val="single" w:sz="4" w:space="0" w:color="auto"/>
              <w:right w:val="single" w:sz="4" w:space="0" w:color="auto"/>
            </w:tcBorders>
            <w:shd w:val="clear" w:color="000000" w:fill="FFFFFF"/>
            <w:vAlign w:val="center"/>
            <w:hideMark/>
          </w:tcPr>
          <w:p w:rsidR="002C2AED" w:rsidRPr="00E8186B" w:rsidRDefault="002C2AED" w:rsidP="00E7637F">
            <w:pPr>
              <w:jc w:val="both"/>
              <w:rPr>
                <w:rFonts w:ascii="Roboto" w:hAnsi="Roboto" w:cs="Arial"/>
                <w:szCs w:val="24"/>
                <w:lang w:val="es-CR" w:eastAsia="es-CR"/>
              </w:rPr>
            </w:pPr>
            <w:r w:rsidRPr="00E8186B">
              <w:rPr>
                <w:rFonts w:ascii="Roboto" w:hAnsi="Roboto" w:cs="Arial"/>
                <w:szCs w:val="24"/>
                <w:lang w:val="es-CR" w:eastAsia="es-CR"/>
              </w:rPr>
              <w:t> Diaria</w:t>
            </w:r>
          </w:p>
        </w:tc>
        <w:tc>
          <w:tcPr>
            <w:tcW w:w="1244" w:type="dxa"/>
            <w:tcBorders>
              <w:top w:val="single" w:sz="4" w:space="0" w:color="auto"/>
              <w:left w:val="nil"/>
              <w:bottom w:val="single" w:sz="4" w:space="0" w:color="auto"/>
              <w:right w:val="single" w:sz="4" w:space="0" w:color="auto"/>
            </w:tcBorders>
            <w:shd w:val="clear" w:color="000000" w:fill="FFFFFF"/>
            <w:vAlign w:val="center"/>
            <w:hideMark/>
          </w:tcPr>
          <w:p w:rsidR="002C2AED" w:rsidRPr="00E8186B" w:rsidRDefault="002C2AED" w:rsidP="00E7637F">
            <w:pPr>
              <w:jc w:val="both"/>
              <w:rPr>
                <w:rFonts w:ascii="Roboto" w:hAnsi="Roboto" w:cs="Arial"/>
                <w:szCs w:val="24"/>
                <w:lang w:val="es-CR" w:eastAsia="es-CR"/>
              </w:rPr>
            </w:pPr>
            <w:r w:rsidRPr="00E8186B">
              <w:rPr>
                <w:rFonts w:ascii="Roboto" w:hAnsi="Roboto" w:cs="Arial"/>
                <w:szCs w:val="24"/>
                <w:lang w:val="es-CR" w:eastAsia="es-CR"/>
              </w:rPr>
              <w:t>En línea </w:t>
            </w:r>
          </w:p>
        </w:tc>
        <w:tc>
          <w:tcPr>
            <w:tcW w:w="1298" w:type="dxa"/>
            <w:tcBorders>
              <w:top w:val="single" w:sz="4" w:space="0" w:color="auto"/>
              <w:left w:val="nil"/>
              <w:bottom w:val="single" w:sz="4" w:space="0" w:color="auto"/>
              <w:right w:val="single" w:sz="4" w:space="0" w:color="auto"/>
            </w:tcBorders>
            <w:shd w:val="clear" w:color="000000" w:fill="FFFFFF"/>
            <w:vAlign w:val="center"/>
            <w:hideMark/>
          </w:tcPr>
          <w:p w:rsidR="002C2AED" w:rsidRPr="00E8186B" w:rsidRDefault="002C2AED" w:rsidP="00E7637F">
            <w:pPr>
              <w:jc w:val="both"/>
              <w:rPr>
                <w:rFonts w:ascii="Roboto" w:hAnsi="Roboto" w:cs="Arial"/>
                <w:szCs w:val="24"/>
                <w:lang w:val="es-CR" w:eastAsia="es-CR"/>
              </w:rPr>
            </w:pPr>
            <w:r w:rsidRPr="00E8186B">
              <w:rPr>
                <w:rFonts w:ascii="Roboto" w:hAnsi="Roboto" w:cs="Arial"/>
                <w:szCs w:val="24"/>
                <w:lang w:val="es-CR" w:eastAsia="es-CR"/>
              </w:rPr>
              <w:t xml:space="preserve">Anexo </w:t>
            </w:r>
            <w:r w:rsidR="00B90C8C" w:rsidRPr="00E8186B">
              <w:rPr>
                <w:rFonts w:ascii="Roboto" w:hAnsi="Roboto" w:cs="Arial"/>
                <w:szCs w:val="24"/>
                <w:lang w:val="es-CR" w:eastAsia="es-CR"/>
              </w:rPr>
              <w:t>66</w:t>
            </w:r>
          </w:p>
        </w:tc>
        <w:tc>
          <w:tcPr>
            <w:tcW w:w="1166" w:type="dxa"/>
            <w:tcBorders>
              <w:top w:val="single" w:sz="4" w:space="0" w:color="auto"/>
              <w:left w:val="nil"/>
              <w:bottom w:val="single" w:sz="4" w:space="0" w:color="auto"/>
              <w:right w:val="single" w:sz="4" w:space="0" w:color="auto"/>
            </w:tcBorders>
            <w:shd w:val="clear" w:color="000000" w:fill="FFFFFF"/>
            <w:vAlign w:val="center"/>
            <w:hideMark/>
          </w:tcPr>
          <w:p w:rsidR="002C2AED" w:rsidRPr="00E8186B" w:rsidRDefault="002C2AED" w:rsidP="00E7637F">
            <w:pPr>
              <w:jc w:val="both"/>
              <w:rPr>
                <w:rFonts w:ascii="Roboto" w:hAnsi="Roboto" w:cs="Arial"/>
                <w:szCs w:val="24"/>
                <w:lang w:val="es-CR" w:eastAsia="es-CR"/>
              </w:rPr>
            </w:pPr>
            <w:r w:rsidRPr="00E8186B">
              <w:rPr>
                <w:rFonts w:ascii="Roboto" w:hAnsi="Roboto" w:cs="Arial"/>
                <w:szCs w:val="24"/>
                <w:lang w:val="es-CR" w:eastAsia="es-CR"/>
              </w:rPr>
              <w:t>Líneas dedicadas</w:t>
            </w:r>
          </w:p>
        </w:tc>
        <w:tc>
          <w:tcPr>
            <w:tcW w:w="1560" w:type="dxa"/>
            <w:tcBorders>
              <w:top w:val="single" w:sz="4" w:space="0" w:color="auto"/>
              <w:left w:val="nil"/>
              <w:bottom w:val="single" w:sz="4" w:space="0" w:color="auto"/>
              <w:right w:val="single" w:sz="4" w:space="0" w:color="auto"/>
            </w:tcBorders>
            <w:shd w:val="clear" w:color="000000" w:fill="FFFFFF"/>
            <w:vAlign w:val="center"/>
            <w:hideMark/>
          </w:tcPr>
          <w:p w:rsidR="002C2AED" w:rsidRPr="00E8186B" w:rsidRDefault="002C2AED" w:rsidP="00E7637F">
            <w:pPr>
              <w:spacing w:after="240"/>
              <w:jc w:val="both"/>
              <w:rPr>
                <w:rFonts w:ascii="Roboto" w:hAnsi="Roboto" w:cs="Arial"/>
                <w:szCs w:val="24"/>
                <w:lang w:val="es-CR" w:eastAsia="es-CR"/>
              </w:rPr>
            </w:pPr>
          </w:p>
        </w:tc>
      </w:tr>
    </w:tbl>
    <w:p w:rsidR="002C2AED" w:rsidRPr="00E8186B" w:rsidRDefault="002C2AED" w:rsidP="00E7637F">
      <w:pPr>
        <w:ind w:right="-283"/>
        <w:jc w:val="both"/>
        <w:rPr>
          <w:rFonts w:ascii="Roboto" w:hAnsi="Roboto" w:cs="Arial"/>
          <w:szCs w:val="24"/>
        </w:rPr>
      </w:pPr>
    </w:p>
    <w:p w:rsidR="00533468" w:rsidRPr="00E8186B" w:rsidRDefault="00471B39" w:rsidP="00E7637F">
      <w:pPr>
        <w:ind w:right="1"/>
        <w:jc w:val="both"/>
        <w:rPr>
          <w:rFonts w:ascii="Roboto" w:eastAsia="Calibri" w:hAnsi="Roboto" w:cs="Arial"/>
          <w:bCs/>
          <w:color w:val="000000"/>
          <w:szCs w:val="24"/>
          <w:lang w:val="es-CR" w:eastAsia="es-CR"/>
        </w:rPr>
      </w:pPr>
      <w:r w:rsidRPr="00E8186B">
        <w:rPr>
          <w:rFonts w:ascii="Roboto" w:hAnsi="Roboto"/>
          <w:szCs w:val="24"/>
        </w:rPr>
        <w:object w:dxaOrig="1504" w:dyaOrig="982" w14:anchorId="1F116AE4">
          <v:shape id="_x0000_i1031" type="#_x0000_t75" style="width:75.6pt;height:48.6pt" o:ole="">
            <v:imagedata r:id="rId25" o:title=""/>
          </v:shape>
          <o:OLEObject Type="Embed" ProgID="Word.Document.12" ShapeID="_x0000_i1031" DrawAspect="Icon" ObjectID="_1855301989" r:id="rId26">
            <o:FieldCodes>\s</o:FieldCodes>
          </o:OLEObject>
        </w:object>
      </w:r>
    </w:p>
    <w:p w:rsidR="008F2381" w:rsidRPr="00E8186B" w:rsidRDefault="008F2381" w:rsidP="00E7637F">
      <w:pPr>
        <w:ind w:right="1"/>
        <w:jc w:val="both"/>
        <w:rPr>
          <w:rFonts w:ascii="Roboto" w:eastAsia="Calibri" w:hAnsi="Roboto" w:cs="Arial"/>
          <w:bCs/>
          <w:color w:val="000000"/>
          <w:szCs w:val="24"/>
          <w:lang w:val="es-CR" w:eastAsia="es-CR"/>
        </w:rPr>
      </w:pPr>
    </w:p>
    <w:p w:rsidR="008F2381" w:rsidRPr="00E8186B" w:rsidRDefault="008F2381" w:rsidP="00E7637F">
      <w:pPr>
        <w:ind w:right="1"/>
        <w:jc w:val="both"/>
        <w:rPr>
          <w:rFonts w:ascii="Roboto" w:eastAsia="Calibri" w:hAnsi="Roboto" w:cs="Arial"/>
          <w:bCs/>
          <w:color w:val="000000"/>
          <w:szCs w:val="24"/>
          <w:lang w:val="es-CR" w:eastAsia="es-CR"/>
        </w:rPr>
      </w:pPr>
    </w:p>
    <w:p w:rsidR="00ED5C1A" w:rsidRPr="00E8186B" w:rsidRDefault="00281643" w:rsidP="00E7637F">
      <w:pPr>
        <w:jc w:val="both"/>
        <w:rPr>
          <w:rFonts w:ascii="Roboto" w:hAnsi="Roboto" w:cs="Arial"/>
          <w:b/>
          <w:bCs/>
          <w:szCs w:val="24"/>
          <w:lang w:val="es-CR"/>
        </w:rPr>
      </w:pPr>
      <w:r w:rsidRPr="00E8186B">
        <w:rPr>
          <w:rFonts w:ascii="Roboto" w:hAnsi="Roboto" w:cs="Arial"/>
          <w:b/>
          <w:bCs/>
          <w:szCs w:val="24"/>
        </w:rPr>
        <w:t>Artículo 7.</w:t>
      </w:r>
      <w:r w:rsidRPr="00E8186B">
        <w:rPr>
          <w:rFonts w:ascii="Roboto" w:hAnsi="Roboto" w:cs="Arial"/>
          <w:b/>
          <w:bCs/>
          <w:szCs w:val="24"/>
        </w:rPr>
        <w:tab/>
      </w:r>
      <w:r w:rsidR="00ED5C1A" w:rsidRPr="00E8186B">
        <w:rPr>
          <w:rFonts w:ascii="Roboto" w:hAnsi="Roboto" w:cs="Arial"/>
          <w:b/>
          <w:bCs/>
          <w:szCs w:val="24"/>
          <w:lang w:val="es-CR"/>
        </w:rPr>
        <w:t xml:space="preserve">Reforma al Anexo 31 sobre suficiencia patrimonial y control de límites </w:t>
      </w:r>
    </w:p>
    <w:p w:rsidR="00281643" w:rsidRPr="00E8186B" w:rsidRDefault="00281643" w:rsidP="00E7637F">
      <w:pPr>
        <w:jc w:val="both"/>
        <w:rPr>
          <w:rFonts w:ascii="Roboto" w:hAnsi="Roboto" w:cs="Arial"/>
          <w:b/>
          <w:bCs/>
          <w:szCs w:val="24"/>
        </w:rPr>
      </w:pPr>
    </w:p>
    <w:p w:rsidR="003424CD" w:rsidRPr="00E8186B" w:rsidRDefault="002A4E8D" w:rsidP="00E7637F">
      <w:pPr>
        <w:jc w:val="both"/>
        <w:rPr>
          <w:rFonts w:ascii="Roboto" w:hAnsi="Roboto" w:cs="Arial"/>
          <w:szCs w:val="24"/>
          <w:lang w:val="es-CR"/>
        </w:rPr>
      </w:pPr>
      <w:r w:rsidRPr="00E8186B">
        <w:rPr>
          <w:rFonts w:ascii="Roboto" w:hAnsi="Roboto" w:cs="Arial"/>
          <w:b/>
          <w:bCs/>
          <w:szCs w:val="24"/>
        </w:rPr>
        <w:t>a</w:t>
      </w:r>
      <w:r w:rsidR="00281643" w:rsidRPr="00E8186B">
        <w:rPr>
          <w:rFonts w:ascii="Roboto" w:hAnsi="Roboto" w:cs="Arial"/>
          <w:b/>
          <w:bCs/>
          <w:szCs w:val="24"/>
        </w:rPr>
        <w:t>.</w:t>
      </w:r>
      <w:r w:rsidR="00281643" w:rsidRPr="00E8186B">
        <w:rPr>
          <w:rFonts w:ascii="Roboto" w:hAnsi="Roboto" w:cs="Arial"/>
          <w:szCs w:val="24"/>
        </w:rPr>
        <w:t xml:space="preserve"> </w:t>
      </w:r>
      <w:r w:rsidR="003424CD" w:rsidRPr="00E8186B">
        <w:rPr>
          <w:rFonts w:ascii="Roboto" w:hAnsi="Roboto" w:cs="Arial"/>
          <w:szCs w:val="24"/>
          <w:lang w:val="es-CR"/>
        </w:rPr>
        <w:t>Se modifican las descripciones de las cuentas 30000000 y 30100000 del apartado del Anexo 31 aplicable a las sociedades administradoras de fondos de inversión, y de las cuentas 30000000, 30100000, 35000000, 40000000, 40100000, 45000000 y 50000000 del apartado aplicable a los puestos de bolsa, para sustituir las referencias al patrimonio o al capital base</w:t>
      </w:r>
      <w:r w:rsidR="00365C71" w:rsidRPr="00E8186B">
        <w:rPr>
          <w:rFonts w:ascii="Roboto" w:hAnsi="Roboto" w:cs="Arial"/>
          <w:szCs w:val="24"/>
          <w:lang w:val="es-CR"/>
        </w:rPr>
        <w:t>,</w:t>
      </w:r>
      <w:r w:rsidR="003424CD" w:rsidRPr="00E8186B">
        <w:rPr>
          <w:rFonts w:ascii="Roboto" w:hAnsi="Roboto" w:cs="Arial"/>
          <w:szCs w:val="24"/>
          <w:lang w:val="es-CR"/>
        </w:rPr>
        <w:t xml:space="preserve"> del mes anterior</w:t>
      </w:r>
      <w:r w:rsidR="00365C71" w:rsidRPr="00E8186B">
        <w:rPr>
          <w:rFonts w:ascii="Roboto" w:hAnsi="Roboto" w:cs="Arial"/>
          <w:szCs w:val="24"/>
          <w:lang w:val="es-CR"/>
        </w:rPr>
        <w:t>,</w:t>
      </w:r>
      <w:r w:rsidR="003424CD" w:rsidRPr="00E8186B">
        <w:rPr>
          <w:rFonts w:ascii="Roboto" w:hAnsi="Roboto" w:cs="Arial"/>
          <w:szCs w:val="24"/>
          <w:lang w:val="es-CR"/>
        </w:rPr>
        <w:t xml:space="preserve"> por la referencia al patrimonio.</w:t>
      </w:r>
    </w:p>
    <w:p w:rsidR="00AF0CDE" w:rsidRPr="00E8186B" w:rsidRDefault="00AF0CDE" w:rsidP="00E7637F">
      <w:pPr>
        <w:jc w:val="both"/>
        <w:rPr>
          <w:rFonts w:ascii="Roboto" w:hAnsi="Roboto" w:cs="Arial"/>
          <w:szCs w:val="24"/>
          <w:lang w:val="es-CR"/>
        </w:rPr>
      </w:pPr>
    </w:p>
    <w:p w:rsidR="00146876" w:rsidRPr="00E8186B" w:rsidRDefault="00146876" w:rsidP="00E7637F">
      <w:pPr>
        <w:jc w:val="both"/>
        <w:rPr>
          <w:rFonts w:ascii="Roboto" w:hAnsi="Roboto" w:cs="Arial"/>
          <w:szCs w:val="24"/>
          <w:lang w:val="es-CR"/>
        </w:rPr>
      </w:pPr>
    </w:p>
    <w:p w:rsidR="00146876" w:rsidRPr="00E8186B" w:rsidRDefault="00146876" w:rsidP="00E7637F">
      <w:pPr>
        <w:jc w:val="both"/>
        <w:rPr>
          <w:rFonts w:ascii="Roboto" w:hAnsi="Roboto" w:cs="Arial"/>
          <w:szCs w:val="24"/>
          <w:lang w:val="es-CR"/>
        </w:rPr>
      </w:pPr>
      <w:r w:rsidRPr="00E8186B">
        <w:rPr>
          <w:rFonts w:ascii="Roboto" w:hAnsi="Roboto" w:cs="Arial"/>
          <w:b/>
          <w:bCs/>
          <w:szCs w:val="24"/>
        </w:rPr>
        <w:t>b.</w:t>
      </w:r>
      <w:r w:rsidRPr="00E8186B">
        <w:rPr>
          <w:rFonts w:ascii="Roboto" w:hAnsi="Roboto" w:cs="Arial"/>
          <w:szCs w:val="24"/>
          <w:lang w:val="es-CR"/>
        </w:rPr>
        <w:t xml:space="preserve"> </w:t>
      </w:r>
      <w:r w:rsidR="007D440F" w:rsidRPr="00E8186B">
        <w:rPr>
          <w:rFonts w:ascii="Roboto" w:hAnsi="Roboto" w:cs="Arial"/>
          <w:szCs w:val="24"/>
          <w:lang w:val="es-CR"/>
        </w:rPr>
        <w:t>S</w:t>
      </w:r>
      <w:r w:rsidRPr="00E8186B">
        <w:rPr>
          <w:rFonts w:ascii="Roboto" w:hAnsi="Roboto" w:cs="Arial"/>
          <w:szCs w:val="24"/>
          <w:lang w:val="es-CR"/>
        </w:rPr>
        <w:t xml:space="preserve">e eliminan las cuentas 35000000, 35100000, 35110000, 35120000, 40000000, 40100000, 40200000, 40210000, 40220000, 45000000 y 45100000 de los apartados aplicables a las sociedades administradoras de fondos de inversión y a las sociedades </w:t>
      </w:r>
      <w:proofErr w:type="spellStart"/>
      <w:r w:rsidRPr="00E8186B">
        <w:rPr>
          <w:rFonts w:ascii="Roboto" w:hAnsi="Roboto" w:cs="Arial"/>
          <w:szCs w:val="24"/>
          <w:lang w:val="es-CR"/>
        </w:rPr>
        <w:t>titularizadoras</w:t>
      </w:r>
      <w:proofErr w:type="spellEnd"/>
      <w:r w:rsidRPr="00E8186B">
        <w:rPr>
          <w:rFonts w:ascii="Roboto" w:hAnsi="Roboto" w:cs="Arial"/>
          <w:szCs w:val="24"/>
          <w:lang w:val="es-CR"/>
        </w:rPr>
        <w:t>.</w:t>
      </w:r>
    </w:p>
    <w:p w:rsidR="00146876" w:rsidRPr="00E8186B" w:rsidRDefault="00146876" w:rsidP="00E7637F">
      <w:pPr>
        <w:jc w:val="both"/>
        <w:rPr>
          <w:rFonts w:ascii="Roboto" w:hAnsi="Roboto" w:cs="Arial"/>
          <w:szCs w:val="24"/>
          <w:lang w:val="es-CR"/>
        </w:rPr>
      </w:pPr>
    </w:p>
    <w:p w:rsidR="00281643" w:rsidRPr="00E8186B" w:rsidRDefault="00281643" w:rsidP="00E7637F">
      <w:pPr>
        <w:jc w:val="both"/>
        <w:rPr>
          <w:rFonts w:ascii="Roboto" w:hAnsi="Roboto" w:cs="Arial"/>
          <w:b/>
          <w:bCs/>
          <w:szCs w:val="24"/>
          <w:lang w:val="es-CR"/>
        </w:rPr>
      </w:pPr>
    </w:p>
    <w:bookmarkStart w:id="1" w:name="_MON_1853660747"/>
    <w:bookmarkEnd w:id="1"/>
    <w:p w:rsidR="00281643" w:rsidRPr="00E8186B" w:rsidRDefault="004F3DF1" w:rsidP="00E7637F">
      <w:pPr>
        <w:jc w:val="both"/>
        <w:rPr>
          <w:rFonts w:ascii="Roboto" w:hAnsi="Roboto"/>
          <w:szCs w:val="24"/>
        </w:rPr>
      </w:pPr>
      <w:r w:rsidRPr="00E8186B">
        <w:rPr>
          <w:rFonts w:ascii="Roboto" w:hAnsi="Roboto"/>
          <w:szCs w:val="24"/>
        </w:rPr>
        <w:object w:dxaOrig="1341" w:dyaOrig="876" w14:anchorId="0DFBF98B">
          <v:shape id="_x0000_i1032" type="#_x0000_t75" style="width:63.6pt;height:45pt" o:ole="">
            <v:imagedata r:id="rId27" o:title=""/>
          </v:shape>
          <o:OLEObject Type="Embed" ProgID="Excel.Sheet.12" ShapeID="_x0000_i1032" DrawAspect="Icon" ObjectID="_1855301990" r:id="rId28"/>
        </w:object>
      </w:r>
    </w:p>
    <w:p w:rsidR="00450674" w:rsidRPr="00E8186B" w:rsidRDefault="00450674" w:rsidP="00E7637F">
      <w:pPr>
        <w:ind w:right="1"/>
        <w:jc w:val="both"/>
        <w:rPr>
          <w:rFonts w:ascii="Roboto" w:hAnsi="Roboto" w:cs="Arial"/>
          <w:b/>
          <w:bCs/>
          <w:szCs w:val="24"/>
        </w:rPr>
      </w:pPr>
    </w:p>
    <w:p w:rsidR="00917AA4" w:rsidRPr="00E8186B" w:rsidRDefault="00917AA4" w:rsidP="00E7637F">
      <w:pPr>
        <w:ind w:right="1"/>
        <w:jc w:val="both"/>
        <w:rPr>
          <w:rFonts w:ascii="Roboto" w:eastAsia="Calibri" w:hAnsi="Roboto" w:cs="Arial"/>
          <w:b/>
          <w:bCs/>
          <w:color w:val="000000"/>
          <w:szCs w:val="24"/>
          <w:lang w:val="es-CR" w:eastAsia="es-CR"/>
        </w:rPr>
      </w:pPr>
      <w:r w:rsidRPr="00E8186B">
        <w:rPr>
          <w:rFonts w:ascii="Roboto" w:eastAsia="Calibri" w:hAnsi="Roboto" w:cs="Arial"/>
          <w:b/>
          <w:color w:val="000000"/>
          <w:szCs w:val="24"/>
          <w:lang w:eastAsia="es-CR"/>
        </w:rPr>
        <w:t xml:space="preserve">Artículo </w:t>
      </w:r>
      <w:r w:rsidR="00281643" w:rsidRPr="00E8186B">
        <w:rPr>
          <w:rFonts w:ascii="Roboto" w:eastAsia="Calibri" w:hAnsi="Roboto" w:cs="Arial"/>
          <w:b/>
          <w:color w:val="000000"/>
          <w:szCs w:val="24"/>
          <w:lang w:eastAsia="es-CR"/>
        </w:rPr>
        <w:t>8</w:t>
      </w:r>
      <w:r w:rsidRPr="00E8186B">
        <w:rPr>
          <w:rFonts w:ascii="Roboto" w:eastAsia="Calibri" w:hAnsi="Roboto" w:cs="Arial"/>
          <w:b/>
          <w:color w:val="000000"/>
          <w:szCs w:val="24"/>
          <w:lang w:eastAsia="es-CR"/>
        </w:rPr>
        <w:t>.</w:t>
      </w:r>
      <w:r w:rsidRPr="00E8186B">
        <w:rPr>
          <w:rFonts w:ascii="Roboto" w:eastAsia="Calibri" w:hAnsi="Roboto" w:cs="Arial"/>
          <w:b/>
          <w:color w:val="000000"/>
          <w:szCs w:val="24"/>
          <w:lang w:eastAsia="es-CR"/>
        </w:rPr>
        <w:tab/>
      </w:r>
      <w:r w:rsidR="00F95BB5" w:rsidRPr="00E8186B">
        <w:rPr>
          <w:rFonts w:ascii="Roboto" w:hAnsi="Roboto" w:cs="Arial"/>
          <w:b/>
          <w:szCs w:val="24"/>
        </w:rPr>
        <w:t>Vigencia</w:t>
      </w:r>
      <w:r w:rsidRPr="00E8186B">
        <w:rPr>
          <w:rFonts w:ascii="Roboto" w:eastAsia="Calibri" w:hAnsi="Roboto" w:cs="Arial"/>
          <w:b/>
          <w:color w:val="000000"/>
          <w:szCs w:val="24"/>
          <w:lang w:eastAsia="es-CR"/>
        </w:rPr>
        <w:t xml:space="preserve">. </w:t>
      </w:r>
      <w:r w:rsidRPr="00E8186B">
        <w:rPr>
          <w:rFonts w:ascii="Roboto" w:eastAsia="Calibri" w:hAnsi="Roboto" w:cs="Arial"/>
          <w:b/>
          <w:bCs/>
          <w:color w:val="000000"/>
          <w:szCs w:val="24"/>
          <w:lang w:val="es-CR" w:eastAsia="es-CR"/>
        </w:rPr>
        <w:t xml:space="preserve"> </w:t>
      </w:r>
    </w:p>
    <w:p w:rsidR="00917AA4" w:rsidRPr="00E8186B" w:rsidRDefault="00917AA4" w:rsidP="00E7637F">
      <w:pPr>
        <w:ind w:right="1"/>
        <w:jc w:val="both"/>
        <w:rPr>
          <w:rFonts w:ascii="Roboto" w:eastAsia="Calibri" w:hAnsi="Roboto" w:cs="Arial"/>
          <w:bCs/>
          <w:color w:val="000000"/>
          <w:szCs w:val="24"/>
          <w:lang w:val="es-CR" w:eastAsia="es-CR"/>
        </w:rPr>
      </w:pPr>
    </w:p>
    <w:p w:rsidR="009B220B" w:rsidRPr="00E8186B" w:rsidRDefault="006A498C" w:rsidP="00E7637F">
      <w:pPr>
        <w:ind w:right="1"/>
        <w:jc w:val="both"/>
        <w:rPr>
          <w:rFonts w:ascii="Roboto" w:eastAsia="Calibri" w:hAnsi="Roboto" w:cs="Arial"/>
          <w:bCs/>
          <w:color w:val="000000"/>
          <w:szCs w:val="24"/>
          <w:lang w:val="es-CR" w:eastAsia="es-CR"/>
        </w:rPr>
      </w:pPr>
      <w:r w:rsidRPr="00E8186B">
        <w:rPr>
          <w:rFonts w:ascii="Roboto" w:hAnsi="Roboto" w:cs="Arial"/>
          <w:szCs w:val="24"/>
          <w:lang w:val="es-CR" w:eastAsia="en-US"/>
        </w:rPr>
        <w:t xml:space="preserve">La vigencia de este </w:t>
      </w:r>
      <w:r w:rsidR="005C1596" w:rsidRPr="00E8186B">
        <w:rPr>
          <w:rFonts w:ascii="Roboto" w:hAnsi="Roboto" w:cs="Arial"/>
          <w:szCs w:val="24"/>
          <w:lang w:val="es-CR" w:eastAsia="en-US"/>
        </w:rPr>
        <w:t>A</w:t>
      </w:r>
      <w:r w:rsidRPr="00E8186B">
        <w:rPr>
          <w:rFonts w:ascii="Roboto" w:hAnsi="Roboto" w:cs="Arial"/>
          <w:szCs w:val="24"/>
          <w:lang w:val="es-CR" w:eastAsia="en-US"/>
        </w:rPr>
        <w:t>cuerdo</w:t>
      </w:r>
      <w:r w:rsidR="00BA680B" w:rsidRPr="00E8186B">
        <w:rPr>
          <w:rFonts w:ascii="Roboto" w:hAnsi="Roboto" w:cs="Arial"/>
          <w:szCs w:val="24"/>
          <w:lang w:val="es-CR" w:eastAsia="en-US"/>
        </w:rPr>
        <w:t xml:space="preserve"> es la siguiente</w:t>
      </w:r>
      <w:r w:rsidRPr="00E8186B">
        <w:rPr>
          <w:rFonts w:ascii="Roboto" w:hAnsi="Roboto" w:cs="Arial"/>
          <w:szCs w:val="24"/>
          <w:lang w:val="es-CR" w:eastAsia="en-US"/>
        </w:rPr>
        <w:t>:</w:t>
      </w:r>
    </w:p>
    <w:p w:rsidR="009B220B" w:rsidRPr="00E8186B" w:rsidRDefault="009B220B" w:rsidP="00E7637F">
      <w:pPr>
        <w:ind w:right="1"/>
        <w:jc w:val="both"/>
        <w:rPr>
          <w:rFonts w:ascii="Roboto" w:eastAsia="Calibri" w:hAnsi="Roboto" w:cs="Arial"/>
          <w:bCs/>
          <w:color w:val="000000"/>
          <w:szCs w:val="24"/>
          <w:lang w:val="es-CR" w:eastAsia="es-CR"/>
        </w:rPr>
      </w:pPr>
    </w:p>
    <w:p w:rsidR="007B7C5A" w:rsidRPr="00E8186B" w:rsidRDefault="007B7C5A" w:rsidP="00E7637F">
      <w:pPr>
        <w:pStyle w:val="Prrafodelista"/>
        <w:numPr>
          <w:ilvl w:val="0"/>
          <w:numId w:val="29"/>
        </w:numPr>
        <w:ind w:right="1"/>
        <w:jc w:val="both"/>
        <w:rPr>
          <w:rFonts w:ascii="Roboto" w:hAnsi="Roboto" w:cs="Arial"/>
          <w:sz w:val="24"/>
          <w:szCs w:val="24"/>
          <w:lang w:val="es-CR"/>
        </w:rPr>
      </w:pPr>
      <w:r w:rsidRPr="00E8186B">
        <w:rPr>
          <w:rFonts w:ascii="Roboto" w:hAnsi="Roboto" w:cs="Arial"/>
          <w:sz w:val="24"/>
          <w:szCs w:val="24"/>
          <w:lang w:val="es-CR"/>
        </w:rPr>
        <w:t>Las reformas introducidas en los artículos 1</w:t>
      </w:r>
      <w:r w:rsidR="00252AA9" w:rsidRPr="00E8186B">
        <w:rPr>
          <w:rFonts w:ascii="Roboto" w:hAnsi="Roboto" w:cs="Arial"/>
          <w:sz w:val="24"/>
          <w:szCs w:val="24"/>
          <w:lang w:val="es-CR"/>
        </w:rPr>
        <w:t>, 2</w:t>
      </w:r>
      <w:r w:rsidR="0034377C" w:rsidRPr="00E8186B">
        <w:rPr>
          <w:rFonts w:ascii="Roboto" w:hAnsi="Roboto" w:cs="Arial"/>
          <w:sz w:val="24"/>
          <w:szCs w:val="24"/>
          <w:lang w:val="es-CR"/>
        </w:rPr>
        <w:t xml:space="preserve"> y</w:t>
      </w:r>
      <w:r w:rsidRPr="00E8186B">
        <w:rPr>
          <w:rFonts w:ascii="Roboto" w:hAnsi="Roboto" w:cs="Arial"/>
          <w:sz w:val="24"/>
          <w:szCs w:val="24"/>
          <w:lang w:val="es-CR"/>
        </w:rPr>
        <w:t xml:space="preserve"> </w:t>
      </w:r>
      <w:r w:rsidR="00252AA9" w:rsidRPr="00E8186B">
        <w:rPr>
          <w:rFonts w:ascii="Roboto" w:hAnsi="Roboto" w:cs="Arial"/>
          <w:sz w:val="24"/>
          <w:szCs w:val="24"/>
          <w:lang w:val="es-CR"/>
        </w:rPr>
        <w:t>7</w:t>
      </w:r>
      <w:r w:rsidR="00F95BB5" w:rsidRPr="00E8186B">
        <w:rPr>
          <w:rFonts w:ascii="Roboto" w:hAnsi="Roboto" w:cs="Arial"/>
          <w:sz w:val="24"/>
          <w:szCs w:val="24"/>
          <w:lang w:val="es-CR"/>
        </w:rPr>
        <w:t>,</w:t>
      </w:r>
      <w:r w:rsidR="00BA680B" w:rsidRPr="00E8186B">
        <w:rPr>
          <w:rFonts w:ascii="Roboto" w:hAnsi="Roboto" w:cs="Arial"/>
          <w:sz w:val="24"/>
          <w:szCs w:val="24"/>
          <w:lang w:val="es-CR"/>
        </w:rPr>
        <w:t xml:space="preserve"> rigen</w:t>
      </w:r>
      <w:r w:rsidRPr="00E8186B">
        <w:rPr>
          <w:rFonts w:ascii="Roboto" w:hAnsi="Roboto" w:cs="Arial"/>
          <w:sz w:val="24"/>
          <w:szCs w:val="24"/>
          <w:lang w:val="es-CR"/>
        </w:rPr>
        <w:t xml:space="preserve"> a partir del 1 de enero del 2027.</w:t>
      </w:r>
    </w:p>
    <w:p w:rsidR="005C360F" w:rsidRPr="00E8186B" w:rsidRDefault="00F95BB5" w:rsidP="00E7637F">
      <w:pPr>
        <w:pStyle w:val="Prrafodelista"/>
        <w:numPr>
          <w:ilvl w:val="0"/>
          <w:numId w:val="29"/>
        </w:numPr>
        <w:ind w:right="1"/>
        <w:jc w:val="both"/>
        <w:rPr>
          <w:rFonts w:ascii="Roboto" w:hAnsi="Roboto" w:cs="Arial"/>
          <w:sz w:val="24"/>
          <w:szCs w:val="24"/>
          <w:lang w:val="es-CR"/>
        </w:rPr>
      </w:pPr>
      <w:r w:rsidRPr="00E8186B">
        <w:rPr>
          <w:rFonts w:ascii="Roboto" w:hAnsi="Roboto" w:cs="Arial"/>
          <w:sz w:val="24"/>
          <w:szCs w:val="24"/>
          <w:lang w:val="es-CR"/>
        </w:rPr>
        <w:t>Las reformas al anexo 19 que remite l</w:t>
      </w:r>
      <w:r w:rsidR="005C360F" w:rsidRPr="00E8186B">
        <w:rPr>
          <w:rFonts w:ascii="Roboto" w:hAnsi="Roboto" w:cs="Arial"/>
          <w:sz w:val="24"/>
          <w:szCs w:val="24"/>
          <w:lang w:val="es-CR"/>
        </w:rPr>
        <w:t>a bolsa de valores</w:t>
      </w:r>
      <w:r w:rsidRPr="00E8186B">
        <w:rPr>
          <w:rFonts w:ascii="Roboto" w:hAnsi="Roboto" w:cs="Arial"/>
          <w:sz w:val="24"/>
          <w:szCs w:val="24"/>
          <w:lang w:val="es-CR"/>
        </w:rPr>
        <w:t xml:space="preserve">, </w:t>
      </w:r>
      <w:r w:rsidR="00BA680B" w:rsidRPr="00E8186B">
        <w:rPr>
          <w:rFonts w:ascii="Roboto" w:hAnsi="Roboto" w:cs="Arial"/>
          <w:sz w:val="24"/>
          <w:szCs w:val="24"/>
          <w:lang w:val="es-CR"/>
        </w:rPr>
        <w:t xml:space="preserve">rigen </w:t>
      </w:r>
      <w:r w:rsidRPr="00E8186B">
        <w:rPr>
          <w:rFonts w:ascii="Roboto" w:hAnsi="Roboto" w:cs="Arial"/>
          <w:sz w:val="24"/>
          <w:szCs w:val="24"/>
          <w:lang w:val="es-CR"/>
        </w:rPr>
        <w:t>a partir d</w:t>
      </w:r>
      <w:r w:rsidR="007216D4" w:rsidRPr="00E8186B">
        <w:rPr>
          <w:rFonts w:ascii="Roboto" w:hAnsi="Roboto" w:cs="Arial"/>
          <w:sz w:val="24"/>
          <w:szCs w:val="24"/>
          <w:lang w:val="es-CR"/>
        </w:rPr>
        <w:t>el 1 de julio del 2027</w:t>
      </w:r>
      <w:r w:rsidR="005C360F" w:rsidRPr="00E8186B">
        <w:rPr>
          <w:rFonts w:ascii="Roboto" w:hAnsi="Roboto" w:cs="Arial"/>
          <w:sz w:val="24"/>
          <w:szCs w:val="24"/>
          <w:lang w:val="es-CR"/>
        </w:rPr>
        <w:t xml:space="preserve"> </w:t>
      </w:r>
      <w:r w:rsidRPr="00E8186B">
        <w:rPr>
          <w:rFonts w:ascii="Roboto" w:hAnsi="Roboto" w:cs="Arial"/>
          <w:sz w:val="24"/>
          <w:szCs w:val="24"/>
          <w:lang w:val="es-CR"/>
        </w:rPr>
        <w:t xml:space="preserve">en lo </w:t>
      </w:r>
      <w:r w:rsidR="005C360F" w:rsidRPr="00E8186B">
        <w:rPr>
          <w:rFonts w:ascii="Roboto" w:hAnsi="Roboto" w:cs="Arial"/>
          <w:sz w:val="24"/>
          <w:szCs w:val="24"/>
          <w:lang w:val="es-CR"/>
        </w:rPr>
        <w:t>relativo a movimientos del saldo neto, transacciones del saldo neto, gestión de inconsistencias y exclusión de contratos del archivo de saldos netos.</w:t>
      </w:r>
    </w:p>
    <w:p w:rsidR="007B7C5A" w:rsidRPr="00E8186B" w:rsidRDefault="007B7C5A" w:rsidP="00E7637F">
      <w:pPr>
        <w:pStyle w:val="Prrafodelista"/>
        <w:numPr>
          <w:ilvl w:val="0"/>
          <w:numId w:val="29"/>
        </w:numPr>
        <w:ind w:right="1"/>
        <w:jc w:val="both"/>
        <w:rPr>
          <w:rFonts w:ascii="Roboto" w:hAnsi="Roboto" w:cs="Arial"/>
          <w:sz w:val="24"/>
          <w:szCs w:val="24"/>
          <w:lang w:val="es-CR"/>
        </w:rPr>
      </w:pPr>
      <w:r w:rsidRPr="00E8186B">
        <w:rPr>
          <w:rFonts w:ascii="Roboto" w:hAnsi="Roboto" w:cs="Arial"/>
          <w:sz w:val="24"/>
          <w:szCs w:val="24"/>
          <w:lang w:val="es-CR"/>
        </w:rPr>
        <w:t xml:space="preserve">Las reformas introducidas en los artículos </w:t>
      </w:r>
      <w:r w:rsidR="0034377C" w:rsidRPr="00E8186B">
        <w:rPr>
          <w:rFonts w:ascii="Roboto" w:hAnsi="Roboto" w:cs="Arial"/>
          <w:sz w:val="24"/>
          <w:szCs w:val="24"/>
          <w:lang w:val="es-CR"/>
        </w:rPr>
        <w:t xml:space="preserve">3, </w:t>
      </w:r>
      <w:r w:rsidRPr="00E8186B">
        <w:rPr>
          <w:rFonts w:ascii="Roboto" w:hAnsi="Roboto" w:cs="Arial"/>
          <w:sz w:val="24"/>
          <w:szCs w:val="24"/>
          <w:lang w:val="es-CR"/>
        </w:rPr>
        <w:t>4 y 5</w:t>
      </w:r>
      <w:r w:rsidR="00560FCD" w:rsidRPr="00E8186B">
        <w:rPr>
          <w:rFonts w:ascii="Roboto" w:hAnsi="Roboto" w:cs="Arial"/>
          <w:sz w:val="24"/>
          <w:szCs w:val="24"/>
          <w:lang w:val="es-CR"/>
        </w:rPr>
        <w:t xml:space="preserve">, rigen </w:t>
      </w:r>
      <w:r w:rsidRPr="00E8186B">
        <w:rPr>
          <w:rFonts w:ascii="Roboto" w:hAnsi="Roboto" w:cs="Arial"/>
          <w:sz w:val="24"/>
          <w:szCs w:val="24"/>
          <w:lang w:val="es-CR"/>
        </w:rPr>
        <w:t>a partir del 1 de julio del 2027.</w:t>
      </w:r>
    </w:p>
    <w:p w:rsidR="00F56124" w:rsidRPr="00E8186B" w:rsidRDefault="00F56124" w:rsidP="00E7637F">
      <w:pPr>
        <w:pStyle w:val="Prrafodelista"/>
        <w:numPr>
          <w:ilvl w:val="0"/>
          <w:numId w:val="29"/>
        </w:numPr>
        <w:ind w:right="1"/>
        <w:jc w:val="both"/>
        <w:rPr>
          <w:rFonts w:ascii="Roboto" w:hAnsi="Roboto" w:cs="Arial"/>
          <w:sz w:val="24"/>
          <w:szCs w:val="24"/>
          <w:lang w:val="es-CR"/>
        </w:rPr>
      </w:pPr>
      <w:r w:rsidRPr="00E8186B">
        <w:rPr>
          <w:rFonts w:ascii="Roboto" w:hAnsi="Roboto" w:cs="Arial"/>
          <w:sz w:val="24"/>
          <w:szCs w:val="24"/>
          <w:lang w:val="es-CR"/>
        </w:rPr>
        <w:t xml:space="preserve">Las reformas introducidas en el artículo </w:t>
      </w:r>
      <w:r w:rsidR="00CF2B3E" w:rsidRPr="00E8186B">
        <w:rPr>
          <w:rFonts w:ascii="Roboto" w:hAnsi="Roboto" w:cs="Arial"/>
          <w:sz w:val="24"/>
          <w:szCs w:val="24"/>
          <w:lang w:val="es-CR"/>
        </w:rPr>
        <w:t>6</w:t>
      </w:r>
      <w:r w:rsidRPr="00E8186B">
        <w:rPr>
          <w:rFonts w:ascii="Roboto" w:hAnsi="Roboto" w:cs="Arial"/>
          <w:sz w:val="24"/>
          <w:szCs w:val="24"/>
          <w:lang w:val="es-CR"/>
        </w:rPr>
        <w:t xml:space="preserve"> de este </w:t>
      </w:r>
      <w:r w:rsidR="00E41584" w:rsidRPr="00E8186B">
        <w:rPr>
          <w:rFonts w:ascii="Roboto" w:hAnsi="Roboto" w:cs="Arial"/>
          <w:sz w:val="24"/>
          <w:szCs w:val="24"/>
          <w:lang w:val="es-CR"/>
        </w:rPr>
        <w:t xml:space="preserve">acuerdo, </w:t>
      </w:r>
      <w:r w:rsidR="00560FCD" w:rsidRPr="00E8186B">
        <w:rPr>
          <w:rFonts w:ascii="Roboto" w:hAnsi="Roboto" w:cs="Arial"/>
          <w:sz w:val="24"/>
          <w:szCs w:val="24"/>
          <w:lang w:val="es-CR"/>
        </w:rPr>
        <w:t xml:space="preserve">rigen </w:t>
      </w:r>
      <w:r w:rsidR="00E41584" w:rsidRPr="00E8186B">
        <w:rPr>
          <w:rFonts w:ascii="Roboto" w:hAnsi="Roboto" w:cs="Arial"/>
          <w:sz w:val="24"/>
          <w:szCs w:val="24"/>
          <w:lang w:val="es-CR"/>
        </w:rPr>
        <w:t xml:space="preserve">a partir </w:t>
      </w:r>
      <w:r w:rsidR="00CD67A7" w:rsidRPr="00E8186B">
        <w:rPr>
          <w:rFonts w:ascii="Roboto" w:hAnsi="Roboto" w:cs="Arial"/>
          <w:sz w:val="24"/>
          <w:szCs w:val="24"/>
          <w:lang w:val="es-CR"/>
        </w:rPr>
        <w:t xml:space="preserve">de </w:t>
      </w:r>
      <w:r w:rsidR="000967A2" w:rsidRPr="00E8186B">
        <w:rPr>
          <w:rFonts w:ascii="Roboto" w:hAnsi="Roboto" w:cs="Arial"/>
          <w:sz w:val="24"/>
          <w:szCs w:val="24"/>
          <w:lang w:val="es-CR"/>
        </w:rPr>
        <w:t>octu</w:t>
      </w:r>
      <w:r w:rsidR="00CD67A7" w:rsidRPr="00E8186B">
        <w:rPr>
          <w:rFonts w:ascii="Roboto" w:hAnsi="Roboto" w:cs="Arial"/>
          <w:sz w:val="24"/>
          <w:szCs w:val="24"/>
          <w:lang w:val="es-CR"/>
        </w:rPr>
        <w:t>bre 202</w:t>
      </w:r>
      <w:r w:rsidR="0042798B" w:rsidRPr="00E8186B">
        <w:rPr>
          <w:rFonts w:ascii="Roboto" w:hAnsi="Roboto" w:cs="Arial"/>
          <w:sz w:val="24"/>
          <w:szCs w:val="24"/>
          <w:lang w:val="es-CR"/>
        </w:rPr>
        <w:t>7</w:t>
      </w:r>
      <w:r w:rsidR="00CD67A7" w:rsidRPr="00E8186B">
        <w:rPr>
          <w:rFonts w:ascii="Roboto" w:hAnsi="Roboto" w:cs="Arial"/>
          <w:sz w:val="24"/>
          <w:szCs w:val="24"/>
          <w:lang w:val="es-CR"/>
        </w:rPr>
        <w:t>.</w:t>
      </w:r>
    </w:p>
    <w:p w:rsidR="00EF6749" w:rsidRPr="00E8186B" w:rsidRDefault="004F2251" w:rsidP="00E7637F">
      <w:pPr>
        <w:tabs>
          <w:tab w:val="center" w:pos="4419"/>
        </w:tabs>
        <w:ind w:right="1"/>
        <w:jc w:val="both"/>
        <w:rPr>
          <w:rFonts w:ascii="Roboto" w:hAnsi="Roboto" w:cs="Arial"/>
          <w:szCs w:val="24"/>
        </w:rPr>
      </w:pPr>
      <w:r w:rsidRPr="00E8186B">
        <w:rPr>
          <w:rFonts w:ascii="Roboto" w:hAnsi="Roboto" w:cs="Arial"/>
          <w:szCs w:val="24"/>
        </w:rPr>
        <w:tab/>
      </w:r>
    </w:p>
    <w:sectPr w:rsidR="00EF6749" w:rsidRPr="00E8186B" w:rsidSect="00CF4447">
      <w:headerReference w:type="default" r:id="rId29"/>
      <w:footerReference w:type="default" r:id="rId30"/>
      <w:headerReference w:type="first" r:id="rId31"/>
      <w:footerReference w:type="first" r:id="rId32"/>
      <w:pgSz w:w="12242" w:h="15842" w:code="1"/>
      <w:pgMar w:top="2126" w:right="1797" w:bottom="1418" w:left="1797" w:header="709" w:footer="0"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rsidR="00DF5B12" w:rsidRDefault="00DF5B12">
      <w:r>
        <w:separator/>
      </w:r>
    </w:p>
  </w:endnote>
  <w:endnote w:type="continuationSeparator" w:id="0">
    <w:p w:rsidR="00DF5B12" w:rsidRDefault="00DF5B1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Roboto">
    <w:charset w:val="00"/>
    <w:family w:val="auto"/>
    <w:pitch w:val="variable"/>
    <w:sig w:usb0="E0000AFF" w:usb1="5000217F" w:usb2="00000021"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C20EC5" w:rsidRDefault="00C20EC5" w:rsidP="00C20EC5">
    <w:pPr>
      <w:pStyle w:val="Piedepgina"/>
      <w:tabs>
        <w:tab w:val="right" w:pos="9498"/>
      </w:tabs>
      <w:ind w:left="-993" w:right="-999"/>
      <w:jc w:val="right"/>
      <w:rPr>
        <w:rFonts w:ascii="Arial" w:hAnsi="Arial" w:cs="Arial"/>
        <w:color w:val="204775"/>
        <w:sz w:val="20"/>
      </w:rPr>
    </w:pPr>
    <w:r>
      <w:rPr>
        <w:rFonts w:ascii="Arial" w:hAnsi="Arial" w:cs="Arial"/>
        <w:color w:val="204775"/>
        <w:sz w:val="20"/>
      </w:rPr>
      <w:t>_______________________________________________________________________________________________</w:t>
    </w:r>
  </w:p>
  <w:p w:rsidR="00C20EC5" w:rsidRPr="00097CFB" w:rsidRDefault="00C20EC5" w:rsidP="00C20EC5">
    <w:pPr>
      <w:pStyle w:val="Piedepgina"/>
      <w:tabs>
        <w:tab w:val="right" w:pos="9498"/>
      </w:tabs>
      <w:ind w:left="-993" w:right="-999"/>
      <w:jc w:val="right"/>
      <w:rPr>
        <w:rFonts w:ascii="Arial" w:hAnsi="Arial" w:cs="Arial"/>
        <w:color w:val="204775"/>
        <w:sz w:val="20"/>
      </w:rPr>
    </w:pPr>
  </w:p>
  <w:p w:rsidR="00C20EC5" w:rsidRDefault="00C20EC5">
    <w:pPr>
      <w:pStyle w:val="Piedepgin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CB2DE9" w:rsidRDefault="00CB2DE9" w:rsidP="00CB2DE9">
    <w:pPr>
      <w:pStyle w:val="Piedepgina"/>
      <w:tabs>
        <w:tab w:val="right" w:pos="9498"/>
      </w:tabs>
      <w:ind w:left="-993" w:right="-999"/>
      <w:jc w:val="right"/>
      <w:rPr>
        <w:rFonts w:ascii="Arial" w:hAnsi="Arial" w:cs="Arial"/>
        <w:color w:val="204775"/>
        <w:sz w:val="20"/>
      </w:rPr>
    </w:pPr>
    <w:r>
      <w:rPr>
        <w:rFonts w:ascii="Arial" w:hAnsi="Arial" w:cs="Arial"/>
        <w:color w:val="204775"/>
        <w:sz w:val="20"/>
      </w:rPr>
      <w:t>_______________________________________________________________________________________________</w:t>
    </w:r>
  </w:p>
  <w:p w:rsidR="00CB2DE9" w:rsidRPr="00097CFB" w:rsidRDefault="00CB2DE9" w:rsidP="00CB2DE9">
    <w:pPr>
      <w:pStyle w:val="Piedepgina"/>
      <w:tabs>
        <w:tab w:val="right" w:pos="9498"/>
      </w:tabs>
      <w:ind w:left="-993" w:right="-999"/>
      <w:jc w:val="right"/>
      <w:rPr>
        <w:rFonts w:ascii="Arial" w:hAnsi="Arial" w:cs="Arial"/>
        <w:color w:val="204775"/>
        <w:sz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rsidR="00DF5B12" w:rsidRDefault="00DF5B12">
      <w:r>
        <w:separator/>
      </w:r>
    </w:p>
  </w:footnote>
  <w:footnote w:type="continuationSeparator" w:id="0">
    <w:p w:rsidR="00DF5B12" w:rsidRDefault="00DF5B1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C20EC5" w:rsidRDefault="000C3FBD" w:rsidP="00C20EC5">
    <w:pPr>
      <w:pStyle w:val="Encabezado"/>
      <w:jc w:val="center"/>
      <w:rPr>
        <w:rFonts w:ascii="Arial" w:hAnsi="Arial" w:cs="Arial"/>
        <w:i/>
        <w:sz w:val="22"/>
        <w:szCs w:val="22"/>
      </w:rPr>
    </w:pPr>
    <w:r>
      <w:rPr>
        <w:noProof/>
      </w:rPr>
      <w:drawing>
        <wp:anchor distT="0" distB="0" distL="114300" distR="114300" simplePos="0" relativeHeight="251664384" behindDoc="1" locked="0" layoutInCell="1" allowOverlap="1" wp14:anchorId="1906FE68" wp14:editId="771AD06E">
          <wp:simplePos x="0" y="0"/>
          <wp:positionH relativeFrom="column">
            <wp:posOffset>-1141171</wp:posOffset>
          </wp:positionH>
          <wp:positionV relativeFrom="paragraph">
            <wp:posOffset>-446862</wp:posOffset>
          </wp:positionV>
          <wp:extent cx="8116620" cy="746150"/>
          <wp:effectExtent l="0" t="0" r="0" b="0"/>
          <wp:wrapNone/>
          <wp:docPr id="828639734" name="Imagen 828639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n 4"/>
                  <pic:cNvPicPr/>
                </pic:nvPicPr>
                <pic:blipFill>
                  <a:blip r:embed="rId1">
                    <a:extLst>
                      <a:ext uri="{28A0092B-C50C-407E-A947-70E740481C1C}">
                        <a14:useLocalDpi xmlns:a14="http://schemas.microsoft.com/office/drawing/2010/main" val="0"/>
                      </a:ext>
                    </a:extLst>
                  </a:blip>
                  <a:stretch>
                    <a:fillRect/>
                  </a:stretch>
                </pic:blipFill>
                <pic:spPr>
                  <a:xfrm>
                    <a:off x="0" y="0"/>
                    <a:ext cx="8116620" cy="746150"/>
                  </a:xfrm>
                  <a:prstGeom prst="rect">
                    <a:avLst/>
                  </a:prstGeom>
                </pic:spPr>
              </pic:pic>
            </a:graphicData>
          </a:graphic>
          <wp14:sizeRelH relativeFrom="margin">
            <wp14:pctWidth>0</wp14:pctWidth>
          </wp14:sizeRelH>
          <wp14:sizeRelV relativeFrom="margin">
            <wp14:pctHeight>0</wp14:pctHeight>
          </wp14:sizeRelV>
        </wp:anchor>
      </w:drawing>
    </w:r>
  </w:p>
  <w:p w:rsidR="000C3FBD" w:rsidRDefault="00CB2E9D" w:rsidP="00EB0DE8">
    <w:pPr>
      <w:autoSpaceDE w:val="0"/>
      <w:autoSpaceDN w:val="0"/>
      <w:adjustRightInd w:val="0"/>
      <w:contextualSpacing/>
      <w:jc w:val="both"/>
      <w:rPr>
        <w:rFonts w:ascii="Arial" w:hAnsi="Arial" w:cs="Arial"/>
        <w:sz w:val="18"/>
        <w:szCs w:val="18"/>
      </w:rPr>
    </w:pPr>
    <w:r>
      <w:rPr>
        <w:rFonts w:ascii="Arial" w:hAnsi="Arial" w:cs="Arial"/>
        <w:sz w:val="18"/>
        <w:szCs w:val="18"/>
      </w:rPr>
      <w:t xml:space="preserve">              </w:t>
    </w:r>
  </w:p>
  <w:p w:rsidR="000C3FBD" w:rsidRDefault="000C3FBD" w:rsidP="00EB0DE8">
    <w:pPr>
      <w:autoSpaceDE w:val="0"/>
      <w:autoSpaceDN w:val="0"/>
      <w:adjustRightInd w:val="0"/>
      <w:contextualSpacing/>
      <w:jc w:val="both"/>
      <w:rPr>
        <w:rFonts w:ascii="Arial" w:hAnsi="Arial" w:cs="Arial"/>
        <w:sz w:val="18"/>
        <w:szCs w:val="18"/>
      </w:rPr>
    </w:pPr>
  </w:p>
  <w:p w:rsidR="004719E5" w:rsidRPr="00CE106E" w:rsidRDefault="000C3FBD" w:rsidP="00EB0DE8">
    <w:pPr>
      <w:autoSpaceDE w:val="0"/>
      <w:autoSpaceDN w:val="0"/>
      <w:adjustRightInd w:val="0"/>
      <w:contextualSpacing/>
      <w:jc w:val="both"/>
      <w:rPr>
        <w:rFonts w:ascii="Roboto" w:hAnsi="Roboto" w:cs="Arial"/>
        <w:sz w:val="18"/>
        <w:szCs w:val="18"/>
        <w:lang w:val="pt-PT"/>
      </w:rPr>
    </w:pPr>
    <w:r>
      <w:rPr>
        <w:rFonts w:ascii="Arial" w:hAnsi="Arial" w:cs="Arial"/>
        <w:sz w:val="18"/>
        <w:szCs w:val="18"/>
      </w:rPr>
      <w:t xml:space="preserve">              </w:t>
    </w:r>
    <w:r w:rsidR="00CB2E9D" w:rsidRPr="00CE106E">
      <w:rPr>
        <w:rFonts w:ascii="Roboto" w:hAnsi="Roboto" w:cs="Arial"/>
        <w:sz w:val="18"/>
        <w:szCs w:val="18"/>
        <w:lang w:val="pt-PT"/>
      </w:rPr>
      <w:t>SGV-A</w:t>
    </w:r>
    <w:r w:rsidR="00C8420C" w:rsidRPr="00CE106E">
      <w:rPr>
        <w:rFonts w:ascii="Roboto" w:hAnsi="Roboto" w:cs="Arial"/>
        <w:sz w:val="18"/>
        <w:szCs w:val="18"/>
        <w:lang w:val="pt-PT"/>
      </w:rPr>
      <w:t>-</w:t>
    </w:r>
    <w:r w:rsidR="00990703" w:rsidRPr="00CE106E">
      <w:rPr>
        <w:rFonts w:ascii="Roboto" w:hAnsi="Roboto" w:cs="Arial"/>
        <w:sz w:val="18"/>
        <w:szCs w:val="18"/>
        <w:lang w:val="pt-PT"/>
      </w:rPr>
      <w:t>xxx-xxxx</w:t>
    </w:r>
  </w:p>
  <w:p w:rsidR="00C20EC5" w:rsidRPr="00B50AC6" w:rsidRDefault="00D33A7F" w:rsidP="00B50AC6">
    <w:pPr>
      <w:autoSpaceDE w:val="0"/>
      <w:autoSpaceDN w:val="0"/>
      <w:adjustRightInd w:val="0"/>
      <w:contextualSpacing/>
      <w:jc w:val="both"/>
      <w:rPr>
        <w:rFonts w:ascii="Roboto" w:hAnsi="Roboto" w:cs="Arial"/>
        <w:sz w:val="18"/>
        <w:szCs w:val="18"/>
      </w:rPr>
    </w:pPr>
    <w:r w:rsidRPr="00CE106E">
      <w:rPr>
        <w:rFonts w:ascii="Roboto" w:hAnsi="Roboto" w:cs="Arial"/>
        <w:sz w:val="18"/>
        <w:szCs w:val="18"/>
        <w:lang w:val="pt-PT"/>
      </w:rPr>
      <w:t xml:space="preserve">             </w:t>
    </w:r>
    <w:r w:rsidR="003117AF" w:rsidRPr="00CE106E">
      <w:rPr>
        <w:rFonts w:ascii="Roboto" w:hAnsi="Roboto" w:cs="Arial"/>
        <w:sz w:val="18"/>
        <w:szCs w:val="18"/>
        <w:lang w:val="pt-PT"/>
      </w:rPr>
      <w:t xml:space="preserve"> </w:t>
    </w:r>
    <w:r w:rsidRPr="00CE106E">
      <w:rPr>
        <w:rFonts w:ascii="Roboto" w:hAnsi="Roboto" w:cs="Arial"/>
        <w:sz w:val="18"/>
        <w:szCs w:val="18"/>
        <w:lang w:val="pt-PT"/>
      </w:rPr>
      <w:t xml:space="preserve">  Pág. </w:t>
    </w:r>
    <w:r w:rsidRPr="003117AF">
      <w:rPr>
        <w:rFonts w:ascii="Roboto" w:hAnsi="Roboto" w:cs="Arial"/>
        <w:sz w:val="18"/>
        <w:szCs w:val="18"/>
      </w:rPr>
      <w:fldChar w:fldCharType="begin"/>
    </w:r>
    <w:r w:rsidRPr="00CE106E">
      <w:rPr>
        <w:rFonts w:ascii="Roboto" w:hAnsi="Roboto" w:cs="Arial"/>
        <w:sz w:val="18"/>
        <w:szCs w:val="18"/>
        <w:lang w:val="pt-PT"/>
      </w:rPr>
      <w:instrText>PAGE</w:instrText>
    </w:r>
    <w:r w:rsidRPr="003117AF">
      <w:rPr>
        <w:rFonts w:ascii="Roboto" w:hAnsi="Roboto" w:cs="Arial"/>
        <w:sz w:val="18"/>
        <w:szCs w:val="18"/>
      </w:rPr>
      <w:fldChar w:fldCharType="separate"/>
    </w:r>
    <w:r w:rsidRPr="003117AF">
      <w:rPr>
        <w:rFonts w:ascii="Roboto" w:hAnsi="Roboto" w:cs="Arial"/>
        <w:sz w:val="18"/>
        <w:szCs w:val="18"/>
      </w:rPr>
      <w:t>2</w:t>
    </w:r>
    <w:r w:rsidRPr="003117AF">
      <w:rPr>
        <w:rFonts w:ascii="Roboto" w:hAnsi="Roboto" w:cs="Arial"/>
        <w:sz w:val="18"/>
        <w:szCs w:val="18"/>
      </w:rPr>
      <w:fldChar w:fldCharType="end"/>
    </w:r>
    <w:r w:rsidRPr="003117AF">
      <w:rPr>
        <w:rFonts w:ascii="Roboto" w:hAnsi="Roboto" w:cs="Arial"/>
        <w:sz w:val="18"/>
        <w:szCs w:val="18"/>
      </w:rPr>
      <w:t xml:space="preserve"> de </w:t>
    </w:r>
    <w:r w:rsidRPr="003117AF">
      <w:rPr>
        <w:rFonts w:ascii="Roboto" w:hAnsi="Roboto" w:cs="Arial"/>
        <w:sz w:val="18"/>
        <w:szCs w:val="18"/>
      </w:rPr>
      <w:fldChar w:fldCharType="begin"/>
    </w:r>
    <w:r w:rsidRPr="003117AF">
      <w:rPr>
        <w:rFonts w:ascii="Roboto" w:hAnsi="Roboto" w:cs="Arial"/>
        <w:sz w:val="18"/>
        <w:szCs w:val="18"/>
      </w:rPr>
      <w:instrText>NUMPAGES</w:instrText>
    </w:r>
    <w:r w:rsidRPr="003117AF">
      <w:rPr>
        <w:rFonts w:ascii="Roboto" w:hAnsi="Roboto" w:cs="Arial"/>
        <w:sz w:val="18"/>
        <w:szCs w:val="18"/>
      </w:rPr>
      <w:fldChar w:fldCharType="separate"/>
    </w:r>
    <w:r w:rsidRPr="003117AF">
      <w:rPr>
        <w:rFonts w:ascii="Roboto" w:hAnsi="Roboto" w:cs="Arial"/>
        <w:sz w:val="18"/>
        <w:szCs w:val="18"/>
      </w:rPr>
      <w:t>2</w:t>
    </w:r>
    <w:r w:rsidRPr="003117AF">
      <w:rPr>
        <w:rFonts w:ascii="Roboto" w:hAnsi="Roboto" w:cs="Arial"/>
        <w:sz w:val="18"/>
        <w:szCs w:val="18"/>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9C26D6" w:rsidRDefault="009C03C5" w:rsidP="00CB2DE9">
    <w:pPr>
      <w:pStyle w:val="Encabezado"/>
      <w:jc w:val="center"/>
    </w:pPr>
    <w:r>
      <w:rPr>
        <w:noProof/>
      </w:rPr>
      <w:drawing>
        <wp:anchor distT="0" distB="0" distL="114300" distR="114300" simplePos="0" relativeHeight="251662336" behindDoc="1" locked="0" layoutInCell="1" allowOverlap="1" wp14:anchorId="259672E6" wp14:editId="66A4D954">
          <wp:simplePos x="0" y="0"/>
          <wp:positionH relativeFrom="column">
            <wp:posOffset>-1141095</wp:posOffset>
          </wp:positionH>
          <wp:positionV relativeFrom="paragraph">
            <wp:posOffset>-428269</wp:posOffset>
          </wp:positionV>
          <wp:extent cx="8116620" cy="746150"/>
          <wp:effectExtent l="0" t="0" r="0" b="0"/>
          <wp:wrapNone/>
          <wp:docPr id="1104172484" name="Imagen 11041724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n 4"/>
                  <pic:cNvPicPr/>
                </pic:nvPicPr>
                <pic:blipFill>
                  <a:blip r:embed="rId1">
                    <a:extLst>
                      <a:ext uri="{28A0092B-C50C-407E-A947-70E740481C1C}">
                        <a14:useLocalDpi xmlns:a14="http://schemas.microsoft.com/office/drawing/2010/main" val="0"/>
                      </a:ext>
                    </a:extLst>
                  </a:blip>
                  <a:stretch>
                    <a:fillRect/>
                  </a:stretch>
                </pic:blipFill>
                <pic:spPr>
                  <a:xfrm>
                    <a:off x="0" y="0"/>
                    <a:ext cx="8241667" cy="757645"/>
                  </a:xfrm>
                  <a:prstGeom prst="rect">
                    <a:avLst/>
                  </a:prstGeom>
                </pic:spPr>
              </pic:pic>
            </a:graphicData>
          </a:graphic>
          <wp14:sizeRelH relativeFrom="margin">
            <wp14:pctWidth>0</wp14:pctWidth>
          </wp14:sizeRelH>
          <wp14:sizeRelV relativeFrom="margin">
            <wp14:pctHeight>0</wp14:pctHeight>
          </wp14:sizeRelV>
        </wp:anchor>
      </w:drawing>
    </w:r>
  </w:p>
  <w:p w:rsidR="008507A5" w:rsidRDefault="008507A5" w:rsidP="00AE3ED0">
    <w:pPr>
      <w:pStyle w:val="Encabezado"/>
      <w:tabs>
        <w:tab w:val="right" w:pos="9214"/>
      </w:tabs>
      <w:ind w:left="-851" w:right="-568"/>
      <w:rPr>
        <w:rFonts w:ascii="Arial" w:hAnsi="Arial" w:cs="Arial"/>
        <w:i/>
        <w:iCs/>
        <w:color w:val="333333"/>
        <w:shd w:val="clear" w:color="auto" w:fill="FFFFFF"/>
      </w:rPr>
    </w:pPr>
  </w:p>
  <w:p w:rsidR="004A66B6" w:rsidRDefault="004A66B6" w:rsidP="004A66B6">
    <w:pPr>
      <w:pStyle w:val="Encabezado"/>
      <w:tabs>
        <w:tab w:val="right" w:pos="9214"/>
      </w:tabs>
      <w:ind w:left="-851" w:right="-568"/>
      <w:rPr>
        <w:rFonts w:ascii="Arial" w:hAnsi="Arial" w:cs="Arial"/>
        <w:i/>
        <w:iCs/>
        <w:color w:val="333333"/>
        <w:shd w:val="clear" w:color="auto" w:fill="FFFFFF"/>
      </w:rPr>
    </w:pPr>
  </w:p>
  <w:p w:rsidR="004A66B6" w:rsidRPr="00FB536A" w:rsidRDefault="004A66B6" w:rsidP="004A66B6">
    <w:pPr>
      <w:pStyle w:val="Encabezado"/>
      <w:tabs>
        <w:tab w:val="right" w:pos="9214"/>
      </w:tabs>
      <w:ind w:left="-851" w:right="-568"/>
      <w:rPr>
        <w:rFonts w:ascii="Arial" w:hAnsi="Arial" w:cs="Arial"/>
        <w:i/>
        <w:iCs/>
        <w:color w:val="333333"/>
        <w:shd w:val="clear" w:color="auto" w:fill="FFFFFF"/>
      </w:rPr>
    </w:pPr>
    <w:r w:rsidRPr="00FB536A">
      <w:rPr>
        <w:rFonts w:ascii="Arial" w:hAnsi="Arial" w:cs="Arial"/>
        <w:i/>
        <w:iCs/>
        <w:color w:val="333333"/>
        <w:shd w:val="clear" w:color="auto" w:fill="FFFFFF"/>
      </w:rPr>
      <w:t>Tomás Soley Pérez</w:t>
    </w:r>
  </w:p>
  <w:p w:rsidR="004A66B6" w:rsidRPr="00FB536A" w:rsidRDefault="004A66B6" w:rsidP="004A66B6">
    <w:pPr>
      <w:pStyle w:val="Encabezado"/>
      <w:tabs>
        <w:tab w:val="right" w:pos="9214"/>
      </w:tabs>
      <w:ind w:left="-851" w:right="-568"/>
      <w:rPr>
        <w:rFonts w:ascii="Arial" w:hAnsi="Arial" w:cs="Arial"/>
        <w:i/>
      </w:rPr>
    </w:pPr>
    <w:r w:rsidRPr="00FB536A">
      <w:rPr>
        <w:rFonts w:ascii="Arial" w:hAnsi="Arial" w:cs="Arial"/>
        <w:i/>
      </w:rPr>
      <w:t>Superintendente General de Valores</w:t>
    </w:r>
  </w:p>
  <w:p w:rsidR="00CB2DE9" w:rsidRPr="00C368EF" w:rsidRDefault="00CB2DE9" w:rsidP="00CB2DE9">
    <w:pPr>
      <w:pStyle w:val="Encabezad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346AD8"/>
    <w:multiLevelType w:val="multilevel"/>
    <w:tmpl w:val="3FA4EE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2EC482F"/>
    <w:multiLevelType w:val="hybridMultilevel"/>
    <w:tmpl w:val="ADCA9BC8"/>
    <w:lvl w:ilvl="0" w:tplc="140A0017">
      <w:start w:val="1"/>
      <w:numFmt w:val="lowerLetter"/>
      <w:lvlText w:val="%1)"/>
      <w:lvlJc w:val="left"/>
      <w:pPr>
        <w:ind w:left="720" w:hanging="360"/>
      </w:p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 w15:restartNumberingAfterBreak="0">
    <w:nsid w:val="04E32A0C"/>
    <w:multiLevelType w:val="hybridMultilevel"/>
    <w:tmpl w:val="028C2EEA"/>
    <w:lvl w:ilvl="0" w:tplc="0CCC61C8">
      <w:start w:val="1"/>
      <w:numFmt w:val="decimal"/>
      <w:pStyle w:val="Numeracin"/>
      <w:lvlText w:val="%1."/>
      <w:lvlJc w:val="left"/>
      <w:pPr>
        <w:ind w:left="502" w:hanging="360"/>
      </w:pPr>
      <w:rPr>
        <w:color w:val="auto"/>
      </w:rPr>
    </w:lvl>
    <w:lvl w:ilvl="1" w:tplc="04090019" w:tentative="1">
      <w:start w:val="1"/>
      <w:numFmt w:val="lowerLetter"/>
      <w:lvlText w:val="%2."/>
      <w:lvlJc w:val="left"/>
      <w:pPr>
        <w:ind w:left="1222" w:hanging="360"/>
      </w:pPr>
    </w:lvl>
    <w:lvl w:ilvl="2" w:tplc="0409001B" w:tentative="1">
      <w:start w:val="1"/>
      <w:numFmt w:val="lowerRoman"/>
      <w:lvlText w:val="%3."/>
      <w:lvlJc w:val="right"/>
      <w:pPr>
        <w:ind w:left="1942" w:hanging="180"/>
      </w:pPr>
    </w:lvl>
    <w:lvl w:ilvl="3" w:tplc="0409000F" w:tentative="1">
      <w:start w:val="1"/>
      <w:numFmt w:val="decimal"/>
      <w:lvlText w:val="%4."/>
      <w:lvlJc w:val="left"/>
      <w:pPr>
        <w:ind w:left="2662" w:hanging="360"/>
      </w:pPr>
    </w:lvl>
    <w:lvl w:ilvl="4" w:tplc="04090019" w:tentative="1">
      <w:start w:val="1"/>
      <w:numFmt w:val="lowerLetter"/>
      <w:lvlText w:val="%5."/>
      <w:lvlJc w:val="left"/>
      <w:pPr>
        <w:ind w:left="3382" w:hanging="360"/>
      </w:pPr>
    </w:lvl>
    <w:lvl w:ilvl="5" w:tplc="0409001B" w:tentative="1">
      <w:start w:val="1"/>
      <w:numFmt w:val="lowerRoman"/>
      <w:lvlText w:val="%6."/>
      <w:lvlJc w:val="right"/>
      <w:pPr>
        <w:ind w:left="4102" w:hanging="180"/>
      </w:pPr>
    </w:lvl>
    <w:lvl w:ilvl="6" w:tplc="0409000F" w:tentative="1">
      <w:start w:val="1"/>
      <w:numFmt w:val="decimal"/>
      <w:lvlText w:val="%7."/>
      <w:lvlJc w:val="left"/>
      <w:pPr>
        <w:ind w:left="4822" w:hanging="360"/>
      </w:pPr>
    </w:lvl>
    <w:lvl w:ilvl="7" w:tplc="04090019" w:tentative="1">
      <w:start w:val="1"/>
      <w:numFmt w:val="lowerLetter"/>
      <w:lvlText w:val="%8."/>
      <w:lvlJc w:val="left"/>
      <w:pPr>
        <w:ind w:left="5542" w:hanging="360"/>
      </w:pPr>
    </w:lvl>
    <w:lvl w:ilvl="8" w:tplc="0409001B" w:tentative="1">
      <w:start w:val="1"/>
      <w:numFmt w:val="lowerRoman"/>
      <w:lvlText w:val="%9."/>
      <w:lvlJc w:val="right"/>
      <w:pPr>
        <w:ind w:left="6262" w:hanging="180"/>
      </w:pPr>
    </w:lvl>
  </w:abstractNum>
  <w:abstractNum w:abstractNumId="3" w15:restartNumberingAfterBreak="0">
    <w:nsid w:val="0690698B"/>
    <w:multiLevelType w:val="hybridMultilevel"/>
    <w:tmpl w:val="AF164DC4"/>
    <w:lvl w:ilvl="0" w:tplc="BDBEA8B8">
      <w:start w:val="1"/>
      <w:numFmt w:val="lowerLetter"/>
      <w:lvlText w:val="%1."/>
      <w:lvlJc w:val="left"/>
      <w:pPr>
        <w:ind w:left="1272" w:hanging="705"/>
      </w:pPr>
      <w:rPr>
        <w:rFonts w:ascii="Arial" w:hAnsi="Arial" w:cs="Arial" w:hint="default"/>
        <w:b w:val="0"/>
        <w:i w:val="0"/>
      </w:rPr>
    </w:lvl>
    <w:lvl w:ilvl="1" w:tplc="04090019">
      <w:start w:val="1"/>
      <w:numFmt w:val="lowerLetter"/>
      <w:lvlText w:val="%2."/>
      <w:lvlJc w:val="left"/>
      <w:pPr>
        <w:ind w:left="1440" w:hanging="360"/>
      </w:pPr>
    </w:lvl>
    <w:lvl w:ilvl="2" w:tplc="1F22B38A">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4" w15:restartNumberingAfterBreak="0">
    <w:nsid w:val="08420D40"/>
    <w:multiLevelType w:val="multilevel"/>
    <w:tmpl w:val="EB584D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E9B790C"/>
    <w:multiLevelType w:val="multilevel"/>
    <w:tmpl w:val="16F033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F5B3F22"/>
    <w:multiLevelType w:val="hybridMultilevel"/>
    <w:tmpl w:val="A3987362"/>
    <w:lvl w:ilvl="0" w:tplc="140A0017">
      <w:start w:val="1"/>
      <w:numFmt w:val="lowerLetter"/>
      <w:lvlText w:val="%1)"/>
      <w:lvlJc w:val="left"/>
      <w:pPr>
        <w:ind w:left="1260" w:hanging="360"/>
      </w:pPr>
      <w:rPr>
        <w:rFonts w:hint="default"/>
      </w:rPr>
    </w:lvl>
    <w:lvl w:ilvl="1" w:tplc="140A0003" w:tentative="1">
      <w:start w:val="1"/>
      <w:numFmt w:val="bullet"/>
      <w:lvlText w:val="o"/>
      <w:lvlJc w:val="left"/>
      <w:pPr>
        <w:ind w:left="1980" w:hanging="360"/>
      </w:pPr>
      <w:rPr>
        <w:rFonts w:ascii="Courier New" w:hAnsi="Courier New" w:cs="Courier New" w:hint="default"/>
      </w:rPr>
    </w:lvl>
    <w:lvl w:ilvl="2" w:tplc="140A0005" w:tentative="1">
      <w:start w:val="1"/>
      <w:numFmt w:val="bullet"/>
      <w:lvlText w:val=""/>
      <w:lvlJc w:val="left"/>
      <w:pPr>
        <w:ind w:left="2700" w:hanging="360"/>
      </w:pPr>
      <w:rPr>
        <w:rFonts w:ascii="Wingdings" w:hAnsi="Wingdings" w:hint="default"/>
      </w:rPr>
    </w:lvl>
    <w:lvl w:ilvl="3" w:tplc="140A0001" w:tentative="1">
      <w:start w:val="1"/>
      <w:numFmt w:val="bullet"/>
      <w:lvlText w:val=""/>
      <w:lvlJc w:val="left"/>
      <w:pPr>
        <w:ind w:left="3420" w:hanging="360"/>
      </w:pPr>
      <w:rPr>
        <w:rFonts w:ascii="Symbol" w:hAnsi="Symbol" w:hint="default"/>
      </w:rPr>
    </w:lvl>
    <w:lvl w:ilvl="4" w:tplc="140A0003" w:tentative="1">
      <w:start w:val="1"/>
      <w:numFmt w:val="bullet"/>
      <w:lvlText w:val="o"/>
      <w:lvlJc w:val="left"/>
      <w:pPr>
        <w:ind w:left="4140" w:hanging="360"/>
      </w:pPr>
      <w:rPr>
        <w:rFonts w:ascii="Courier New" w:hAnsi="Courier New" w:cs="Courier New" w:hint="default"/>
      </w:rPr>
    </w:lvl>
    <w:lvl w:ilvl="5" w:tplc="140A0005" w:tentative="1">
      <w:start w:val="1"/>
      <w:numFmt w:val="bullet"/>
      <w:lvlText w:val=""/>
      <w:lvlJc w:val="left"/>
      <w:pPr>
        <w:ind w:left="4860" w:hanging="360"/>
      </w:pPr>
      <w:rPr>
        <w:rFonts w:ascii="Wingdings" w:hAnsi="Wingdings" w:hint="default"/>
      </w:rPr>
    </w:lvl>
    <w:lvl w:ilvl="6" w:tplc="140A0001" w:tentative="1">
      <w:start w:val="1"/>
      <w:numFmt w:val="bullet"/>
      <w:lvlText w:val=""/>
      <w:lvlJc w:val="left"/>
      <w:pPr>
        <w:ind w:left="5580" w:hanging="360"/>
      </w:pPr>
      <w:rPr>
        <w:rFonts w:ascii="Symbol" w:hAnsi="Symbol" w:hint="default"/>
      </w:rPr>
    </w:lvl>
    <w:lvl w:ilvl="7" w:tplc="140A0003" w:tentative="1">
      <w:start w:val="1"/>
      <w:numFmt w:val="bullet"/>
      <w:lvlText w:val="o"/>
      <w:lvlJc w:val="left"/>
      <w:pPr>
        <w:ind w:left="6300" w:hanging="360"/>
      </w:pPr>
      <w:rPr>
        <w:rFonts w:ascii="Courier New" w:hAnsi="Courier New" w:cs="Courier New" w:hint="default"/>
      </w:rPr>
    </w:lvl>
    <w:lvl w:ilvl="8" w:tplc="140A0005" w:tentative="1">
      <w:start w:val="1"/>
      <w:numFmt w:val="bullet"/>
      <w:lvlText w:val=""/>
      <w:lvlJc w:val="left"/>
      <w:pPr>
        <w:ind w:left="7020" w:hanging="360"/>
      </w:pPr>
      <w:rPr>
        <w:rFonts w:ascii="Wingdings" w:hAnsi="Wingdings" w:hint="default"/>
      </w:rPr>
    </w:lvl>
  </w:abstractNum>
  <w:abstractNum w:abstractNumId="7" w15:restartNumberingAfterBreak="0">
    <w:nsid w:val="1DBF641B"/>
    <w:multiLevelType w:val="hybridMultilevel"/>
    <w:tmpl w:val="057E1BB8"/>
    <w:lvl w:ilvl="0" w:tplc="140A0017">
      <w:start w:val="1"/>
      <w:numFmt w:val="lowerLetter"/>
      <w:lvlText w:val="%1)"/>
      <w:lvlJc w:val="left"/>
      <w:pPr>
        <w:ind w:left="1260" w:hanging="360"/>
      </w:pPr>
      <w:rPr>
        <w:rFonts w:hint="default"/>
      </w:rPr>
    </w:lvl>
    <w:lvl w:ilvl="1" w:tplc="140A0003" w:tentative="1">
      <w:start w:val="1"/>
      <w:numFmt w:val="bullet"/>
      <w:lvlText w:val="o"/>
      <w:lvlJc w:val="left"/>
      <w:pPr>
        <w:ind w:left="1980" w:hanging="360"/>
      </w:pPr>
      <w:rPr>
        <w:rFonts w:ascii="Courier New" w:hAnsi="Courier New" w:cs="Courier New" w:hint="default"/>
      </w:rPr>
    </w:lvl>
    <w:lvl w:ilvl="2" w:tplc="140A0005" w:tentative="1">
      <w:start w:val="1"/>
      <w:numFmt w:val="bullet"/>
      <w:lvlText w:val=""/>
      <w:lvlJc w:val="left"/>
      <w:pPr>
        <w:ind w:left="2700" w:hanging="360"/>
      </w:pPr>
      <w:rPr>
        <w:rFonts w:ascii="Wingdings" w:hAnsi="Wingdings" w:hint="default"/>
      </w:rPr>
    </w:lvl>
    <w:lvl w:ilvl="3" w:tplc="140A0001" w:tentative="1">
      <w:start w:val="1"/>
      <w:numFmt w:val="bullet"/>
      <w:lvlText w:val=""/>
      <w:lvlJc w:val="left"/>
      <w:pPr>
        <w:ind w:left="3420" w:hanging="360"/>
      </w:pPr>
      <w:rPr>
        <w:rFonts w:ascii="Symbol" w:hAnsi="Symbol" w:hint="default"/>
      </w:rPr>
    </w:lvl>
    <w:lvl w:ilvl="4" w:tplc="140A0003" w:tentative="1">
      <w:start w:val="1"/>
      <w:numFmt w:val="bullet"/>
      <w:lvlText w:val="o"/>
      <w:lvlJc w:val="left"/>
      <w:pPr>
        <w:ind w:left="4140" w:hanging="360"/>
      </w:pPr>
      <w:rPr>
        <w:rFonts w:ascii="Courier New" w:hAnsi="Courier New" w:cs="Courier New" w:hint="default"/>
      </w:rPr>
    </w:lvl>
    <w:lvl w:ilvl="5" w:tplc="140A0005" w:tentative="1">
      <w:start w:val="1"/>
      <w:numFmt w:val="bullet"/>
      <w:lvlText w:val=""/>
      <w:lvlJc w:val="left"/>
      <w:pPr>
        <w:ind w:left="4860" w:hanging="360"/>
      </w:pPr>
      <w:rPr>
        <w:rFonts w:ascii="Wingdings" w:hAnsi="Wingdings" w:hint="default"/>
      </w:rPr>
    </w:lvl>
    <w:lvl w:ilvl="6" w:tplc="140A0001" w:tentative="1">
      <w:start w:val="1"/>
      <w:numFmt w:val="bullet"/>
      <w:lvlText w:val=""/>
      <w:lvlJc w:val="left"/>
      <w:pPr>
        <w:ind w:left="5580" w:hanging="360"/>
      </w:pPr>
      <w:rPr>
        <w:rFonts w:ascii="Symbol" w:hAnsi="Symbol" w:hint="default"/>
      </w:rPr>
    </w:lvl>
    <w:lvl w:ilvl="7" w:tplc="140A0003" w:tentative="1">
      <w:start w:val="1"/>
      <w:numFmt w:val="bullet"/>
      <w:lvlText w:val="o"/>
      <w:lvlJc w:val="left"/>
      <w:pPr>
        <w:ind w:left="6300" w:hanging="360"/>
      </w:pPr>
      <w:rPr>
        <w:rFonts w:ascii="Courier New" w:hAnsi="Courier New" w:cs="Courier New" w:hint="default"/>
      </w:rPr>
    </w:lvl>
    <w:lvl w:ilvl="8" w:tplc="140A0005" w:tentative="1">
      <w:start w:val="1"/>
      <w:numFmt w:val="bullet"/>
      <w:lvlText w:val=""/>
      <w:lvlJc w:val="left"/>
      <w:pPr>
        <w:ind w:left="7020" w:hanging="360"/>
      </w:pPr>
      <w:rPr>
        <w:rFonts w:ascii="Wingdings" w:hAnsi="Wingdings" w:hint="default"/>
      </w:rPr>
    </w:lvl>
  </w:abstractNum>
  <w:abstractNum w:abstractNumId="8" w15:restartNumberingAfterBreak="0">
    <w:nsid w:val="222940DE"/>
    <w:multiLevelType w:val="multilevel"/>
    <w:tmpl w:val="70640E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3FC3849"/>
    <w:multiLevelType w:val="multilevel"/>
    <w:tmpl w:val="1CDED4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86263CC"/>
    <w:multiLevelType w:val="hybridMultilevel"/>
    <w:tmpl w:val="E78EF258"/>
    <w:lvl w:ilvl="0" w:tplc="140A0017">
      <w:start w:val="1"/>
      <w:numFmt w:val="lowerLetter"/>
      <w:lvlText w:val="%1)"/>
      <w:lvlJc w:val="left"/>
      <w:pPr>
        <w:ind w:left="1260" w:hanging="360"/>
      </w:pPr>
      <w:rPr>
        <w:rFonts w:hint="default"/>
      </w:rPr>
    </w:lvl>
    <w:lvl w:ilvl="1" w:tplc="140A0003" w:tentative="1">
      <w:start w:val="1"/>
      <w:numFmt w:val="bullet"/>
      <w:lvlText w:val="o"/>
      <w:lvlJc w:val="left"/>
      <w:pPr>
        <w:ind w:left="1980" w:hanging="360"/>
      </w:pPr>
      <w:rPr>
        <w:rFonts w:ascii="Courier New" w:hAnsi="Courier New" w:cs="Courier New" w:hint="default"/>
      </w:rPr>
    </w:lvl>
    <w:lvl w:ilvl="2" w:tplc="140A0005" w:tentative="1">
      <w:start w:val="1"/>
      <w:numFmt w:val="bullet"/>
      <w:lvlText w:val=""/>
      <w:lvlJc w:val="left"/>
      <w:pPr>
        <w:ind w:left="2700" w:hanging="360"/>
      </w:pPr>
      <w:rPr>
        <w:rFonts w:ascii="Wingdings" w:hAnsi="Wingdings" w:hint="default"/>
      </w:rPr>
    </w:lvl>
    <w:lvl w:ilvl="3" w:tplc="140A0001" w:tentative="1">
      <w:start w:val="1"/>
      <w:numFmt w:val="bullet"/>
      <w:lvlText w:val=""/>
      <w:lvlJc w:val="left"/>
      <w:pPr>
        <w:ind w:left="3420" w:hanging="360"/>
      </w:pPr>
      <w:rPr>
        <w:rFonts w:ascii="Symbol" w:hAnsi="Symbol" w:hint="default"/>
      </w:rPr>
    </w:lvl>
    <w:lvl w:ilvl="4" w:tplc="140A0003" w:tentative="1">
      <w:start w:val="1"/>
      <w:numFmt w:val="bullet"/>
      <w:lvlText w:val="o"/>
      <w:lvlJc w:val="left"/>
      <w:pPr>
        <w:ind w:left="4140" w:hanging="360"/>
      </w:pPr>
      <w:rPr>
        <w:rFonts w:ascii="Courier New" w:hAnsi="Courier New" w:cs="Courier New" w:hint="default"/>
      </w:rPr>
    </w:lvl>
    <w:lvl w:ilvl="5" w:tplc="140A0005" w:tentative="1">
      <w:start w:val="1"/>
      <w:numFmt w:val="bullet"/>
      <w:lvlText w:val=""/>
      <w:lvlJc w:val="left"/>
      <w:pPr>
        <w:ind w:left="4860" w:hanging="360"/>
      </w:pPr>
      <w:rPr>
        <w:rFonts w:ascii="Wingdings" w:hAnsi="Wingdings" w:hint="default"/>
      </w:rPr>
    </w:lvl>
    <w:lvl w:ilvl="6" w:tplc="140A0001" w:tentative="1">
      <w:start w:val="1"/>
      <w:numFmt w:val="bullet"/>
      <w:lvlText w:val=""/>
      <w:lvlJc w:val="left"/>
      <w:pPr>
        <w:ind w:left="5580" w:hanging="360"/>
      </w:pPr>
      <w:rPr>
        <w:rFonts w:ascii="Symbol" w:hAnsi="Symbol" w:hint="default"/>
      </w:rPr>
    </w:lvl>
    <w:lvl w:ilvl="7" w:tplc="140A0003" w:tentative="1">
      <w:start w:val="1"/>
      <w:numFmt w:val="bullet"/>
      <w:lvlText w:val="o"/>
      <w:lvlJc w:val="left"/>
      <w:pPr>
        <w:ind w:left="6300" w:hanging="360"/>
      </w:pPr>
      <w:rPr>
        <w:rFonts w:ascii="Courier New" w:hAnsi="Courier New" w:cs="Courier New" w:hint="default"/>
      </w:rPr>
    </w:lvl>
    <w:lvl w:ilvl="8" w:tplc="140A0005" w:tentative="1">
      <w:start w:val="1"/>
      <w:numFmt w:val="bullet"/>
      <w:lvlText w:val=""/>
      <w:lvlJc w:val="left"/>
      <w:pPr>
        <w:ind w:left="7020" w:hanging="360"/>
      </w:pPr>
      <w:rPr>
        <w:rFonts w:ascii="Wingdings" w:hAnsi="Wingdings" w:hint="default"/>
      </w:rPr>
    </w:lvl>
  </w:abstractNum>
  <w:abstractNum w:abstractNumId="11" w15:restartNumberingAfterBreak="0">
    <w:nsid w:val="28AD39E9"/>
    <w:multiLevelType w:val="hybridMultilevel"/>
    <w:tmpl w:val="B5C49FF4"/>
    <w:lvl w:ilvl="0" w:tplc="140A0011">
      <w:start w:val="1"/>
      <w:numFmt w:val="decimal"/>
      <w:lvlText w:val="%1)"/>
      <w:lvlJc w:val="lef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12" w15:restartNumberingAfterBreak="0">
    <w:nsid w:val="2C21213C"/>
    <w:multiLevelType w:val="hybridMultilevel"/>
    <w:tmpl w:val="99A60DB6"/>
    <w:lvl w:ilvl="0" w:tplc="85F81792">
      <w:start w:val="1"/>
      <w:numFmt w:val="lowerLetter"/>
      <w:lvlText w:val="%1)"/>
      <w:lvlJc w:val="left"/>
      <w:pPr>
        <w:ind w:left="900" w:hanging="360"/>
      </w:pPr>
      <w:rPr>
        <w:rFonts w:hint="default"/>
      </w:rPr>
    </w:lvl>
    <w:lvl w:ilvl="1" w:tplc="04090019">
      <w:start w:val="1"/>
      <w:numFmt w:val="lowerLetter"/>
      <w:lvlText w:val="%2."/>
      <w:lvlJc w:val="left"/>
      <w:pPr>
        <w:ind w:left="1620" w:hanging="360"/>
      </w:pPr>
    </w:lvl>
    <w:lvl w:ilvl="2" w:tplc="0409001B" w:tentative="1">
      <w:start w:val="1"/>
      <w:numFmt w:val="lowerRoman"/>
      <w:lvlText w:val="%3."/>
      <w:lvlJc w:val="right"/>
      <w:pPr>
        <w:ind w:left="2340" w:hanging="180"/>
      </w:pPr>
    </w:lvl>
    <w:lvl w:ilvl="3" w:tplc="0409000F" w:tentative="1">
      <w:start w:val="1"/>
      <w:numFmt w:val="decimal"/>
      <w:lvlText w:val="%4."/>
      <w:lvlJc w:val="left"/>
      <w:pPr>
        <w:ind w:left="3060" w:hanging="360"/>
      </w:pPr>
    </w:lvl>
    <w:lvl w:ilvl="4" w:tplc="04090019" w:tentative="1">
      <w:start w:val="1"/>
      <w:numFmt w:val="lowerLetter"/>
      <w:lvlText w:val="%5."/>
      <w:lvlJc w:val="left"/>
      <w:pPr>
        <w:ind w:left="3780" w:hanging="360"/>
      </w:pPr>
    </w:lvl>
    <w:lvl w:ilvl="5" w:tplc="0409001B" w:tentative="1">
      <w:start w:val="1"/>
      <w:numFmt w:val="lowerRoman"/>
      <w:lvlText w:val="%6."/>
      <w:lvlJc w:val="right"/>
      <w:pPr>
        <w:ind w:left="4500" w:hanging="180"/>
      </w:pPr>
    </w:lvl>
    <w:lvl w:ilvl="6" w:tplc="0409000F" w:tentative="1">
      <w:start w:val="1"/>
      <w:numFmt w:val="decimal"/>
      <w:lvlText w:val="%7."/>
      <w:lvlJc w:val="left"/>
      <w:pPr>
        <w:ind w:left="5220" w:hanging="360"/>
      </w:pPr>
    </w:lvl>
    <w:lvl w:ilvl="7" w:tplc="04090019" w:tentative="1">
      <w:start w:val="1"/>
      <w:numFmt w:val="lowerLetter"/>
      <w:lvlText w:val="%8."/>
      <w:lvlJc w:val="left"/>
      <w:pPr>
        <w:ind w:left="5940" w:hanging="360"/>
      </w:pPr>
    </w:lvl>
    <w:lvl w:ilvl="8" w:tplc="0409001B" w:tentative="1">
      <w:start w:val="1"/>
      <w:numFmt w:val="lowerRoman"/>
      <w:lvlText w:val="%9."/>
      <w:lvlJc w:val="right"/>
      <w:pPr>
        <w:ind w:left="6660" w:hanging="180"/>
      </w:pPr>
    </w:lvl>
  </w:abstractNum>
  <w:abstractNum w:abstractNumId="13" w15:restartNumberingAfterBreak="0">
    <w:nsid w:val="2F493344"/>
    <w:multiLevelType w:val="multilevel"/>
    <w:tmpl w:val="0AE66D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33E76D4B"/>
    <w:multiLevelType w:val="hybridMultilevel"/>
    <w:tmpl w:val="28222946"/>
    <w:lvl w:ilvl="0" w:tplc="D40A2CA4">
      <w:start w:val="1"/>
      <w:numFmt w:val="lowerLetter"/>
      <w:lvlText w:val="%1)"/>
      <w:lvlJc w:val="left"/>
      <w:pPr>
        <w:ind w:left="1211" w:hanging="360"/>
      </w:pPr>
      <w:rPr>
        <w:b w:val="0"/>
        <w:bCs/>
      </w:rPr>
    </w:lvl>
    <w:lvl w:ilvl="1" w:tplc="140A0019">
      <w:start w:val="1"/>
      <w:numFmt w:val="lowerLetter"/>
      <w:lvlText w:val="%2."/>
      <w:lvlJc w:val="left"/>
      <w:pPr>
        <w:ind w:left="1440" w:hanging="360"/>
      </w:pPr>
    </w:lvl>
    <w:lvl w:ilvl="2" w:tplc="140A001B">
      <w:start w:val="1"/>
      <w:numFmt w:val="lowerRoman"/>
      <w:lvlText w:val="%3."/>
      <w:lvlJc w:val="right"/>
      <w:pPr>
        <w:ind w:left="2160" w:hanging="180"/>
      </w:pPr>
    </w:lvl>
    <w:lvl w:ilvl="3" w:tplc="140A000F">
      <w:start w:val="1"/>
      <w:numFmt w:val="decimal"/>
      <w:lvlText w:val="%4."/>
      <w:lvlJc w:val="left"/>
      <w:pPr>
        <w:ind w:left="2880" w:hanging="360"/>
      </w:pPr>
    </w:lvl>
    <w:lvl w:ilvl="4" w:tplc="140A0019">
      <w:start w:val="1"/>
      <w:numFmt w:val="lowerLetter"/>
      <w:lvlText w:val="%5."/>
      <w:lvlJc w:val="left"/>
      <w:pPr>
        <w:ind w:left="3600" w:hanging="360"/>
      </w:pPr>
    </w:lvl>
    <w:lvl w:ilvl="5" w:tplc="140A001B">
      <w:start w:val="1"/>
      <w:numFmt w:val="lowerRoman"/>
      <w:lvlText w:val="%6."/>
      <w:lvlJc w:val="right"/>
      <w:pPr>
        <w:ind w:left="4320" w:hanging="180"/>
      </w:pPr>
    </w:lvl>
    <w:lvl w:ilvl="6" w:tplc="140A000F">
      <w:start w:val="1"/>
      <w:numFmt w:val="decimal"/>
      <w:lvlText w:val="%7."/>
      <w:lvlJc w:val="left"/>
      <w:pPr>
        <w:ind w:left="5040" w:hanging="360"/>
      </w:pPr>
    </w:lvl>
    <w:lvl w:ilvl="7" w:tplc="140A0019">
      <w:start w:val="1"/>
      <w:numFmt w:val="lowerLetter"/>
      <w:lvlText w:val="%8."/>
      <w:lvlJc w:val="left"/>
      <w:pPr>
        <w:ind w:left="5760" w:hanging="360"/>
      </w:pPr>
    </w:lvl>
    <w:lvl w:ilvl="8" w:tplc="140A001B">
      <w:start w:val="1"/>
      <w:numFmt w:val="lowerRoman"/>
      <w:lvlText w:val="%9."/>
      <w:lvlJc w:val="right"/>
      <w:pPr>
        <w:ind w:left="6480" w:hanging="180"/>
      </w:pPr>
    </w:lvl>
  </w:abstractNum>
  <w:abstractNum w:abstractNumId="15" w15:restartNumberingAfterBreak="0">
    <w:nsid w:val="37905981"/>
    <w:multiLevelType w:val="multilevel"/>
    <w:tmpl w:val="0076E5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3A853B36"/>
    <w:multiLevelType w:val="hybridMultilevel"/>
    <w:tmpl w:val="A378AF22"/>
    <w:lvl w:ilvl="0" w:tplc="5F4C3FDC">
      <w:start w:val="1"/>
      <w:numFmt w:val="upperRoman"/>
      <w:lvlText w:val="%1."/>
      <w:lvlJc w:val="left"/>
      <w:pPr>
        <w:tabs>
          <w:tab w:val="num" w:pos="180"/>
        </w:tabs>
        <w:ind w:left="180" w:hanging="180"/>
      </w:pPr>
      <w:rPr>
        <w:rFonts w:hint="default"/>
        <w:b w:val="0"/>
        <w:bCs w:val="0"/>
        <w:color w:val="auto"/>
      </w:rPr>
    </w:lvl>
    <w:lvl w:ilvl="1" w:tplc="5C42D710">
      <w:start w:val="1"/>
      <w:numFmt w:val="lowerLetter"/>
      <w:lvlText w:val="%2."/>
      <w:lvlJc w:val="left"/>
      <w:pPr>
        <w:tabs>
          <w:tab w:val="num" w:pos="1440"/>
        </w:tabs>
        <w:ind w:left="1440" w:hanging="360"/>
      </w:pPr>
      <w:rPr>
        <w:rFonts w:hint="default"/>
      </w:rPr>
    </w:lvl>
    <w:lvl w:ilvl="2" w:tplc="88382F8C">
      <w:start w:val="1"/>
      <w:numFmt w:val="decimal"/>
      <w:lvlText w:val="%3"/>
      <w:lvlJc w:val="left"/>
      <w:pPr>
        <w:tabs>
          <w:tab w:val="num" w:pos="2340"/>
        </w:tabs>
        <w:ind w:left="2340" w:hanging="360"/>
      </w:pPr>
      <w:rPr>
        <w:rFonts w:hint="default"/>
        <w:sz w:val="24"/>
      </w:r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7" w15:restartNumberingAfterBreak="0">
    <w:nsid w:val="3BBB2C96"/>
    <w:multiLevelType w:val="multilevel"/>
    <w:tmpl w:val="60E00F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43AA11F2"/>
    <w:multiLevelType w:val="hybridMultilevel"/>
    <w:tmpl w:val="5C4EAD48"/>
    <w:lvl w:ilvl="0" w:tplc="140A0019">
      <w:start w:val="1"/>
      <w:numFmt w:val="lowerLetter"/>
      <w:lvlText w:val="%1."/>
      <w:lvlJc w:val="left"/>
      <w:pPr>
        <w:ind w:left="786"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9" w15:restartNumberingAfterBreak="0">
    <w:nsid w:val="475F48D4"/>
    <w:multiLevelType w:val="hybridMultilevel"/>
    <w:tmpl w:val="019C09DE"/>
    <w:lvl w:ilvl="0" w:tplc="140A0013">
      <w:start w:val="1"/>
      <w:numFmt w:val="upperRoman"/>
      <w:lvlText w:val="%1."/>
      <w:lvlJc w:val="right"/>
      <w:pPr>
        <w:tabs>
          <w:tab w:val="num" w:pos="1080"/>
        </w:tabs>
        <w:ind w:left="1080" w:hanging="720"/>
      </w:pPr>
      <w:rPr>
        <w:rFonts w:hint="default"/>
        <w:b/>
      </w:rPr>
    </w:lvl>
    <w:lvl w:ilvl="1" w:tplc="140A0017">
      <w:start w:val="1"/>
      <w:numFmt w:val="lowerLetter"/>
      <w:lvlText w:val="%2)"/>
      <w:lvlJc w:val="left"/>
      <w:pPr>
        <w:tabs>
          <w:tab w:val="num" w:pos="1440"/>
        </w:tabs>
        <w:ind w:left="1440" w:hanging="360"/>
      </w:pPr>
      <w:rPr>
        <w:rFonts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509D6722"/>
    <w:multiLevelType w:val="hybridMultilevel"/>
    <w:tmpl w:val="BB52A874"/>
    <w:lvl w:ilvl="0" w:tplc="AB822032">
      <w:start w:val="1"/>
      <w:numFmt w:val="decimal"/>
      <w:lvlText w:val="%1."/>
      <w:lvlJc w:val="left"/>
      <w:pPr>
        <w:ind w:left="786" w:hanging="360"/>
      </w:pPr>
      <w:rPr>
        <w:rFonts w:hint="default"/>
        <w:b w:val="0"/>
        <w:bCs w:val="0"/>
        <w:color w:val="auto"/>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1" w15:restartNumberingAfterBreak="0">
    <w:nsid w:val="512E1BE4"/>
    <w:multiLevelType w:val="multilevel"/>
    <w:tmpl w:val="4D94B6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519D4126"/>
    <w:multiLevelType w:val="hybridMultilevel"/>
    <w:tmpl w:val="6FF0C510"/>
    <w:lvl w:ilvl="0" w:tplc="140A0017">
      <w:start w:val="1"/>
      <w:numFmt w:val="lowerLetter"/>
      <w:lvlText w:val="%1)"/>
      <w:lvlJc w:val="left"/>
      <w:pPr>
        <w:ind w:left="360" w:hanging="360"/>
      </w:pPr>
      <w:rPr>
        <w:rFonts w:hint="default"/>
        <w:b w:val="0"/>
      </w:r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23" w15:restartNumberingAfterBreak="0">
    <w:nsid w:val="5EC44E05"/>
    <w:multiLevelType w:val="multilevel"/>
    <w:tmpl w:val="A6C8CD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6AAC087D"/>
    <w:multiLevelType w:val="hybridMultilevel"/>
    <w:tmpl w:val="C1BE5262"/>
    <w:lvl w:ilvl="0" w:tplc="140A0017">
      <w:start w:val="1"/>
      <w:numFmt w:val="lowerLetter"/>
      <w:lvlText w:val="%1)"/>
      <w:lvlJc w:val="left"/>
      <w:pPr>
        <w:ind w:left="1260" w:hanging="360"/>
      </w:pPr>
      <w:rPr>
        <w:rFonts w:hint="default"/>
      </w:rPr>
    </w:lvl>
    <w:lvl w:ilvl="1" w:tplc="140A0003" w:tentative="1">
      <w:start w:val="1"/>
      <w:numFmt w:val="bullet"/>
      <w:lvlText w:val="o"/>
      <w:lvlJc w:val="left"/>
      <w:pPr>
        <w:ind w:left="1980" w:hanging="360"/>
      </w:pPr>
      <w:rPr>
        <w:rFonts w:ascii="Courier New" w:hAnsi="Courier New" w:cs="Courier New" w:hint="default"/>
      </w:rPr>
    </w:lvl>
    <w:lvl w:ilvl="2" w:tplc="140A0005" w:tentative="1">
      <w:start w:val="1"/>
      <w:numFmt w:val="bullet"/>
      <w:lvlText w:val=""/>
      <w:lvlJc w:val="left"/>
      <w:pPr>
        <w:ind w:left="2700" w:hanging="360"/>
      </w:pPr>
      <w:rPr>
        <w:rFonts w:ascii="Wingdings" w:hAnsi="Wingdings" w:hint="default"/>
      </w:rPr>
    </w:lvl>
    <w:lvl w:ilvl="3" w:tplc="140A0001" w:tentative="1">
      <w:start w:val="1"/>
      <w:numFmt w:val="bullet"/>
      <w:lvlText w:val=""/>
      <w:lvlJc w:val="left"/>
      <w:pPr>
        <w:ind w:left="3420" w:hanging="360"/>
      </w:pPr>
      <w:rPr>
        <w:rFonts w:ascii="Symbol" w:hAnsi="Symbol" w:hint="default"/>
      </w:rPr>
    </w:lvl>
    <w:lvl w:ilvl="4" w:tplc="140A0003" w:tentative="1">
      <w:start w:val="1"/>
      <w:numFmt w:val="bullet"/>
      <w:lvlText w:val="o"/>
      <w:lvlJc w:val="left"/>
      <w:pPr>
        <w:ind w:left="4140" w:hanging="360"/>
      </w:pPr>
      <w:rPr>
        <w:rFonts w:ascii="Courier New" w:hAnsi="Courier New" w:cs="Courier New" w:hint="default"/>
      </w:rPr>
    </w:lvl>
    <w:lvl w:ilvl="5" w:tplc="140A0005" w:tentative="1">
      <w:start w:val="1"/>
      <w:numFmt w:val="bullet"/>
      <w:lvlText w:val=""/>
      <w:lvlJc w:val="left"/>
      <w:pPr>
        <w:ind w:left="4860" w:hanging="360"/>
      </w:pPr>
      <w:rPr>
        <w:rFonts w:ascii="Wingdings" w:hAnsi="Wingdings" w:hint="default"/>
      </w:rPr>
    </w:lvl>
    <w:lvl w:ilvl="6" w:tplc="140A0001" w:tentative="1">
      <w:start w:val="1"/>
      <w:numFmt w:val="bullet"/>
      <w:lvlText w:val=""/>
      <w:lvlJc w:val="left"/>
      <w:pPr>
        <w:ind w:left="5580" w:hanging="360"/>
      </w:pPr>
      <w:rPr>
        <w:rFonts w:ascii="Symbol" w:hAnsi="Symbol" w:hint="default"/>
      </w:rPr>
    </w:lvl>
    <w:lvl w:ilvl="7" w:tplc="140A0003" w:tentative="1">
      <w:start w:val="1"/>
      <w:numFmt w:val="bullet"/>
      <w:lvlText w:val="o"/>
      <w:lvlJc w:val="left"/>
      <w:pPr>
        <w:ind w:left="6300" w:hanging="360"/>
      </w:pPr>
      <w:rPr>
        <w:rFonts w:ascii="Courier New" w:hAnsi="Courier New" w:cs="Courier New" w:hint="default"/>
      </w:rPr>
    </w:lvl>
    <w:lvl w:ilvl="8" w:tplc="140A0005" w:tentative="1">
      <w:start w:val="1"/>
      <w:numFmt w:val="bullet"/>
      <w:lvlText w:val=""/>
      <w:lvlJc w:val="left"/>
      <w:pPr>
        <w:ind w:left="7020" w:hanging="360"/>
      </w:pPr>
      <w:rPr>
        <w:rFonts w:ascii="Wingdings" w:hAnsi="Wingdings" w:hint="default"/>
      </w:rPr>
    </w:lvl>
  </w:abstractNum>
  <w:abstractNum w:abstractNumId="25" w15:restartNumberingAfterBreak="0">
    <w:nsid w:val="6AD41E7A"/>
    <w:multiLevelType w:val="hybridMultilevel"/>
    <w:tmpl w:val="3BE2AA3A"/>
    <w:lvl w:ilvl="0" w:tplc="745C6D8C">
      <w:start w:val="1"/>
      <w:numFmt w:val="upperRoman"/>
      <w:lvlText w:val="%1."/>
      <w:lvlJc w:val="left"/>
      <w:pPr>
        <w:ind w:left="1080" w:hanging="720"/>
      </w:pPr>
      <w:rPr>
        <w:rFonts w:hint="default"/>
      </w:rPr>
    </w:lvl>
    <w:lvl w:ilvl="1" w:tplc="140A0019">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26" w15:restartNumberingAfterBreak="0">
    <w:nsid w:val="6D424007"/>
    <w:multiLevelType w:val="hybridMultilevel"/>
    <w:tmpl w:val="92A6800C"/>
    <w:lvl w:ilvl="0" w:tplc="140A0013">
      <w:start w:val="1"/>
      <w:numFmt w:val="upperRoman"/>
      <w:lvlText w:val="%1."/>
      <w:lvlJc w:val="right"/>
      <w:pPr>
        <w:ind w:left="360" w:hanging="360"/>
      </w:p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27" w15:restartNumberingAfterBreak="0">
    <w:nsid w:val="76612979"/>
    <w:multiLevelType w:val="multilevel"/>
    <w:tmpl w:val="75CA25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7C7D2282"/>
    <w:multiLevelType w:val="hybridMultilevel"/>
    <w:tmpl w:val="9D1235B2"/>
    <w:lvl w:ilvl="0" w:tplc="140A0019">
      <w:start w:val="1"/>
      <w:numFmt w:val="low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num w:numId="1" w16cid:durableId="550927129">
    <w:abstractNumId w:val="19"/>
  </w:num>
  <w:num w:numId="2" w16cid:durableId="96755781">
    <w:abstractNumId w:val="12"/>
  </w:num>
  <w:num w:numId="3" w16cid:durableId="1832603591">
    <w:abstractNumId w:val="25"/>
  </w:num>
  <w:num w:numId="4" w16cid:durableId="488063643">
    <w:abstractNumId w:val="24"/>
  </w:num>
  <w:num w:numId="5" w16cid:durableId="635140846">
    <w:abstractNumId w:val="6"/>
  </w:num>
  <w:num w:numId="6" w16cid:durableId="178011935">
    <w:abstractNumId w:val="10"/>
  </w:num>
  <w:num w:numId="7" w16cid:durableId="1876697737">
    <w:abstractNumId w:val="7"/>
  </w:num>
  <w:num w:numId="8" w16cid:durableId="318852005">
    <w:abstractNumId w:val="1"/>
  </w:num>
  <w:num w:numId="9" w16cid:durableId="663819387">
    <w:abstractNumId w:val="16"/>
  </w:num>
  <w:num w:numId="10" w16cid:durableId="1867131672">
    <w:abstractNumId w:val="20"/>
  </w:num>
  <w:num w:numId="11" w16cid:durableId="1808164648">
    <w:abstractNumId w:val="2"/>
  </w:num>
  <w:num w:numId="12" w16cid:durableId="162754626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52589037">
    <w:abstractNumId w:val="28"/>
  </w:num>
  <w:num w:numId="14" w16cid:durableId="143788840">
    <w:abstractNumId w:val="22"/>
  </w:num>
  <w:num w:numId="15" w16cid:durableId="2131969785">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669143056">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962616135">
    <w:abstractNumId w:val="26"/>
  </w:num>
  <w:num w:numId="18" w16cid:durableId="2019236676">
    <w:abstractNumId w:val="15"/>
  </w:num>
  <w:num w:numId="19" w16cid:durableId="844781082">
    <w:abstractNumId w:val="9"/>
  </w:num>
  <w:num w:numId="20" w16cid:durableId="1723793437">
    <w:abstractNumId w:val="21"/>
  </w:num>
  <w:num w:numId="21" w16cid:durableId="517282503">
    <w:abstractNumId w:val="17"/>
  </w:num>
  <w:num w:numId="22" w16cid:durableId="135727179">
    <w:abstractNumId w:val="5"/>
  </w:num>
  <w:num w:numId="23" w16cid:durableId="1511139089">
    <w:abstractNumId w:val="0"/>
  </w:num>
  <w:num w:numId="24" w16cid:durableId="1825469522">
    <w:abstractNumId w:val="13"/>
  </w:num>
  <w:num w:numId="25" w16cid:durableId="745492269">
    <w:abstractNumId w:val="27"/>
  </w:num>
  <w:num w:numId="26" w16cid:durableId="1654480326">
    <w:abstractNumId w:val="8"/>
  </w:num>
  <w:num w:numId="27" w16cid:durableId="271475984">
    <w:abstractNumId w:val="23"/>
  </w:num>
  <w:num w:numId="28" w16cid:durableId="426772707">
    <w:abstractNumId w:val="4"/>
  </w:num>
  <w:num w:numId="29" w16cid:durableId="423838561">
    <w:abstractNumId w:val="18"/>
  </w:num>
  <w:num w:numId="30" w16cid:durableId="2120174130">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6E38"/>
    <w:rsid w:val="00001D84"/>
    <w:rsid w:val="00001DF6"/>
    <w:rsid w:val="00003505"/>
    <w:rsid w:val="00004F6B"/>
    <w:rsid w:val="00005FC4"/>
    <w:rsid w:val="00010B5C"/>
    <w:rsid w:val="00010DFF"/>
    <w:rsid w:val="000113B3"/>
    <w:rsid w:val="00011738"/>
    <w:rsid w:val="000142ED"/>
    <w:rsid w:val="00014673"/>
    <w:rsid w:val="000169C6"/>
    <w:rsid w:val="00017C8A"/>
    <w:rsid w:val="00017E60"/>
    <w:rsid w:val="000211B4"/>
    <w:rsid w:val="00021F07"/>
    <w:rsid w:val="000228B8"/>
    <w:rsid w:val="00022D8B"/>
    <w:rsid w:val="000269FA"/>
    <w:rsid w:val="000318CF"/>
    <w:rsid w:val="00032F98"/>
    <w:rsid w:val="00034D50"/>
    <w:rsid w:val="000356FF"/>
    <w:rsid w:val="000359BA"/>
    <w:rsid w:val="0003613D"/>
    <w:rsid w:val="00036408"/>
    <w:rsid w:val="000374C0"/>
    <w:rsid w:val="00037F5B"/>
    <w:rsid w:val="00040C09"/>
    <w:rsid w:val="000426F7"/>
    <w:rsid w:val="0004479C"/>
    <w:rsid w:val="00047816"/>
    <w:rsid w:val="000508B2"/>
    <w:rsid w:val="00052C17"/>
    <w:rsid w:val="00052EB9"/>
    <w:rsid w:val="00055EBE"/>
    <w:rsid w:val="00060D93"/>
    <w:rsid w:val="00061BF1"/>
    <w:rsid w:val="00062361"/>
    <w:rsid w:val="000625D7"/>
    <w:rsid w:val="00064BDB"/>
    <w:rsid w:val="00064F3F"/>
    <w:rsid w:val="00065D6E"/>
    <w:rsid w:val="0006667D"/>
    <w:rsid w:val="00070FCA"/>
    <w:rsid w:val="00071248"/>
    <w:rsid w:val="00071F33"/>
    <w:rsid w:val="00072A32"/>
    <w:rsid w:val="0007369B"/>
    <w:rsid w:val="00073D3B"/>
    <w:rsid w:val="000759C4"/>
    <w:rsid w:val="000773C1"/>
    <w:rsid w:val="0008053B"/>
    <w:rsid w:val="00082896"/>
    <w:rsid w:val="00084313"/>
    <w:rsid w:val="000857E9"/>
    <w:rsid w:val="00086123"/>
    <w:rsid w:val="00087908"/>
    <w:rsid w:val="00087F54"/>
    <w:rsid w:val="000924A5"/>
    <w:rsid w:val="00092718"/>
    <w:rsid w:val="0009439B"/>
    <w:rsid w:val="00094DED"/>
    <w:rsid w:val="000954AB"/>
    <w:rsid w:val="000956C0"/>
    <w:rsid w:val="000967A2"/>
    <w:rsid w:val="00097B38"/>
    <w:rsid w:val="000A039F"/>
    <w:rsid w:val="000A06A5"/>
    <w:rsid w:val="000A0A59"/>
    <w:rsid w:val="000A22B9"/>
    <w:rsid w:val="000A2997"/>
    <w:rsid w:val="000A4293"/>
    <w:rsid w:val="000A5A04"/>
    <w:rsid w:val="000A71FB"/>
    <w:rsid w:val="000B2BD4"/>
    <w:rsid w:val="000B3144"/>
    <w:rsid w:val="000B32DA"/>
    <w:rsid w:val="000B3882"/>
    <w:rsid w:val="000B449B"/>
    <w:rsid w:val="000B44E8"/>
    <w:rsid w:val="000B7627"/>
    <w:rsid w:val="000B7788"/>
    <w:rsid w:val="000C1EC2"/>
    <w:rsid w:val="000C3FBD"/>
    <w:rsid w:val="000C4FFE"/>
    <w:rsid w:val="000D0E33"/>
    <w:rsid w:val="000D1860"/>
    <w:rsid w:val="000D24E8"/>
    <w:rsid w:val="000D2FBC"/>
    <w:rsid w:val="000D3A4C"/>
    <w:rsid w:val="000D4EDA"/>
    <w:rsid w:val="000D548A"/>
    <w:rsid w:val="000D6CE8"/>
    <w:rsid w:val="000D77D3"/>
    <w:rsid w:val="000E3370"/>
    <w:rsid w:val="000E48EC"/>
    <w:rsid w:val="000E55FA"/>
    <w:rsid w:val="000E5617"/>
    <w:rsid w:val="000E59F0"/>
    <w:rsid w:val="000E79B9"/>
    <w:rsid w:val="000F0577"/>
    <w:rsid w:val="000F13D6"/>
    <w:rsid w:val="000F3417"/>
    <w:rsid w:val="000F366A"/>
    <w:rsid w:val="000F5F2F"/>
    <w:rsid w:val="000F687F"/>
    <w:rsid w:val="000F68D2"/>
    <w:rsid w:val="000F701D"/>
    <w:rsid w:val="001015B2"/>
    <w:rsid w:val="00104F74"/>
    <w:rsid w:val="0011015B"/>
    <w:rsid w:val="00111F8E"/>
    <w:rsid w:val="00112545"/>
    <w:rsid w:val="00113D27"/>
    <w:rsid w:val="00115B8D"/>
    <w:rsid w:val="00117551"/>
    <w:rsid w:val="001207FD"/>
    <w:rsid w:val="001215DD"/>
    <w:rsid w:val="00122A5F"/>
    <w:rsid w:val="00125C8C"/>
    <w:rsid w:val="00125D64"/>
    <w:rsid w:val="0012681A"/>
    <w:rsid w:val="001276D9"/>
    <w:rsid w:val="001313B2"/>
    <w:rsid w:val="00131535"/>
    <w:rsid w:val="001317D4"/>
    <w:rsid w:val="001322E7"/>
    <w:rsid w:val="001343A7"/>
    <w:rsid w:val="00134F25"/>
    <w:rsid w:val="0013512D"/>
    <w:rsid w:val="001371FD"/>
    <w:rsid w:val="0013741C"/>
    <w:rsid w:val="001424BB"/>
    <w:rsid w:val="00142D3B"/>
    <w:rsid w:val="001462D9"/>
    <w:rsid w:val="00146876"/>
    <w:rsid w:val="00147DD1"/>
    <w:rsid w:val="00147F12"/>
    <w:rsid w:val="00150FFB"/>
    <w:rsid w:val="001536C2"/>
    <w:rsid w:val="00153A50"/>
    <w:rsid w:val="00154714"/>
    <w:rsid w:val="00154958"/>
    <w:rsid w:val="001553DB"/>
    <w:rsid w:val="001557F0"/>
    <w:rsid w:val="00155FB9"/>
    <w:rsid w:val="001564D3"/>
    <w:rsid w:val="00160B8A"/>
    <w:rsid w:val="00161ECE"/>
    <w:rsid w:val="00163DB5"/>
    <w:rsid w:val="00164E72"/>
    <w:rsid w:val="00165653"/>
    <w:rsid w:val="001703A7"/>
    <w:rsid w:val="00173BB2"/>
    <w:rsid w:val="001744C0"/>
    <w:rsid w:val="00176197"/>
    <w:rsid w:val="001768C7"/>
    <w:rsid w:val="00176C6B"/>
    <w:rsid w:val="0018489D"/>
    <w:rsid w:val="00185EA8"/>
    <w:rsid w:val="00186A35"/>
    <w:rsid w:val="001870A7"/>
    <w:rsid w:val="001875A2"/>
    <w:rsid w:val="001905E1"/>
    <w:rsid w:val="00191873"/>
    <w:rsid w:val="0019266D"/>
    <w:rsid w:val="00194AF1"/>
    <w:rsid w:val="00195545"/>
    <w:rsid w:val="00195670"/>
    <w:rsid w:val="00195E40"/>
    <w:rsid w:val="001A03F3"/>
    <w:rsid w:val="001A0E96"/>
    <w:rsid w:val="001A1D45"/>
    <w:rsid w:val="001A43E3"/>
    <w:rsid w:val="001A4775"/>
    <w:rsid w:val="001A4C86"/>
    <w:rsid w:val="001A5B61"/>
    <w:rsid w:val="001A62A2"/>
    <w:rsid w:val="001A6A4C"/>
    <w:rsid w:val="001B0196"/>
    <w:rsid w:val="001B09B1"/>
    <w:rsid w:val="001B1555"/>
    <w:rsid w:val="001B186E"/>
    <w:rsid w:val="001B2E13"/>
    <w:rsid w:val="001B3AA5"/>
    <w:rsid w:val="001C0EBF"/>
    <w:rsid w:val="001C20ED"/>
    <w:rsid w:val="001C2A03"/>
    <w:rsid w:val="001C4A01"/>
    <w:rsid w:val="001C54E6"/>
    <w:rsid w:val="001C72AD"/>
    <w:rsid w:val="001D00F4"/>
    <w:rsid w:val="001D035D"/>
    <w:rsid w:val="001D1290"/>
    <w:rsid w:val="001D1C7E"/>
    <w:rsid w:val="001D2F07"/>
    <w:rsid w:val="001D35DD"/>
    <w:rsid w:val="001D4703"/>
    <w:rsid w:val="001D4759"/>
    <w:rsid w:val="001D4D09"/>
    <w:rsid w:val="001D4F62"/>
    <w:rsid w:val="001D5D05"/>
    <w:rsid w:val="001E0CFF"/>
    <w:rsid w:val="001E1320"/>
    <w:rsid w:val="001E13EA"/>
    <w:rsid w:val="001E1791"/>
    <w:rsid w:val="001E4268"/>
    <w:rsid w:val="001E5A66"/>
    <w:rsid w:val="001F1A96"/>
    <w:rsid w:val="001F28AD"/>
    <w:rsid w:val="001F364F"/>
    <w:rsid w:val="001F548C"/>
    <w:rsid w:val="001F5DF4"/>
    <w:rsid w:val="001F600E"/>
    <w:rsid w:val="001F6B07"/>
    <w:rsid w:val="001F6DC5"/>
    <w:rsid w:val="00201A06"/>
    <w:rsid w:val="00201ABC"/>
    <w:rsid w:val="00202D0B"/>
    <w:rsid w:val="002035A4"/>
    <w:rsid w:val="00204F67"/>
    <w:rsid w:val="002059D7"/>
    <w:rsid w:val="00206805"/>
    <w:rsid w:val="00210D01"/>
    <w:rsid w:val="00211CE0"/>
    <w:rsid w:val="00212A3D"/>
    <w:rsid w:val="00212D2D"/>
    <w:rsid w:val="00213E52"/>
    <w:rsid w:val="00214D8E"/>
    <w:rsid w:val="00215393"/>
    <w:rsid w:val="0021627C"/>
    <w:rsid w:val="0021661C"/>
    <w:rsid w:val="00220E43"/>
    <w:rsid w:val="00220E5A"/>
    <w:rsid w:val="00221C1B"/>
    <w:rsid w:val="00222CCA"/>
    <w:rsid w:val="00226522"/>
    <w:rsid w:val="00230BAA"/>
    <w:rsid w:val="0023218C"/>
    <w:rsid w:val="00232BF2"/>
    <w:rsid w:val="00234DA3"/>
    <w:rsid w:val="00236082"/>
    <w:rsid w:val="00236841"/>
    <w:rsid w:val="00236EBC"/>
    <w:rsid w:val="00237DE9"/>
    <w:rsid w:val="00237E43"/>
    <w:rsid w:val="00241155"/>
    <w:rsid w:val="00241156"/>
    <w:rsid w:val="00241BFE"/>
    <w:rsid w:val="0024254A"/>
    <w:rsid w:val="00242E85"/>
    <w:rsid w:val="00242F74"/>
    <w:rsid w:val="002430A4"/>
    <w:rsid w:val="002433B4"/>
    <w:rsid w:val="0024533F"/>
    <w:rsid w:val="00245DAF"/>
    <w:rsid w:val="00246BFD"/>
    <w:rsid w:val="00247F18"/>
    <w:rsid w:val="00247FCC"/>
    <w:rsid w:val="00250038"/>
    <w:rsid w:val="00251840"/>
    <w:rsid w:val="00251CCA"/>
    <w:rsid w:val="00252AA9"/>
    <w:rsid w:val="00253DA0"/>
    <w:rsid w:val="00254AA6"/>
    <w:rsid w:val="00254F40"/>
    <w:rsid w:val="002554AC"/>
    <w:rsid w:val="0025557C"/>
    <w:rsid w:val="00255707"/>
    <w:rsid w:val="00256299"/>
    <w:rsid w:val="00256597"/>
    <w:rsid w:val="00256977"/>
    <w:rsid w:val="00261280"/>
    <w:rsid w:val="0026152A"/>
    <w:rsid w:val="00262FDB"/>
    <w:rsid w:val="00263D31"/>
    <w:rsid w:val="00264746"/>
    <w:rsid w:val="002658E3"/>
    <w:rsid w:val="00271373"/>
    <w:rsid w:val="002723C3"/>
    <w:rsid w:val="00272829"/>
    <w:rsid w:val="00272DA2"/>
    <w:rsid w:val="002731A3"/>
    <w:rsid w:val="00273AA2"/>
    <w:rsid w:val="002757B9"/>
    <w:rsid w:val="00281643"/>
    <w:rsid w:val="00282E0D"/>
    <w:rsid w:val="002830D3"/>
    <w:rsid w:val="00285604"/>
    <w:rsid w:val="00292EDC"/>
    <w:rsid w:val="002938CC"/>
    <w:rsid w:val="00294876"/>
    <w:rsid w:val="00295181"/>
    <w:rsid w:val="00296B92"/>
    <w:rsid w:val="00297C0C"/>
    <w:rsid w:val="002A2292"/>
    <w:rsid w:val="002A28C2"/>
    <w:rsid w:val="002A4E8D"/>
    <w:rsid w:val="002A4F82"/>
    <w:rsid w:val="002A581B"/>
    <w:rsid w:val="002A630B"/>
    <w:rsid w:val="002A66BA"/>
    <w:rsid w:val="002B0592"/>
    <w:rsid w:val="002B1305"/>
    <w:rsid w:val="002B1EDB"/>
    <w:rsid w:val="002B2F97"/>
    <w:rsid w:val="002B3694"/>
    <w:rsid w:val="002B443E"/>
    <w:rsid w:val="002B4DAE"/>
    <w:rsid w:val="002B5ACF"/>
    <w:rsid w:val="002C1E41"/>
    <w:rsid w:val="002C2AED"/>
    <w:rsid w:val="002C385D"/>
    <w:rsid w:val="002C497F"/>
    <w:rsid w:val="002C5741"/>
    <w:rsid w:val="002D0048"/>
    <w:rsid w:val="002D08E4"/>
    <w:rsid w:val="002D3672"/>
    <w:rsid w:val="002D3EE0"/>
    <w:rsid w:val="002D4050"/>
    <w:rsid w:val="002D5A93"/>
    <w:rsid w:val="002D6D69"/>
    <w:rsid w:val="002D79D1"/>
    <w:rsid w:val="002E0772"/>
    <w:rsid w:val="002E179D"/>
    <w:rsid w:val="002E1F23"/>
    <w:rsid w:val="002E1F5A"/>
    <w:rsid w:val="002E20F1"/>
    <w:rsid w:val="002E49E5"/>
    <w:rsid w:val="002E5094"/>
    <w:rsid w:val="002E5280"/>
    <w:rsid w:val="002F16F1"/>
    <w:rsid w:val="002F31DB"/>
    <w:rsid w:val="002F4E58"/>
    <w:rsid w:val="002F5DE9"/>
    <w:rsid w:val="002F5FA0"/>
    <w:rsid w:val="002F65D1"/>
    <w:rsid w:val="002F68C6"/>
    <w:rsid w:val="003000DC"/>
    <w:rsid w:val="003021DB"/>
    <w:rsid w:val="0030362F"/>
    <w:rsid w:val="00304102"/>
    <w:rsid w:val="00307509"/>
    <w:rsid w:val="00310043"/>
    <w:rsid w:val="003117AF"/>
    <w:rsid w:val="0031209B"/>
    <w:rsid w:val="00312A56"/>
    <w:rsid w:val="00312E1A"/>
    <w:rsid w:val="00313316"/>
    <w:rsid w:val="0031436C"/>
    <w:rsid w:val="0031539A"/>
    <w:rsid w:val="00315E80"/>
    <w:rsid w:val="00316CE6"/>
    <w:rsid w:val="00317F82"/>
    <w:rsid w:val="00320328"/>
    <w:rsid w:val="00321567"/>
    <w:rsid w:val="00321985"/>
    <w:rsid w:val="00325E6D"/>
    <w:rsid w:val="00326679"/>
    <w:rsid w:val="00326FA5"/>
    <w:rsid w:val="0032716E"/>
    <w:rsid w:val="00330BFD"/>
    <w:rsid w:val="003367ED"/>
    <w:rsid w:val="003371BA"/>
    <w:rsid w:val="00340BC2"/>
    <w:rsid w:val="003418F4"/>
    <w:rsid w:val="003424CD"/>
    <w:rsid w:val="0034377C"/>
    <w:rsid w:val="00343CC0"/>
    <w:rsid w:val="00346E57"/>
    <w:rsid w:val="00347B62"/>
    <w:rsid w:val="003503F4"/>
    <w:rsid w:val="00351556"/>
    <w:rsid w:val="00352668"/>
    <w:rsid w:val="00352D05"/>
    <w:rsid w:val="0035557C"/>
    <w:rsid w:val="003567E2"/>
    <w:rsid w:val="00356B43"/>
    <w:rsid w:val="003570AB"/>
    <w:rsid w:val="00360579"/>
    <w:rsid w:val="003612ED"/>
    <w:rsid w:val="00363539"/>
    <w:rsid w:val="00364707"/>
    <w:rsid w:val="00365C71"/>
    <w:rsid w:val="00367B72"/>
    <w:rsid w:val="00373977"/>
    <w:rsid w:val="00373BE8"/>
    <w:rsid w:val="003777CD"/>
    <w:rsid w:val="00380AE8"/>
    <w:rsid w:val="00381227"/>
    <w:rsid w:val="003830E0"/>
    <w:rsid w:val="00384131"/>
    <w:rsid w:val="00384C66"/>
    <w:rsid w:val="00384CE5"/>
    <w:rsid w:val="00385600"/>
    <w:rsid w:val="00385BE2"/>
    <w:rsid w:val="00386118"/>
    <w:rsid w:val="0038706A"/>
    <w:rsid w:val="0038755F"/>
    <w:rsid w:val="00387E52"/>
    <w:rsid w:val="0039334B"/>
    <w:rsid w:val="00394C73"/>
    <w:rsid w:val="00394C88"/>
    <w:rsid w:val="00395E21"/>
    <w:rsid w:val="003967DE"/>
    <w:rsid w:val="00396B8C"/>
    <w:rsid w:val="00397787"/>
    <w:rsid w:val="00397E11"/>
    <w:rsid w:val="003A1012"/>
    <w:rsid w:val="003A176E"/>
    <w:rsid w:val="003A1F34"/>
    <w:rsid w:val="003A3432"/>
    <w:rsid w:val="003A64DD"/>
    <w:rsid w:val="003A6BC8"/>
    <w:rsid w:val="003A71F3"/>
    <w:rsid w:val="003B047D"/>
    <w:rsid w:val="003B344F"/>
    <w:rsid w:val="003B3EFC"/>
    <w:rsid w:val="003B4719"/>
    <w:rsid w:val="003B4F5F"/>
    <w:rsid w:val="003B6050"/>
    <w:rsid w:val="003B678C"/>
    <w:rsid w:val="003B74B4"/>
    <w:rsid w:val="003B79DA"/>
    <w:rsid w:val="003C08B3"/>
    <w:rsid w:val="003C09C8"/>
    <w:rsid w:val="003C2964"/>
    <w:rsid w:val="003C3043"/>
    <w:rsid w:val="003C54B3"/>
    <w:rsid w:val="003C62A3"/>
    <w:rsid w:val="003D1D86"/>
    <w:rsid w:val="003D2665"/>
    <w:rsid w:val="003D4DFC"/>
    <w:rsid w:val="003D502C"/>
    <w:rsid w:val="003D5128"/>
    <w:rsid w:val="003D56AB"/>
    <w:rsid w:val="003D68B0"/>
    <w:rsid w:val="003D690B"/>
    <w:rsid w:val="003E2D38"/>
    <w:rsid w:val="003E314A"/>
    <w:rsid w:val="003E35B9"/>
    <w:rsid w:val="003E49B9"/>
    <w:rsid w:val="003E5FCB"/>
    <w:rsid w:val="003E74FB"/>
    <w:rsid w:val="003E7CF3"/>
    <w:rsid w:val="003F0B47"/>
    <w:rsid w:val="003F0F2B"/>
    <w:rsid w:val="003F1712"/>
    <w:rsid w:val="003F1D75"/>
    <w:rsid w:val="003F1F5B"/>
    <w:rsid w:val="003F479D"/>
    <w:rsid w:val="003F7447"/>
    <w:rsid w:val="003F745D"/>
    <w:rsid w:val="00402782"/>
    <w:rsid w:val="00403112"/>
    <w:rsid w:val="00403C78"/>
    <w:rsid w:val="00404961"/>
    <w:rsid w:val="00406159"/>
    <w:rsid w:val="004066B0"/>
    <w:rsid w:val="00411852"/>
    <w:rsid w:val="00411879"/>
    <w:rsid w:val="00412977"/>
    <w:rsid w:val="00412A06"/>
    <w:rsid w:val="00412C93"/>
    <w:rsid w:val="00420EEA"/>
    <w:rsid w:val="00421024"/>
    <w:rsid w:val="00423116"/>
    <w:rsid w:val="0042455E"/>
    <w:rsid w:val="00425BDD"/>
    <w:rsid w:val="00426034"/>
    <w:rsid w:val="0042798B"/>
    <w:rsid w:val="00427FA7"/>
    <w:rsid w:val="00431DEA"/>
    <w:rsid w:val="00432DAA"/>
    <w:rsid w:val="00436361"/>
    <w:rsid w:val="00437222"/>
    <w:rsid w:val="00437FFC"/>
    <w:rsid w:val="0044001C"/>
    <w:rsid w:val="00440447"/>
    <w:rsid w:val="004413A2"/>
    <w:rsid w:val="0044160C"/>
    <w:rsid w:val="00442662"/>
    <w:rsid w:val="004443CA"/>
    <w:rsid w:val="00450674"/>
    <w:rsid w:val="00450CE0"/>
    <w:rsid w:val="00451AFF"/>
    <w:rsid w:val="00452381"/>
    <w:rsid w:val="00454145"/>
    <w:rsid w:val="00455CA3"/>
    <w:rsid w:val="00456A8D"/>
    <w:rsid w:val="00456B92"/>
    <w:rsid w:val="004572FC"/>
    <w:rsid w:val="00457E74"/>
    <w:rsid w:val="004622FC"/>
    <w:rsid w:val="00462DF0"/>
    <w:rsid w:val="004632C3"/>
    <w:rsid w:val="004648D6"/>
    <w:rsid w:val="00464943"/>
    <w:rsid w:val="00466BD6"/>
    <w:rsid w:val="00471431"/>
    <w:rsid w:val="004719E5"/>
    <w:rsid w:val="00471B39"/>
    <w:rsid w:val="00472965"/>
    <w:rsid w:val="004736F7"/>
    <w:rsid w:val="004770C1"/>
    <w:rsid w:val="00477574"/>
    <w:rsid w:val="004805CD"/>
    <w:rsid w:val="004819BD"/>
    <w:rsid w:val="00481D44"/>
    <w:rsid w:val="00482098"/>
    <w:rsid w:val="00482954"/>
    <w:rsid w:val="00483FC2"/>
    <w:rsid w:val="0048437E"/>
    <w:rsid w:val="00484528"/>
    <w:rsid w:val="0048488E"/>
    <w:rsid w:val="00484AF4"/>
    <w:rsid w:val="004863D4"/>
    <w:rsid w:val="00486ACF"/>
    <w:rsid w:val="00487EC1"/>
    <w:rsid w:val="00490329"/>
    <w:rsid w:val="0049118C"/>
    <w:rsid w:val="00492255"/>
    <w:rsid w:val="004930FC"/>
    <w:rsid w:val="004959B7"/>
    <w:rsid w:val="0049601F"/>
    <w:rsid w:val="00497A67"/>
    <w:rsid w:val="00497EF6"/>
    <w:rsid w:val="004A024A"/>
    <w:rsid w:val="004A232C"/>
    <w:rsid w:val="004A2926"/>
    <w:rsid w:val="004A46FF"/>
    <w:rsid w:val="004A66B6"/>
    <w:rsid w:val="004A6984"/>
    <w:rsid w:val="004A6C39"/>
    <w:rsid w:val="004A7131"/>
    <w:rsid w:val="004B011B"/>
    <w:rsid w:val="004B0864"/>
    <w:rsid w:val="004B0997"/>
    <w:rsid w:val="004B0D4A"/>
    <w:rsid w:val="004B2F2C"/>
    <w:rsid w:val="004B2F36"/>
    <w:rsid w:val="004B4891"/>
    <w:rsid w:val="004B4FD9"/>
    <w:rsid w:val="004B5FDC"/>
    <w:rsid w:val="004B72F1"/>
    <w:rsid w:val="004C1F36"/>
    <w:rsid w:val="004C2BDB"/>
    <w:rsid w:val="004C74A7"/>
    <w:rsid w:val="004D2A03"/>
    <w:rsid w:val="004D5B43"/>
    <w:rsid w:val="004D6660"/>
    <w:rsid w:val="004E0A3D"/>
    <w:rsid w:val="004E2A82"/>
    <w:rsid w:val="004E34B2"/>
    <w:rsid w:val="004E3621"/>
    <w:rsid w:val="004E40C2"/>
    <w:rsid w:val="004E4168"/>
    <w:rsid w:val="004E4EA6"/>
    <w:rsid w:val="004E5254"/>
    <w:rsid w:val="004E5292"/>
    <w:rsid w:val="004E5F27"/>
    <w:rsid w:val="004E73F0"/>
    <w:rsid w:val="004E7C24"/>
    <w:rsid w:val="004F0F4B"/>
    <w:rsid w:val="004F1059"/>
    <w:rsid w:val="004F2251"/>
    <w:rsid w:val="004F3DF1"/>
    <w:rsid w:val="004F426A"/>
    <w:rsid w:val="004F4F42"/>
    <w:rsid w:val="004F6B5D"/>
    <w:rsid w:val="00501CF9"/>
    <w:rsid w:val="0050412C"/>
    <w:rsid w:val="005064C2"/>
    <w:rsid w:val="0051206C"/>
    <w:rsid w:val="00513741"/>
    <w:rsid w:val="0051389A"/>
    <w:rsid w:val="005153E3"/>
    <w:rsid w:val="005175DD"/>
    <w:rsid w:val="00520477"/>
    <w:rsid w:val="00525C53"/>
    <w:rsid w:val="00526D97"/>
    <w:rsid w:val="00527A99"/>
    <w:rsid w:val="005327EE"/>
    <w:rsid w:val="0053280F"/>
    <w:rsid w:val="00533468"/>
    <w:rsid w:val="00535675"/>
    <w:rsid w:val="005375EE"/>
    <w:rsid w:val="0053775F"/>
    <w:rsid w:val="00540BBF"/>
    <w:rsid w:val="00542BCD"/>
    <w:rsid w:val="00545C93"/>
    <w:rsid w:val="005464E2"/>
    <w:rsid w:val="0054702C"/>
    <w:rsid w:val="00547676"/>
    <w:rsid w:val="00547F38"/>
    <w:rsid w:val="00550013"/>
    <w:rsid w:val="00553D93"/>
    <w:rsid w:val="00553FC5"/>
    <w:rsid w:val="00554842"/>
    <w:rsid w:val="00557682"/>
    <w:rsid w:val="005603DB"/>
    <w:rsid w:val="00560920"/>
    <w:rsid w:val="00560AD2"/>
    <w:rsid w:val="00560FCD"/>
    <w:rsid w:val="00561BB2"/>
    <w:rsid w:val="0056340B"/>
    <w:rsid w:val="00563CBE"/>
    <w:rsid w:val="00566811"/>
    <w:rsid w:val="00567600"/>
    <w:rsid w:val="005700D3"/>
    <w:rsid w:val="00571279"/>
    <w:rsid w:val="00571C67"/>
    <w:rsid w:val="00572224"/>
    <w:rsid w:val="00577237"/>
    <w:rsid w:val="005774B2"/>
    <w:rsid w:val="00577FC7"/>
    <w:rsid w:val="005811A7"/>
    <w:rsid w:val="0058291A"/>
    <w:rsid w:val="00584E58"/>
    <w:rsid w:val="00585770"/>
    <w:rsid w:val="00585981"/>
    <w:rsid w:val="0058598B"/>
    <w:rsid w:val="0058645C"/>
    <w:rsid w:val="00586E00"/>
    <w:rsid w:val="00590114"/>
    <w:rsid w:val="00591FAD"/>
    <w:rsid w:val="00592129"/>
    <w:rsid w:val="005933ED"/>
    <w:rsid w:val="00595686"/>
    <w:rsid w:val="00595862"/>
    <w:rsid w:val="005962E9"/>
    <w:rsid w:val="005966F7"/>
    <w:rsid w:val="005976FF"/>
    <w:rsid w:val="00597B93"/>
    <w:rsid w:val="00597F75"/>
    <w:rsid w:val="005A0217"/>
    <w:rsid w:val="005A02CE"/>
    <w:rsid w:val="005A231F"/>
    <w:rsid w:val="005A28C5"/>
    <w:rsid w:val="005A33D2"/>
    <w:rsid w:val="005A36C9"/>
    <w:rsid w:val="005A56B1"/>
    <w:rsid w:val="005A5F54"/>
    <w:rsid w:val="005A76C5"/>
    <w:rsid w:val="005B2839"/>
    <w:rsid w:val="005B3BE9"/>
    <w:rsid w:val="005B3D6D"/>
    <w:rsid w:val="005B4732"/>
    <w:rsid w:val="005B4FD0"/>
    <w:rsid w:val="005B5992"/>
    <w:rsid w:val="005B5C45"/>
    <w:rsid w:val="005B77BF"/>
    <w:rsid w:val="005C116B"/>
    <w:rsid w:val="005C1596"/>
    <w:rsid w:val="005C360F"/>
    <w:rsid w:val="005C3D4A"/>
    <w:rsid w:val="005C5792"/>
    <w:rsid w:val="005D0073"/>
    <w:rsid w:val="005D051F"/>
    <w:rsid w:val="005D0D4C"/>
    <w:rsid w:val="005D2E29"/>
    <w:rsid w:val="005D35DD"/>
    <w:rsid w:val="005D51FF"/>
    <w:rsid w:val="005D5C45"/>
    <w:rsid w:val="005D638F"/>
    <w:rsid w:val="005E0A53"/>
    <w:rsid w:val="005E254B"/>
    <w:rsid w:val="005E338E"/>
    <w:rsid w:val="005E592C"/>
    <w:rsid w:val="005E609B"/>
    <w:rsid w:val="005F0604"/>
    <w:rsid w:val="005F25B7"/>
    <w:rsid w:val="005F2B60"/>
    <w:rsid w:val="005F38FF"/>
    <w:rsid w:val="005F3A03"/>
    <w:rsid w:val="005F3BE4"/>
    <w:rsid w:val="005F4252"/>
    <w:rsid w:val="005F4FD7"/>
    <w:rsid w:val="005F5319"/>
    <w:rsid w:val="005F7EBF"/>
    <w:rsid w:val="00600188"/>
    <w:rsid w:val="0060052B"/>
    <w:rsid w:val="00602AF1"/>
    <w:rsid w:val="00606E16"/>
    <w:rsid w:val="00607DE6"/>
    <w:rsid w:val="006107C0"/>
    <w:rsid w:val="006116C2"/>
    <w:rsid w:val="00611818"/>
    <w:rsid w:val="00611FC3"/>
    <w:rsid w:val="00612A20"/>
    <w:rsid w:val="00615525"/>
    <w:rsid w:val="006170CA"/>
    <w:rsid w:val="006177A8"/>
    <w:rsid w:val="00621E13"/>
    <w:rsid w:val="006220A3"/>
    <w:rsid w:val="00631A96"/>
    <w:rsid w:val="00632DAD"/>
    <w:rsid w:val="00636D17"/>
    <w:rsid w:val="006403D4"/>
    <w:rsid w:val="00643D4C"/>
    <w:rsid w:val="00643F6C"/>
    <w:rsid w:val="00646447"/>
    <w:rsid w:val="0064702C"/>
    <w:rsid w:val="00647692"/>
    <w:rsid w:val="0064799E"/>
    <w:rsid w:val="0065100A"/>
    <w:rsid w:val="0065240A"/>
    <w:rsid w:val="00653B9D"/>
    <w:rsid w:val="00653D07"/>
    <w:rsid w:val="00654583"/>
    <w:rsid w:val="006545B0"/>
    <w:rsid w:val="00654FB2"/>
    <w:rsid w:val="0065767A"/>
    <w:rsid w:val="00660E89"/>
    <w:rsid w:val="00660EB0"/>
    <w:rsid w:val="00660F57"/>
    <w:rsid w:val="00661115"/>
    <w:rsid w:val="0066116A"/>
    <w:rsid w:val="00661BCE"/>
    <w:rsid w:val="00664181"/>
    <w:rsid w:val="00664741"/>
    <w:rsid w:val="00664B5E"/>
    <w:rsid w:val="00666033"/>
    <w:rsid w:val="00666925"/>
    <w:rsid w:val="006672C3"/>
    <w:rsid w:val="00667351"/>
    <w:rsid w:val="0067218D"/>
    <w:rsid w:val="00673C6F"/>
    <w:rsid w:val="00675395"/>
    <w:rsid w:val="006770AD"/>
    <w:rsid w:val="00677338"/>
    <w:rsid w:val="00680034"/>
    <w:rsid w:val="00681518"/>
    <w:rsid w:val="006834A0"/>
    <w:rsid w:val="00684E87"/>
    <w:rsid w:val="006872F7"/>
    <w:rsid w:val="0069148B"/>
    <w:rsid w:val="00692488"/>
    <w:rsid w:val="00694F5B"/>
    <w:rsid w:val="006964EC"/>
    <w:rsid w:val="00696835"/>
    <w:rsid w:val="00696B9E"/>
    <w:rsid w:val="006973E3"/>
    <w:rsid w:val="006A4517"/>
    <w:rsid w:val="006A498C"/>
    <w:rsid w:val="006A590A"/>
    <w:rsid w:val="006A5F60"/>
    <w:rsid w:val="006B1219"/>
    <w:rsid w:val="006B2668"/>
    <w:rsid w:val="006B2AFA"/>
    <w:rsid w:val="006B30E3"/>
    <w:rsid w:val="006B4A53"/>
    <w:rsid w:val="006B7C0C"/>
    <w:rsid w:val="006C08D5"/>
    <w:rsid w:val="006C54B9"/>
    <w:rsid w:val="006C5A82"/>
    <w:rsid w:val="006C5D18"/>
    <w:rsid w:val="006D2470"/>
    <w:rsid w:val="006D548D"/>
    <w:rsid w:val="006D5DB1"/>
    <w:rsid w:val="006D77D5"/>
    <w:rsid w:val="006D7CB6"/>
    <w:rsid w:val="006E4FB2"/>
    <w:rsid w:val="006E51DF"/>
    <w:rsid w:val="006E6D3D"/>
    <w:rsid w:val="006F0D32"/>
    <w:rsid w:val="006F1CC3"/>
    <w:rsid w:val="006F1CD1"/>
    <w:rsid w:val="006F222C"/>
    <w:rsid w:val="006F225C"/>
    <w:rsid w:val="006F2FB8"/>
    <w:rsid w:val="006F42D5"/>
    <w:rsid w:val="006F5800"/>
    <w:rsid w:val="0070182D"/>
    <w:rsid w:val="00701F06"/>
    <w:rsid w:val="007037DA"/>
    <w:rsid w:val="00703AF1"/>
    <w:rsid w:val="00707F94"/>
    <w:rsid w:val="00710645"/>
    <w:rsid w:val="00710FDF"/>
    <w:rsid w:val="00713767"/>
    <w:rsid w:val="0071398E"/>
    <w:rsid w:val="00716326"/>
    <w:rsid w:val="00716736"/>
    <w:rsid w:val="00720E32"/>
    <w:rsid w:val="00721390"/>
    <w:rsid w:val="007216D4"/>
    <w:rsid w:val="00722194"/>
    <w:rsid w:val="00722806"/>
    <w:rsid w:val="007233EE"/>
    <w:rsid w:val="00724A94"/>
    <w:rsid w:val="00725AD8"/>
    <w:rsid w:val="00726E52"/>
    <w:rsid w:val="00727605"/>
    <w:rsid w:val="00727D03"/>
    <w:rsid w:val="007314FC"/>
    <w:rsid w:val="00732914"/>
    <w:rsid w:val="0073400D"/>
    <w:rsid w:val="00736D31"/>
    <w:rsid w:val="00737758"/>
    <w:rsid w:val="00740CD1"/>
    <w:rsid w:val="007432C5"/>
    <w:rsid w:val="0074449E"/>
    <w:rsid w:val="00744E02"/>
    <w:rsid w:val="00745A36"/>
    <w:rsid w:val="00746F9E"/>
    <w:rsid w:val="007519F2"/>
    <w:rsid w:val="00752809"/>
    <w:rsid w:val="00755948"/>
    <w:rsid w:val="00756676"/>
    <w:rsid w:val="0076025A"/>
    <w:rsid w:val="007604B6"/>
    <w:rsid w:val="0076479E"/>
    <w:rsid w:val="00764BD3"/>
    <w:rsid w:val="00766989"/>
    <w:rsid w:val="007715FF"/>
    <w:rsid w:val="0077164D"/>
    <w:rsid w:val="007719E2"/>
    <w:rsid w:val="0077267A"/>
    <w:rsid w:val="007728BD"/>
    <w:rsid w:val="00773292"/>
    <w:rsid w:val="00777922"/>
    <w:rsid w:val="00781728"/>
    <w:rsid w:val="00781A69"/>
    <w:rsid w:val="007823B0"/>
    <w:rsid w:val="00782CF5"/>
    <w:rsid w:val="00784AE2"/>
    <w:rsid w:val="00784DE7"/>
    <w:rsid w:val="007858DE"/>
    <w:rsid w:val="007860FD"/>
    <w:rsid w:val="00786DA3"/>
    <w:rsid w:val="00790E3E"/>
    <w:rsid w:val="007914A5"/>
    <w:rsid w:val="00791652"/>
    <w:rsid w:val="00791F6B"/>
    <w:rsid w:val="00793FDB"/>
    <w:rsid w:val="007940DD"/>
    <w:rsid w:val="00797865"/>
    <w:rsid w:val="007A134D"/>
    <w:rsid w:val="007A1854"/>
    <w:rsid w:val="007A3ABC"/>
    <w:rsid w:val="007B116D"/>
    <w:rsid w:val="007B17EA"/>
    <w:rsid w:val="007B1839"/>
    <w:rsid w:val="007B20B6"/>
    <w:rsid w:val="007B4674"/>
    <w:rsid w:val="007B7C5A"/>
    <w:rsid w:val="007C7026"/>
    <w:rsid w:val="007D1AE8"/>
    <w:rsid w:val="007D1B3E"/>
    <w:rsid w:val="007D3190"/>
    <w:rsid w:val="007D440F"/>
    <w:rsid w:val="007D4E03"/>
    <w:rsid w:val="007D6547"/>
    <w:rsid w:val="007E0236"/>
    <w:rsid w:val="007E131E"/>
    <w:rsid w:val="007E137D"/>
    <w:rsid w:val="007E14E8"/>
    <w:rsid w:val="007E24B6"/>
    <w:rsid w:val="007E27D0"/>
    <w:rsid w:val="007E3730"/>
    <w:rsid w:val="007E3E08"/>
    <w:rsid w:val="007E526B"/>
    <w:rsid w:val="007E52AF"/>
    <w:rsid w:val="007E6F6C"/>
    <w:rsid w:val="007E757F"/>
    <w:rsid w:val="007F207F"/>
    <w:rsid w:val="007F2B5B"/>
    <w:rsid w:val="007F6019"/>
    <w:rsid w:val="007F61C9"/>
    <w:rsid w:val="007F7F4E"/>
    <w:rsid w:val="008024F4"/>
    <w:rsid w:val="0080309F"/>
    <w:rsid w:val="00803245"/>
    <w:rsid w:val="00803317"/>
    <w:rsid w:val="00804645"/>
    <w:rsid w:val="0080480B"/>
    <w:rsid w:val="00806E8F"/>
    <w:rsid w:val="00810CD8"/>
    <w:rsid w:val="0081177C"/>
    <w:rsid w:val="0081255A"/>
    <w:rsid w:val="00813A0B"/>
    <w:rsid w:val="00813B81"/>
    <w:rsid w:val="00816638"/>
    <w:rsid w:val="008230EC"/>
    <w:rsid w:val="00827197"/>
    <w:rsid w:val="00827797"/>
    <w:rsid w:val="008311D2"/>
    <w:rsid w:val="00831A2F"/>
    <w:rsid w:val="00832F6E"/>
    <w:rsid w:val="0083673C"/>
    <w:rsid w:val="00841A6B"/>
    <w:rsid w:val="00841CC3"/>
    <w:rsid w:val="00843298"/>
    <w:rsid w:val="0084386B"/>
    <w:rsid w:val="00843C6F"/>
    <w:rsid w:val="00846015"/>
    <w:rsid w:val="008507A5"/>
    <w:rsid w:val="00853CF4"/>
    <w:rsid w:val="00855772"/>
    <w:rsid w:val="00856516"/>
    <w:rsid w:val="00856C34"/>
    <w:rsid w:val="00857051"/>
    <w:rsid w:val="00860039"/>
    <w:rsid w:val="00861EEE"/>
    <w:rsid w:val="008636B7"/>
    <w:rsid w:val="0086412B"/>
    <w:rsid w:val="00866678"/>
    <w:rsid w:val="008724D4"/>
    <w:rsid w:val="00872FE6"/>
    <w:rsid w:val="008741F6"/>
    <w:rsid w:val="0087515F"/>
    <w:rsid w:val="0087558E"/>
    <w:rsid w:val="00875CA0"/>
    <w:rsid w:val="00882FC8"/>
    <w:rsid w:val="0088370B"/>
    <w:rsid w:val="00884020"/>
    <w:rsid w:val="00885462"/>
    <w:rsid w:val="0088629C"/>
    <w:rsid w:val="00886395"/>
    <w:rsid w:val="008907B6"/>
    <w:rsid w:val="00890CD4"/>
    <w:rsid w:val="008969DA"/>
    <w:rsid w:val="00896D39"/>
    <w:rsid w:val="008970D4"/>
    <w:rsid w:val="008974C6"/>
    <w:rsid w:val="008A14F5"/>
    <w:rsid w:val="008A1AAB"/>
    <w:rsid w:val="008A3947"/>
    <w:rsid w:val="008A50C7"/>
    <w:rsid w:val="008A60FB"/>
    <w:rsid w:val="008A6367"/>
    <w:rsid w:val="008A79AA"/>
    <w:rsid w:val="008A7BA8"/>
    <w:rsid w:val="008B0931"/>
    <w:rsid w:val="008B38F8"/>
    <w:rsid w:val="008B4AA5"/>
    <w:rsid w:val="008B4CA7"/>
    <w:rsid w:val="008B5FED"/>
    <w:rsid w:val="008B6671"/>
    <w:rsid w:val="008C5513"/>
    <w:rsid w:val="008C587D"/>
    <w:rsid w:val="008D2143"/>
    <w:rsid w:val="008D3459"/>
    <w:rsid w:val="008D36E9"/>
    <w:rsid w:val="008D39A8"/>
    <w:rsid w:val="008D3BAD"/>
    <w:rsid w:val="008D3EEC"/>
    <w:rsid w:val="008D42BA"/>
    <w:rsid w:val="008D42D0"/>
    <w:rsid w:val="008D561F"/>
    <w:rsid w:val="008D6679"/>
    <w:rsid w:val="008E3E36"/>
    <w:rsid w:val="008E3F06"/>
    <w:rsid w:val="008E412F"/>
    <w:rsid w:val="008E4C98"/>
    <w:rsid w:val="008E5E25"/>
    <w:rsid w:val="008E72A9"/>
    <w:rsid w:val="008F0243"/>
    <w:rsid w:val="008F027E"/>
    <w:rsid w:val="008F060E"/>
    <w:rsid w:val="008F084A"/>
    <w:rsid w:val="008F0960"/>
    <w:rsid w:val="008F1317"/>
    <w:rsid w:val="008F1996"/>
    <w:rsid w:val="008F2381"/>
    <w:rsid w:val="008F34FD"/>
    <w:rsid w:val="008F46F5"/>
    <w:rsid w:val="008F4C54"/>
    <w:rsid w:val="008F534B"/>
    <w:rsid w:val="008F60C9"/>
    <w:rsid w:val="008F65CE"/>
    <w:rsid w:val="008F7A61"/>
    <w:rsid w:val="00900D55"/>
    <w:rsid w:val="00903C23"/>
    <w:rsid w:val="009044C6"/>
    <w:rsid w:val="00904D5B"/>
    <w:rsid w:val="00905781"/>
    <w:rsid w:val="009059C0"/>
    <w:rsid w:val="0090672F"/>
    <w:rsid w:val="00907AFB"/>
    <w:rsid w:val="00907DE5"/>
    <w:rsid w:val="00913458"/>
    <w:rsid w:val="00914D13"/>
    <w:rsid w:val="0091723C"/>
    <w:rsid w:val="00917AA4"/>
    <w:rsid w:val="009247FF"/>
    <w:rsid w:val="00925540"/>
    <w:rsid w:val="0092630B"/>
    <w:rsid w:val="009263C7"/>
    <w:rsid w:val="00926D8A"/>
    <w:rsid w:val="00930447"/>
    <w:rsid w:val="0093077D"/>
    <w:rsid w:val="00930BE9"/>
    <w:rsid w:val="00932E87"/>
    <w:rsid w:val="009332A1"/>
    <w:rsid w:val="00934989"/>
    <w:rsid w:val="009365A1"/>
    <w:rsid w:val="009370AF"/>
    <w:rsid w:val="009403E1"/>
    <w:rsid w:val="009408D1"/>
    <w:rsid w:val="00942170"/>
    <w:rsid w:val="009423BF"/>
    <w:rsid w:val="0094298C"/>
    <w:rsid w:val="00942CAC"/>
    <w:rsid w:val="0094378E"/>
    <w:rsid w:val="0094497E"/>
    <w:rsid w:val="0094504D"/>
    <w:rsid w:val="009471BC"/>
    <w:rsid w:val="00950446"/>
    <w:rsid w:val="00950BE7"/>
    <w:rsid w:val="009517FC"/>
    <w:rsid w:val="009523EC"/>
    <w:rsid w:val="00954495"/>
    <w:rsid w:val="00957360"/>
    <w:rsid w:val="00960AB3"/>
    <w:rsid w:val="00960C4D"/>
    <w:rsid w:val="00960DE5"/>
    <w:rsid w:val="00960E2F"/>
    <w:rsid w:val="00963DCE"/>
    <w:rsid w:val="00964034"/>
    <w:rsid w:val="00964B1C"/>
    <w:rsid w:val="00967ABA"/>
    <w:rsid w:val="00967DC0"/>
    <w:rsid w:val="00970F73"/>
    <w:rsid w:val="00972A47"/>
    <w:rsid w:val="009734B1"/>
    <w:rsid w:val="00974537"/>
    <w:rsid w:val="0097586F"/>
    <w:rsid w:val="00980730"/>
    <w:rsid w:val="00980D4C"/>
    <w:rsid w:val="00983D5C"/>
    <w:rsid w:val="00984C3C"/>
    <w:rsid w:val="00984D58"/>
    <w:rsid w:val="009861AC"/>
    <w:rsid w:val="00986A45"/>
    <w:rsid w:val="00990703"/>
    <w:rsid w:val="00992795"/>
    <w:rsid w:val="00993397"/>
    <w:rsid w:val="00993CF5"/>
    <w:rsid w:val="009945C0"/>
    <w:rsid w:val="009A15EC"/>
    <w:rsid w:val="009A1E0C"/>
    <w:rsid w:val="009A25F3"/>
    <w:rsid w:val="009A2AC9"/>
    <w:rsid w:val="009A3232"/>
    <w:rsid w:val="009A3B97"/>
    <w:rsid w:val="009A41CD"/>
    <w:rsid w:val="009A4576"/>
    <w:rsid w:val="009A47D8"/>
    <w:rsid w:val="009B20D8"/>
    <w:rsid w:val="009B220B"/>
    <w:rsid w:val="009B4330"/>
    <w:rsid w:val="009B4ED9"/>
    <w:rsid w:val="009B621B"/>
    <w:rsid w:val="009B645B"/>
    <w:rsid w:val="009C03C5"/>
    <w:rsid w:val="009C1101"/>
    <w:rsid w:val="009C26D6"/>
    <w:rsid w:val="009C3891"/>
    <w:rsid w:val="009C3BD0"/>
    <w:rsid w:val="009C4313"/>
    <w:rsid w:val="009C50CC"/>
    <w:rsid w:val="009C5C25"/>
    <w:rsid w:val="009C5CC2"/>
    <w:rsid w:val="009D0E91"/>
    <w:rsid w:val="009D24FC"/>
    <w:rsid w:val="009D2DEE"/>
    <w:rsid w:val="009D30EE"/>
    <w:rsid w:val="009D4A9B"/>
    <w:rsid w:val="009D6A39"/>
    <w:rsid w:val="009D6E38"/>
    <w:rsid w:val="009D7A73"/>
    <w:rsid w:val="009E0B70"/>
    <w:rsid w:val="009E28FC"/>
    <w:rsid w:val="009E2E28"/>
    <w:rsid w:val="009E399C"/>
    <w:rsid w:val="009E61E3"/>
    <w:rsid w:val="009E6804"/>
    <w:rsid w:val="009E7C39"/>
    <w:rsid w:val="009F5470"/>
    <w:rsid w:val="009F5503"/>
    <w:rsid w:val="009F5DC8"/>
    <w:rsid w:val="009F6C93"/>
    <w:rsid w:val="009F7D21"/>
    <w:rsid w:val="00A003BE"/>
    <w:rsid w:val="00A00904"/>
    <w:rsid w:val="00A030DC"/>
    <w:rsid w:val="00A0675E"/>
    <w:rsid w:val="00A079B5"/>
    <w:rsid w:val="00A111EF"/>
    <w:rsid w:val="00A11639"/>
    <w:rsid w:val="00A127C9"/>
    <w:rsid w:val="00A134E4"/>
    <w:rsid w:val="00A1437E"/>
    <w:rsid w:val="00A1439B"/>
    <w:rsid w:val="00A149DD"/>
    <w:rsid w:val="00A15CD7"/>
    <w:rsid w:val="00A1766B"/>
    <w:rsid w:val="00A202F1"/>
    <w:rsid w:val="00A22B05"/>
    <w:rsid w:val="00A22F0E"/>
    <w:rsid w:val="00A24488"/>
    <w:rsid w:val="00A26816"/>
    <w:rsid w:val="00A27784"/>
    <w:rsid w:val="00A27FEB"/>
    <w:rsid w:val="00A313BC"/>
    <w:rsid w:val="00A32ACE"/>
    <w:rsid w:val="00A32D5D"/>
    <w:rsid w:val="00A344AE"/>
    <w:rsid w:val="00A35411"/>
    <w:rsid w:val="00A3674C"/>
    <w:rsid w:val="00A37C90"/>
    <w:rsid w:val="00A40BDA"/>
    <w:rsid w:val="00A41288"/>
    <w:rsid w:val="00A42341"/>
    <w:rsid w:val="00A43CC5"/>
    <w:rsid w:val="00A44D73"/>
    <w:rsid w:val="00A44DAE"/>
    <w:rsid w:val="00A44F7A"/>
    <w:rsid w:val="00A4674E"/>
    <w:rsid w:val="00A52D74"/>
    <w:rsid w:val="00A53EE5"/>
    <w:rsid w:val="00A54868"/>
    <w:rsid w:val="00A54BFE"/>
    <w:rsid w:val="00A55077"/>
    <w:rsid w:val="00A56811"/>
    <w:rsid w:val="00A57906"/>
    <w:rsid w:val="00A60FD7"/>
    <w:rsid w:val="00A61437"/>
    <w:rsid w:val="00A625E8"/>
    <w:rsid w:val="00A67062"/>
    <w:rsid w:val="00A67C93"/>
    <w:rsid w:val="00A72336"/>
    <w:rsid w:val="00A72E86"/>
    <w:rsid w:val="00A765DF"/>
    <w:rsid w:val="00A77A3D"/>
    <w:rsid w:val="00A77D8C"/>
    <w:rsid w:val="00A80340"/>
    <w:rsid w:val="00A81146"/>
    <w:rsid w:val="00A8144C"/>
    <w:rsid w:val="00A81E36"/>
    <w:rsid w:val="00A84CBF"/>
    <w:rsid w:val="00A85879"/>
    <w:rsid w:val="00A87370"/>
    <w:rsid w:val="00A96CD2"/>
    <w:rsid w:val="00A96F9A"/>
    <w:rsid w:val="00A97442"/>
    <w:rsid w:val="00A97517"/>
    <w:rsid w:val="00A97845"/>
    <w:rsid w:val="00AA01DA"/>
    <w:rsid w:val="00AA0EF3"/>
    <w:rsid w:val="00AA3728"/>
    <w:rsid w:val="00AA52CD"/>
    <w:rsid w:val="00AA7FB0"/>
    <w:rsid w:val="00AB00F5"/>
    <w:rsid w:val="00AB055A"/>
    <w:rsid w:val="00AB06C5"/>
    <w:rsid w:val="00AB0A98"/>
    <w:rsid w:val="00AB2188"/>
    <w:rsid w:val="00AB2281"/>
    <w:rsid w:val="00AB383F"/>
    <w:rsid w:val="00AB3B88"/>
    <w:rsid w:val="00AB468D"/>
    <w:rsid w:val="00AB72E7"/>
    <w:rsid w:val="00AC1536"/>
    <w:rsid w:val="00AC176F"/>
    <w:rsid w:val="00AC1AB7"/>
    <w:rsid w:val="00AC462E"/>
    <w:rsid w:val="00AC6461"/>
    <w:rsid w:val="00AD0542"/>
    <w:rsid w:val="00AD0E49"/>
    <w:rsid w:val="00AD1417"/>
    <w:rsid w:val="00AD21AF"/>
    <w:rsid w:val="00AD448A"/>
    <w:rsid w:val="00AD55B7"/>
    <w:rsid w:val="00AD5C04"/>
    <w:rsid w:val="00AE0051"/>
    <w:rsid w:val="00AE19BE"/>
    <w:rsid w:val="00AE20D5"/>
    <w:rsid w:val="00AE2583"/>
    <w:rsid w:val="00AE3C30"/>
    <w:rsid w:val="00AE3ED0"/>
    <w:rsid w:val="00AE4616"/>
    <w:rsid w:val="00AE5022"/>
    <w:rsid w:val="00AE597D"/>
    <w:rsid w:val="00AE686C"/>
    <w:rsid w:val="00AE71BE"/>
    <w:rsid w:val="00AF04C2"/>
    <w:rsid w:val="00AF0CDE"/>
    <w:rsid w:val="00AF3657"/>
    <w:rsid w:val="00AF3A94"/>
    <w:rsid w:val="00AF4000"/>
    <w:rsid w:val="00AF4F25"/>
    <w:rsid w:val="00AF5545"/>
    <w:rsid w:val="00AF62BE"/>
    <w:rsid w:val="00AF6C49"/>
    <w:rsid w:val="00B02036"/>
    <w:rsid w:val="00B049FB"/>
    <w:rsid w:val="00B04C79"/>
    <w:rsid w:val="00B05F30"/>
    <w:rsid w:val="00B0642A"/>
    <w:rsid w:val="00B06510"/>
    <w:rsid w:val="00B07A58"/>
    <w:rsid w:val="00B12E21"/>
    <w:rsid w:val="00B1394D"/>
    <w:rsid w:val="00B15E9A"/>
    <w:rsid w:val="00B21B8E"/>
    <w:rsid w:val="00B21D34"/>
    <w:rsid w:val="00B247BC"/>
    <w:rsid w:val="00B24CDF"/>
    <w:rsid w:val="00B2591E"/>
    <w:rsid w:val="00B25C86"/>
    <w:rsid w:val="00B26984"/>
    <w:rsid w:val="00B307F5"/>
    <w:rsid w:val="00B31EF8"/>
    <w:rsid w:val="00B33A2F"/>
    <w:rsid w:val="00B33E6F"/>
    <w:rsid w:val="00B35B7A"/>
    <w:rsid w:val="00B3671A"/>
    <w:rsid w:val="00B37DB9"/>
    <w:rsid w:val="00B401C2"/>
    <w:rsid w:val="00B40BE3"/>
    <w:rsid w:val="00B40D38"/>
    <w:rsid w:val="00B41CC8"/>
    <w:rsid w:val="00B4391E"/>
    <w:rsid w:val="00B43CF4"/>
    <w:rsid w:val="00B4619C"/>
    <w:rsid w:val="00B47878"/>
    <w:rsid w:val="00B50AC6"/>
    <w:rsid w:val="00B51A0D"/>
    <w:rsid w:val="00B52485"/>
    <w:rsid w:val="00B53206"/>
    <w:rsid w:val="00B53386"/>
    <w:rsid w:val="00B53BB6"/>
    <w:rsid w:val="00B559BC"/>
    <w:rsid w:val="00B55B2D"/>
    <w:rsid w:val="00B63CBA"/>
    <w:rsid w:val="00B6503C"/>
    <w:rsid w:val="00B66276"/>
    <w:rsid w:val="00B67D0F"/>
    <w:rsid w:val="00B70389"/>
    <w:rsid w:val="00B71A66"/>
    <w:rsid w:val="00B71DC5"/>
    <w:rsid w:val="00B72C42"/>
    <w:rsid w:val="00B754F8"/>
    <w:rsid w:val="00B823B7"/>
    <w:rsid w:val="00B826F4"/>
    <w:rsid w:val="00B85E7A"/>
    <w:rsid w:val="00B86317"/>
    <w:rsid w:val="00B8651A"/>
    <w:rsid w:val="00B868BA"/>
    <w:rsid w:val="00B86E3B"/>
    <w:rsid w:val="00B8768F"/>
    <w:rsid w:val="00B9065C"/>
    <w:rsid w:val="00B907AC"/>
    <w:rsid w:val="00B90C8C"/>
    <w:rsid w:val="00B91099"/>
    <w:rsid w:val="00B911E9"/>
    <w:rsid w:val="00B91CC5"/>
    <w:rsid w:val="00B92044"/>
    <w:rsid w:val="00B924F4"/>
    <w:rsid w:val="00B92A59"/>
    <w:rsid w:val="00B93FE3"/>
    <w:rsid w:val="00B947BC"/>
    <w:rsid w:val="00B955C9"/>
    <w:rsid w:val="00B976E4"/>
    <w:rsid w:val="00BA2A66"/>
    <w:rsid w:val="00BA3003"/>
    <w:rsid w:val="00BA4569"/>
    <w:rsid w:val="00BA4C28"/>
    <w:rsid w:val="00BA5E6E"/>
    <w:rsid w:val="00BA67F3"/>
    <w:rsid w:val="00BA680B"/>
    <w:rsid w:val="00BA7470"/>
    <w:rsid w:val="00BA7766"/>
    <w:rsid w:val="00BB034D"/>
    <w:rsid w:val="00BB0A29"/>
    <w:rsid w:val="00BB117C"/>
    <w:rsid w:val="00BB21AB"/>
    <w:rsid w:val="00BB3A9E"/>
    <w:rsid w:val="00BB4D35"/>
    <w:rsid w:val="00BB5A2D"/>
    <w:rsid w:val="00BB5E0F"/>
    <w:rsid w:val="00BB6CD8"/>
    <w:rsid w:val="00BC01BB"/>
    <w:rsid w:val="00BC046D"/>
    <w:rsid w:val="00BC1B0B"/>
    <w:rsid w:val="00BC4915"/>
    <w:rsid w:val="00BC4F93"/>
    <w:rsid w:val="00BC533D"/>
    <w:rsid w:val="00BC62AB"/>
    <w:rsid w:val="00BD00E5"/>
    <w:rsid w:val="00BD0403"/>
    <w:rsid w:val="00BD4AEE"/>
    <w:rsid w:val="00BE0146"/>
    <w:rsid w:val="00BE15FE"/>
    <w:rsid w:val="00BE1A37"/>
    <w:rsid w:val="00BE21B9"/>
    <w:rsid w:val="00BE248C"/>
    <w:rsid w:val="00BE4592"/>
    <w:rsid w:val="00BE4A2D"/>
    <w:rsid w:val="00BE509E"/>
    <w:rsid w:val="00BF0917"/>
    <w:rsid w:val="00BF15A7"/>
    <w:rsid w:val="00BF17A6"/>
    <w:rsid w:val="00BF1946"/>
    <w:rsid w:val="00BF1B48"/>
    <w:rsid w:val="00BF25FE"/>
    <w:rsid w:val="00BF2EDF"/>
    <w:rsid w:val="00BF4960"/>
    <w:rsid w:val="00BF543F"/>
    <w:rsid w:val="00BF5ECC"/>
    <w:rsid w:val="00BF6181"/>
    <w:rsid w:val="00BF645B"/>
    <w:rsid w:val="00C005AB"/>
    <w:rsid w:val="00C01045"/>
    <w:rsid w:val="00C016D3"/>
    <w:rsid w:val="00C02901"/>
    <w:rsid w:val="00C02C15"/>
    <w:rsid w:val="00C05AF5"/>
    <w:rsid w:val="00C05AFF"/>
    <w:rsid w:val="00C06738"/>
    <w:rsid w:val="00C07188"/>
    <w:rsid w:val="00C0732B"/>
    <w:rsid w:val="00C0740C"/>
    <w:rsid w:val="00C074E1"/>
    <w:rsid w:val="00C07A62"/>
    <w:rsid w:val="00C108BE"/>
    <w:rsid w:val="00C109EA"/>
    <w:rsid w:val="00C12647"/>
    <w:rsid w:val="00C136E7"/>
    <w:rsid w:val="00C14F72"/>
    <w:rsid w:val="00C178DC"/>
    <w:rsid w:val="00C179A4"/>
    <w:rsid w:val="00C20EC5"/>
    <w:rsid w:val="00C212D0"/>
    <w:rsid w:val="00C21502"/>
    <w:rsid w:val="00C21A3E"/>
    <w:rsid w:val="00C23AA3"/>
    <w:rsid w:val="00C24F14"/>
    <w:rsid w:val="00C25490"/>
    <w:rsid w:val="00C25E66"/>
    <w:rsid w:val="00C274F1"/>
    <w:rsid w:val="00C305C4"/>
    <w:rsid w:val="00C306E1"/>
    <w:rsid w:val="00C318BF"/>
    <w:rsid w:val="00C330B9"/>
    <w:rsid w:val="00C3362D"/>
    <w:rsid w:val="00C34BDC"/>
    <w:rsid w:val="00C362D7"/>
    <w:rsid w:val="00C368EF"/>
    <w:rsid w:val="00C36FE0"/>
    <w:rsid w:val="00C37924"/>
    <w:rsid w:val="00C4060B"/>
    <w:rsid w:val="00C40820"/>
    <w:rsid w:val="00C422F0"/>
    <w:rsid w:val="00C43EAE"/>
    <w:rsid w:val="00C4523A"/>
    <w:rsid w:val="00C47013"/>
    <w:rsid w:val="00C5192F"/>
    <w:rsid w:val="00C51B43"/>
    <w:rsid w:val="00C51FB9"/>
    <w:rsid w:val="00C53388"/>
    <w:rsid w:val="00C5450D"/>
    <w:rsid w:val="00C54684"/>
    <w:rsid w:val="00C54909"/>
    <w:rsid w:val="00C54C1D"/>
    <w:rsid w:val="00C54D1D"/>
    <w:rsid w:val="00C56B90"/>
    <w:rsid w:val="00C6058A"/>
    <w:rsid w:val="00C65711"/>
    <w:rsid w:val="00C66AFC"/>
    <w:rsid w:val="00C671D9"/>
    <w:rsid w:val="00C71FD1"/>
    <w:rsid w:val="00C74C7B"/>
    <w:rsid w:val="00C75F10"/>
    <w:rsid w:val="00C75F81"/>
    <w:rsid w:val="00C761E6"/>
    <w:rsid w:val="00C76B96"/>
    <w:rsid w:val="00C771F9"/>
    <w:rsid w:val="00C822F4"/>
    <w:rsid w:val="00C830BB"/>
    <w:rsid w:val="00C8420C"/>
    <w:rsid w:val="00C853B7"/>
    <w:rsid w:val="00C90F2D"/>
    <w:rsid w:val="00C931E8"/>
    <w:rsid w:val="00C97A46"/>
    <w:rsid w:val="00CA1D9B"/>
    <w:rsid w:val="00CA297C"/>
    <w:rsid w:val="00CA403F"/>
    <w:rsid w:val="00CA572E"/>
    <w:rsid w:val="00CA6C95"/>
    <w:rsid w:val="00CB244B"/>
    <w:rsid w:val="00CB2DE9"/>
    <w:rsid w:val="00CB2E9D"/>
    <w:rsid w:val="00CB330B"/>
    <w:rsid w:val="00CB3BA9"/>
    <w:rsid w:val="00CB419D"/>
    <w:rsid w:val="00CB420A"/>
    <w:rsid w:val="00CB4A39"/>
    <w:rsid w:val="00CB50C3"/>
    <w:rsid w:val="00CB52F9"/>
    <w:rsid w:val="00CB5D1B"/>
    <w:rsid w:val="00CB5EF9"/>
    <w:rsid w:val="00CB74E9"/>
    <w:rsid w:val="00CC105E"/>
    <w:rsid w:val="00CC123F"/>
    <w:rsid w:val="00CC2156"/>
    <w:rsid w:val="00CC434F"/>
    <w:rsid w:val="00CC5CBE"/>
    <w:rsid w:val="00CC643F"/>
    <w:rsid w:val="00CC6608"/>
    <w:rsid w:val="00CC6703"/>
    <w:rsid w:val="00CC7012"/>
    <w:rsid w:val="00CD04AC"/>
    <w:rsid w:val="00CD0556"/>
    <w:rsid w:val="00CD254A"/>
    <w:rsid w:val="00CD3A29"/>
    <w:rsid w:val="00CD589E"/>
    <w:rsid w:val="00CD65B2"/>
    <w:rsid w:val="00CD67A7"/>
    <w:rsid w:val="00CD6A52"/>
    <w:rsid w:val="00CD709A"/>
    <w:rsid w:val="00CD7F68"/>
    <w:rsid w:val="00CE106E"/>
    <w:rsid w:val="00CE132B"/>
    <w:rsid w:val="00CE1B0B"/>
    <w:rsid w:val="00CE2403"/>
    <w:rsid w:val="00CE3354"/>
    <w:rsid w:val="00CE46C3"/>
    <w:rsid w:val="00CE5CCD"/>
    <w:rsid w:val="00CE6918"/>
    <w:rsid w:val="00CE7835"/>
    <w:rsid w:val="00CE7AB4"/>
    <w:rsid w:val="00CF1B4F"/>
    <w:rsid w:val="00CF1E5A"/>
    <w:rsid w:val="00CF2B3E"/>
    <w:rsid w:val="00CF3BEE"/>
    <w:rsid w:val="00CF3C0B"/>
    <w:rsid w:val="00CF4447"/>
    <w:rsid w:val="00CF6627"/>
    <w:rsid w:val="00CF7412"/>
    <w:rsid w:val="00D014EB"/>
    <w:rsid w:val="00D020BE"/>
    <w:rsid w:val="00D05A47"/>
    <w:rsid w:val="00D10466"/>
    <w:rsid w:val="00D104A2"/>
    <w:rsid w:val="00D11E9D"/>
    <w:rsid w:val="00D13CEE"/>
    <w:rsid w:val="00D14538"/>
    <w:rsid w:val="00D16F89"/>
    <w:rsid w:val="00D16F8C"/>
    <w:rsid w:val="00D17348"/>
    <w:rsid w:val="00D22AE0"/>
    <w:rsid w:val="00D24254"/>
    <w:rsid w:val="00D24633"/>
    <w:rsid w:val="00D25FC0"/>
    <w:rsid w:val="00D2701E"/>
    <w:rsid w:val="00D307D9"/>
    <w:rsid w:val="00D30DD3"/>
    <w:rsid w:val="00D323DF"/>
    <w:rsid w:val="00D323FC"/>
    <w:rsid w:val="00D32E6F"/>
    <w:rsid w:val="00D33A7F"/>
    <w:rsid w:val="00D33E35"/>
    <w:rsid w:val="00D34A36"/>
    <w:rsid w:val="00D40411"/>
    <w:rsid w:val="00D417ED"/>
    <w:rsid w:val="00D41924"/>
    <w:rsid w:val="00D41E76"/>
    <w:rsid w:val="00D42015"/>
    <w:rsid w:val="00D43118"/>
    <w:rsid w:val="00D432AB"/>
    <w:rsid w:val="00D43B60"/>
    <w:rsid w:val="00D4413A"/>
    <w:rsid w:val="00D44575"/>
    <w:rsid w:val="00D4580F"/>
    <w:rsid w:val="00D45CEE"/>
    <w:rsid w:val="00D46CB1"/>
    <w:rsid w:val="00D46D5E"/>
    <w:rsid w:val="00D47C36"/>
    <w:rsid w:val="00D5146F"/>
    <w:rsid w:val="00D51DD3"/>
    <w:rsid w:val="00D536F5"/>
    <w:rsid w:val="00D573F6"/>
    <w:rsid w:val="00D62185"/>
    <w:rsid w:val="00D624B8"/>
    <w:rsid w:val="00D62B03"/>
    <w:rsid w:val="00D633F3"/>
    <w:rsid w:val="00D646E2"/>
    <w:rsid w:val="00D64CDB"/>
    <w:rsid w:val="00D65FB7"/>
    <w:rsid w:val="00D6691B"/>
    <w:rsid w:val="00D66B81"/>
    <w:rsid w:val="00D67954"/>
    <w:rsid w:val="00D67F1D"/>
    <w:rsid w:val="00D72AAA"/>
    <w:rsid w:val="00D72C9A"/>
    <w:rsid w:val="00D7319F"/>
    <w:rsid w:val="00D7555C"/>
    <w:rsid w:val="00D76110"/>
    <w:rsid w:val="00D768D5"/>
    <w:rsid w:val="00D77CEE"/>
    <w:rsid w:val="00D803BC"/>
    <w:rsid w:val="00D822B2"/>
    <w:rsid w:val="00D833D2"/>
    <w:rsid w:val="00D85D7D"/>
    <w:rsid w:val="00D87626"/>
    <w:rsid w:val="00D906D2"/>
    <w:rsid w:val="00D93696"/>
    <w:rsid w:val="00D9405E"/>
    <w:rsid w:val="00D944B8"/>
    <w:rsid w:val="00DA0466"/>
    <w:rsid w:val="00DA3117"/>
    <w:rsid w:val="00DA3141"/>
    <w:rsid w:val="00DA4BD5"/>
    <w:rsid w:val="00DA526F"/>
    <w:rsid w:val="00DA5FBC"/>
    <w:rsid w:val="00DA64EA"/>
    <w:rsid w:val="00DA7F31"/>
    <w:rsid w:val="00DB01B7"/>
    <w:rsid w:val="00DB0308"/>
    <w:rsid w:val="00DB0CA3"/>
    <w:rsid w:val="00DB165C"/>
    <w:rsid w:val="00DB17D2"/>
    <w:rsid w:val="00DB2C29"/>
    <w:rsid w:val="00DB2FF9"/>
    <w:rsid w:val="00DB3A48"/>
    <w:rsid w:val="00DB65C8"/>
    <w:rsid w:val="00DB66AB"/>
    <w:rsid w:val="00DC1B6F"/>
    <w:rsid w:val="00DC336D"/>
    <w:rsid w:val="00DC46E7"/>
    <w:rsid w:val="00DC517B"/>
    <w:rsid w:val="00DC56DE"/>
    <w:rsid w:val="00DC7D12"/>
    <w:rsid w:val="00DC7EAC"/>
    <w:rsid w:val="00DD26D5"/>
    <w:rsid w:val="00DD46B9"/>
    <w:rsid w:val="00DD620D"/>
    <w:rsid w:val="00DE008B"/>
    <w:rsid w:val="00DE2535"/>
    <w:rsid w:val="00DE2F73"/>
    <w:rsid w:val="00DE32A3"/>
    <w:rsid w:val="00DE4E7F"/>
    <w:rsid w:val="00DE693E"/>
    <w:rsid w:val="00DF1B76"/>
    <w:rsid w:val="00DF1CF2"/>
    <w:rsid w:val="00DF3074"/>
    <w:rsid w:val="00DF35F3"/>
    <w:rsid w:val="00DF4447"/>
    <w:rsid w:val="00DF4544"/>
    <w:rsid w:val="00DF48EC"/>
    <w:rsid w:val="00DF4BD1"/>
    <w:rsid w:val="00DF4FEE"/>
    <w:rsid w:val="00DF5B12"/>
    <w:rsid w:val="00DF7D8E"/>
    <w:rsid w:val="00E007F1"/>
    <w:rsid w:val="00E008E6"/>
    <w:rsid w:val="00E00C6B"/>
    <w:rsid w:val="00E025AB"/>
    <w:rsid w:val="00E02CD0"/>
    <w:rsid w:val="00E03695"/>
    <w:rsid w:val="00E0467D"/>
    <w:rsid w:val="00E0491B"/>
    <w:rsid w:val="00E0505D"/>
    <w:rsid w:val="00E0506F"/>
    <w:rsid w:val="00E055A8"/>
    <w:rsid w:val="00E061F1"/>
    <w:rsid w:val="00E06BD2"/>
    <w:rsid w:val="00E10699"/>
    <w:rsid w:val="00E10F59"/>
    <w:rsid w:val="00E11D08"/>
    <w:rsid w:val="00E11F34"/>
    <w:rsid w:val="00E14178"/>
    <w:rsid w:val="00E14B1B"/>
    <w:rsid w:val="00E1554A"/>
    <w:rsid w:val="00E211C5"/>
    <w:rsid w:val="00E220F8"/>
    <w:rsid w:val="00E226FA"/>
    <w:rsid w:val="00E24C56"/>
    <w:rsid w:val="00E25244"/>
    <w:rsid w:val="00E255BB"/>
    <w:rsid w:val="00E306D7"/>
    <w:rsid w:val="00E316ED"/>
    <w:rsid w:val="00E330E5"/>
    <w:rsid w:val="00E33704"/>
    <w:rsid w:val="00E364DA"/>
    <w:rsid w:val="00E36EB2"/>
    <w:rsid w:val="00E375A5"/>
    <w:rsid w:val="00E37984"/>
    <w:rsid w:val="00E40262"/>
    <w:rsid w:val="00E40D2B"/>
    <w:rsid w:val="00E41584"/>
    <w:rsid w:val="00E4159D"/>
    <w:rsid w:val="00E41F17"/>
    <w:rsid w:val="00E420BD"/>
    <w:rsid w:val="00E4261A"/>
    <w:rsid w:val="00E43D98"/>
    <w:rsid w:val="00E45DFA"/>
    <w:rsid w:val="00E465F3"/>
    <w:rsid w:val="00E52873"/>
    <w:rsid w:val="00E538E6"/>
    <w:rsid w:val="00E55271"/>
    <w:rsid w:val="00E559D1"/>
    <w:rsid w:val="00E5620D"/>
    <w:rsid w:val="00E56225"/>
    <w:rsid w:val="00E577D8"/>
    <w:rsid w:val="00E57E39"/>
    <w:rsid w:val="00E6042C"/>
    <w:rsid w:val="00E60F72"/>
    <w:rsid w:val="00E620C0"/>
    <w:rsid w:val="00E64680"/>
    <w:rsid w:val="00E6562A"/>
    <w:rsid w:val="00E677C6"/>
    <w:rsid w:val="00E67B72"/>
    <w:rsid w:val="00E70399"/>
    <w:rsid w:val="00E72487"/>
    <w:rsid w:val="00E72DF1"/>
    <w:rsid w:val="00E7399E"/>
    <w:rsid w:val="00E73F11"/>
    <w:rsid w:val="00E75985"/>
    <w:rsid w:val="00E7637F"/>
    <w:rsid w:val="00E810BE"/>
    <w:rsid w:val="00E8186B"/>
    <w:rsid w:val="00E83873"/>
    <w:rsid w:val="00E847B5"/>
    <w:rsid w:val="00E85BC8"/>
    <w:rsid w:val="00E86781"/>
    <w:rsid w:val="00E86908"/>
    <w:rsid w:val="00E92B91"/>
    <w:rsid w:val="00E9339C"/>
    <w:rsid w:val="00E9349F"/>
    <w:rsid w:val="00E93677"/>
    <w:rsid w:val="00E942C5"/>
    <w:rsid w:val="00E95CB4"/>
    <w:rsid w:val="00E95EE4"/>
    <w:rsid w:val="00EA02C7"/>
    <w:rsid w:val="00EA0A5F"/>
    <w:rsid w:val="00EA0C36"/>
    <w:rsid w:val="00EA1215"/>
    <w:rsid w:val="00EA216F"/>
    <w:rsid w:val="00EA2942"/>
    <w:rsid w:val="00EA2A3C"/>
    <w:rsid w:val="00EA50EB"/>
    <w:rsid w:val="00EA581E"/>
    <w:rsid w:val="00EA5A28"/>
    <w:rsid w:val="00EA60F3"/>
    <w:rsid w:val="00EA6718"/>
    <w:rsid w:val="00EA6805"/>
    <w:rsid w:val="00EA7642"/>
    <w:rsid w:val="00EB140B"/>
    <w:rsid w:val="00EB1766"/>
    <w:rsid w:val="00EB1CE5"/>
    <w:rsid w:val="00EB1FD8"/>
    <w:rsid w:val="00EB2034"/>
    <w:rsid w:val="00EB2D7B"/>
    <w:rsid w:val="00EB2DC4"/>
    <w:rsid w:val="00EB48A8"/>
    <w:rsid w:val="00EB4D2E"/>
    <w:rsid w:val="00EB4EC6"/>
    <w:rsid w:val="00EB7622"/>
    <w:rsid w:val="00EC1C74"/>
    <w:rsid w:val="00EC1F85"/>
    <w:rsid w:val="00EC2A34"/>
    <w:rsid w:val="00EC4177"/>
    <w:rsid w:val="00EC4C73"/>
    <w:rsid w:val="00EC504B"/>
    <w:rsid w:val="00EC7111"/>
    <w:rsid w:val="00EC7DE9"/>
    <w:rsid w:val="00EC7FBC"/>
    <w:rsid w:val="00ED0151"/>
    <w:rsid w:val="00ED0AF1"/>
    <w:rsid w:val="00ED1F3D"/>
    <w:rsid w:val="00ED3AF9"/>
    <w:rsid w:val="00ED3C87"/>
    <w:rsid w:val="00ED5688"/>
    <w:rsid w:val="00ED56FF"/>
    <w:rsid w:val="00ED5C1A"/>
    <w:rsid w:val="00EE2AF9"/>
    <w:rsid w:val="00EE2BBE"/>
    <w:rsid w:val="00EE4CD8"/>
    <w:rsid w:val="00EE644A"/>
    <w:rsid w:val="00EE7613"/>
    <w:rsid w:val="00EE76EA"/>
    <w:rsid w:val="00EF1EB2"/>
    <w:rsid w:val="00EF5D0D"/>
    <w:rsid w:val="00EF6749"/>
    <w:rsid w:val="00EF67DD"/>
    <w:rsid w:val="00F0099B"/>
    <w:rsid w:val="00F00B5D"/>
    <w:rsid w:val="00F020BB"/>
    <w:rsid w:val="00F02DB2"/>
    <w:rsid w:val="00F0406C"/>
    <w:rsid w:val="00F05594"/>
    <w:rsid w:val="00F07DA8"/>
    <w:rsid w:val="00F100B7"/>
    <w:rsid w:val="00F1104A"/>
    <w:rsid w:val="00F111D2"/>
    <w:rsid w:val="00F11900"/>
    <w:rsid w:val="00F12476"/>
    <w:rsid w:val="00F12BCC"/>
    <w:rsid w:val="00F13034"/>
    <w:rsid w:val="00F130B0"/>
    <w:rsid w:val="00F143DF"/>
    <w:rsid w:val="00F14903"/>
    <w:rsid w:val="00F1516D"/>
    <w:rsid w:val="00F2304D"/>
    <w:rsid w:val="00F238AA"/>
    <w:rsid w:val="00F23FE1"/>
    <w:rsid w:val="00F245D9"/>
    <w:rsid w:val="00F25156"/>
    <w:rsid w:val="00F2584D"/>
    <w:rsid w:val="00F267BD"/>
    <w:rsid w:val="00F26D06"/>
    <w:rsid w:val="00F30029"/>
    <w:rsid w:val="00F30194"/>
    <w:rsid w:val="00F3065D"/>
    <w:rsid w:val="00F3143B"/>
    <w:rsid w:val="00F315B9"/>
    <w:rsid w:val="00F33277"/>
    <w:rsid w:val="00F3419C"/>
    <w:rsid w:val="00F3564C"/>
    <w:rsid w:val="00F36E01"/>
    <w:rsid w:val="00F41A83"/>
    <w:rsid w:val="00F43FFD"/>
    <w:rsid w:val="00F4535A"/>
    <w:rsid w:val="00F462E9"/>
    <w:rsid w:val="00F46D12"/>
    <w:rsid w:val="00F51BE3"/>
    <w:rsid w:val="00F52363"/>
    <w:rsid w:val="00F52569"/>
    <w:rsid w:val="00F52B3C"/>
    <w:rsid w:val="00F536B7"/>
    <w:rsid w:val="00F54018"/>
    <w:rsid w:val="00F5421B"/>
    <w:rsid w:val="00F54F94"/>
    <w:rsid w:val="00F55E4C"/>
    <w:rsid w:val="00F56124"/>
    <w:rsid w:val="00F567E2"/>
    <w:rsid w:val="00F613C2"/>
    <w:rsid w:val="00F619F7"/>
    <w:rsid w:val="00F646EA"/>
    <w:rsid w:val="00F648AB"/>
    <w:rsid w:val="00F6531E"/>
    <w:rsid w:val="00F65EF1"/>
    <w:rsid w:val="00F65F91"/>
    <w:rsid w:val="00F661BE"/>
    <w:rsid w:val="00F71AD4"/>
    <w:rsid w:val="00F7259F"/>
    <w:rsid w:val="00F7328A"/>
    <w:rsid w:val="00F74B65"/>
    <w:rsid w:val="00F74C2A"/>
    <w:rsid w:val="00F76F30"/>
    <w:rsid w:val="00F771E3"/>
    <w:rsid w:val="00F774CF"/>
    <w:rsid w:val="00F8052C"/>
    <w:rsid w:val="00F829F4"/>
    <w:rsid w:val="00F84AD6"/>
    <w:rsid w:val="00F857A3"/>
    <w:rsid w:val="00F87BFD"/>
    <w:rsid w:val="00F87D05"/>
    <w:rsid w:val="00F917AA"/>
    <w:rsid w:val="00F932AD"/>
    <w:rsid w:val="00F9458E"/>
    <w:rsid w:val="00F95BB5"/>
    <w:rsid w:val="00F97323"/>
    <w:rsid w:val="00FA004A"/>
    <w:rsid w:val="00FA0D6F"/>
    <w:rsid w:val="00FA1985"/>
    <w:rsid w:val="00FA2FBD"/>
    <w:rsid w:val="00FA44B2"/>
    <w:rsid w:val="00FA5340"/>
    <w:rsid w:val="00FA590E"/>
    <w:rsid w:val="00FA73F9"/>
    <w:rsid w:val="00FA7EF3"/>
    <w:rsid w:val="00FB1DCA"/>
    <w:rsid w:val="00FB2E59"/>
    <w:rsid w:val="00FB4320"/>
    <w:rsid w:val="00FB488C"/>
    <w:rsid w:val="00FB60C0"/>
    <w:rsid w:val="00FC0F34"/>
    <w:rsid w:val="00FC299F"/>
    <w:rsid w:val="00FC52F7"/>
    <w:rsid w:val="00FC7659"/>
    <w:rsid w:val="00FD6B45"/>
    <w:rsid w:val="00FD6B7F"/>
    <w:rsid w:val="00FD7B43"/>
    <w:rsid w:val="00FE023F"/>
    <w:rsid w:val="00FE0A59"/>
    <w:rsid w:val="00FE1312"/>
    <w:rsid w:val="00FE1CCB"/>
    <w:rsid w:val="00FE2B93"/>
    <w:rsid w:val="00FE4F90"/>
    <w:rsid w:val="00FE7E89"/>
    <w:rsid w:val="00FF2A0A"/>
    <w:rsid w:val="00FF4A13"/>
    <w:rsid w:val="00FF5689"/>
    <w:rsid w:val="00FF56BA"/>
    <w:rsid w:val="00FF5DE7"/>
    <w:rsid w:val="00FF61D7"/>
    <w:rsid w:val="00FF65F7"/>
    <w:rsid w:val="00FF6E5E"/>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1BF635C"/>
  <w15:chartTrackingRefBased/>
  <w15:docId w15:val="{1F0BC1AC-25AB-4156-8A07-267C7E14BCB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s-C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16326"/>
    <w:pPr>
      <w:spacing w:after="0" w:line="240" w:lineRule="auto"/>
    </w:pPr>
    <w:rPr>
      <w:rFonts w:ascii="Times New Roman" w:eastAsia="Times New Roman" w:hAnsi="Times New Roman" w:cs="Times New Roman"/>
      <w:sz w:val="24"/>
      <w:szCs w:val="20"/>
      <w:lang w:val="es-ES" w:eastAsia="es-ES"/>
    </w:rPr>
  </w:style>
  <w:style w:type="paragraph" w:styleId="Ttulo2">
    <w:name w:val="heading 2"/>
    <w:basedOn w:val="Normal"/>
    <w:next w:val="Normal"/>
    <w:link w:val="Ttulo2Car"/>
    <w:qFormat/>
    <w:rsid w:val="00803317"/>
    <w:pPr>
      <w:keepNext/>
      <w:ind w:left="708" w:hanging="708"/>
      <w:jc w:val="both"/>
      <w:outlineLvl w:val="1"/>
    </w:p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Hipervnculo">
    <w:name w:val="Hyperlink"/>
    <w:rsid w:val="009D6E38"/>
    <w:rPr>
      <w:color w:val="0000FF"/>
      <w:u w:val="single"/>
    </w:rPr>
  </w:style>
  <w:style w:type="paragraph" w:styleId="Encabezado">
    <w:name w:val="header"/>
    <w:basedOn w:val="Normal"/>
    <w:link w:val="EncabezadoCar"/>
    <w:rsid w:val="009D6E38"/>
    <w:pPr>
      <w:tabs>
        <w:tab w:val="center" w:pos="4419"/>
        <w:tab w:val="right" w:pos="8838"/>
      </w:tabs>
    </w:pPr>
  </w:style>
  <w:style w:type="character" w:customStyle="1" w:styleId="EncabezadoCar">
    <w:name w:val="Encabezado Car"/>
    <w:basedOn w:val="Fuentedeprrafopredeter"/>
    <w:link w:val="Encabezado"/>
    <w:rsid w:val="009D6E38"/>
    <w:rPr>
      <w:rFonts w:ascii="Times New Roman" w:eastAsia="Times New Roman" w:hAnsi="Times New Roman" w:cs="Times New Roman"/>
      <w:sz w:val="24"/>
      <w:szCs w:val="20"/>
      <w:lang w:val="es-ES" w:eastAsia="es-ES"/>
    </w:rPr>
  </w:style>
  <w:style w:type="paragraph" w:styleId="Piedepgina">
    <w:name w:val="footer"/>
    <w:basedOn w:val="Normal"/>
    <w:link w:val="PiedepginaCar"/>
    <w:rsid w:val="009D6E38"/>
    <w:pPr>
      <w:tabs>
        <w:tab w:val="center" w:pos="4419"/>
        <w:tab w:val="right" w:pos="8838"/>
      </w:tabs>
    </w:pPr>
  </w:style>
  <w:style w:type="character" w:customStyle="1" w:styleId="PiedepginaCar">
    <w:name w:val="Pie de página Car"/>
    <w:basedOn w:val="Fuentedeprrafopredeter"/>
    <w:link w:val="Piedepgina"/>
    <w:rsid w:val="009D6E38"/>
    <w:rPr>
      <w:rFonts w:ascii="Times New Roman" w:eastAsia="Times New Roman" w:hAnsi="Times New Roman" w:cs="Times New Roman"/>
      <w:sz w:val="24"/>
      <w:szCs w:val="20"/>
      <w:lang w:val="es-ES" w:eastAsia="es-ES"/>
    </w:rPr>
  </w:style>
  <w:style w:type="paragraph" w:styleId="Textodeglobo">
    <w:name w:val="Balloon Text"/>
    <w:basedOn w:val="Normal"/>
    <w:link w:val="TextodegloboCar"/>
    <w:uiPriority w:val="99"/>
    <w:semiHidden/>
    <w:unhideWhenUsed/>
    <w:rsid w:val="0083673C"/>
    <w:rPr>
      <w:rFonts w:ascii="Segoe UI" w:hAnsi="Segoe UI" w:cs="Segoe UI"/>
      <w:sz w:val="18"/>
      <w:szCs w:val="18"/>
    </w:rPr>
  </w:style>
  <w:style w:type="character" w:customStyle="1" w:styleId="TextodegloboCar">
    <w:name w:val="Texto de globo Car"/>
    <w:basedOn w:val="Fuentedeprrafopredeter"/>
    <w:link w:val="Textodeglobo"/>
    <w:uiPriority w:val="99"/>
    <w:semiHidden/>
    <w:rsid w:val="0083673C"/>
    <w:rPr>
      <w:rFonts w:ascii="Segoe UI" w:eastAsia="Times New Roman" w:hAnsi="Segoe UI" w:cs="Segoe UI"/>
      <w:sz w:val="18"/>
      <w:szCs w:val="18"/>
      <w:lang w:val="es-ES" w:eastAsia="es-ES"/>
    </w:rPr>
  </w:style>
  <w:style w:type="character" w:customStyle="1" w:styleId="Ttulo2Car">
    <w:name w:val="Título 2 Car"/>
    <w:basedOn w:val="Fuentedeprrafopredeter"/>
    <w:link w:val="Ttulo2"/>
    <w:rsid w:val="00803317"/>
    <w:rPr>
      <w:rFonts w:ascii="Times New Roman" w:eastAsia="Times New Roman" w:hAnsi="Times New Roman" w:cs="Times New Roman"/>
      <w:sz w:val="24"/>
      <w:szCs w:val="20"/>
      <w:lang w:val="es-ES" w:eastAsia="es-ES"/>
    </w:rPr>
  </w:style>
  <w:style w:type="paragraph" w:styleId="Prrafodelista">
    <w:name w:val="List Paragraph"/>
    <w:aliases w:val="Titulo 2,Párrafo de Informe de Auditoría,Informe,Con viñetas,Normal con viñetas,3,Use Case List Paragraph,Bullet 1,List Paragraph 1,Numbered List Paragraph,Main numbered paragraph,Bullets,List Paragraph (numbered (a)),Akapit z listą BS"/>
    <w:basedOn w:val="Normal"/>
    <w:link w:val="PrrafodelistaCar"/>
    <w:uiPriority w:val="34"/>
    <w:qFormat/>
    <w:rsid w:val="00BD0403"/>
    <w:pPr>
      <w:spacing w:after="200" w:line="276" w:lineRule="auto"/>
      <w:ind w:left="720"/>
      <w:contextualSpacing/>
    </w:pPr>
    <w:rPr>
      <w:rFonts w:asciiTheme="minorHAnsi" w:eastAsiaTheme="minorHAnsi" w:hAnsiTheme="minorHAnsi" w:cstheme="minorBidi"/>
      <w:sz w:val="22"/>
      <w:szCs w:val="22"/>
      <w:lang w:val="en-US" w:eastAsia="en-US"/>
    </w:rPr>
  </w:style>
  <w:style w:type="character" w:customStyle="1" w:styleId="PrrafodelistaCar">
    <w:name w:val="Párrafo de lista Car"/>
    <w:aliases w:val="Titulo 2 Car,Párrafo de Informe de Auditoría Car,Informe Car,Con viñetas Car,Normal con viñetas Car,3 Car,Use Case List Paragraph Car,Bullet 1 Car,List Paragraph 1 Car,Numbered List Paragraph Car,Main numbered paragraph Car"/>
    <w:link w:val="Prrafodelista"/>
    <w:uiPriority w:val="34"/>
    <w:qFormat/>
    <w:locked/>
    <w:rsid w:val="00BD0403"/>
    <w:rPr>
      <w:lang w:val="en-US"/>
    </w:rPr>
  </w:style>
  <w:style w:type="paragraph" w:customStyle="1" w:styleId="Numeracin">
    <w:name w:val="Numeración"/>
    <w:basedOn w:val="Normal"/>
    <w:qFormat/>
    <w:rsid w:val="004F2251"/>
    <w:pPr>
      <w:numPr>
        <w:numId w:val="11"/>
      </w:numPr>
      <w:spacing w:before="120"/>
      <w:jc w:val="both"/>
    </w:pPr>
    <w:rPr>
      <w:sz w:val="22"/>
      <w:szCs w:val="24"/>
    </w:rPr>
  </w:style>
  <w:style w:type="paragraph" w:styleId="Textonotapie">
    <w:name w:val="footnote text"/>
    <w:basedOn w:val="Normal"/>
    <w:link w:val="TextonotapieCar"/>
    <w:uiPriority w:val="99"/>
    <w:semiHidden/>
    <w:unhideWhenUsed/>
    <w:rsid w:val="00E86908"/>
    <w:rPr>
      <w:sz w:val="20"/>
    </w:rPr>
  </w:style>
  <w:style w:type="character" w:customStyle="1" w:styleId="TextonotapieCar">
    <w:name w:val="Texto nota pie Car"/>
    <w:basedOn w:val="Fuentedeprrafopredeter"/>
    <w:link w:val="Textonotapie"/>
    <w:uiPriority w:val="99"/>
    <w:semiHidden/>
    <w:rsid w:val="00E86908"/>
    <w:rPr>
      <w:rFonts w:ascii="Times New Roman" w:eastAsia="Times New Roman" w:hAnsi="Times New Roman" w:cs="Times New Roman"/>
      <w:sz w:val="20"/>
      <w:szCs w:val="20"/>
      <w:lang w:val="es-ES" w:eastAsia="es-ES"/>
    </w:rPr>
  </w:style>
  <w:style w:type="character" w:styleId="Refdenotaalpie">
    <w:name w:val="footnote reference"/>
    <w:basedOn w:val="Fuentedeprrafopredeter"/>
    <w:uiPriority w:val="99"/>
    <w:semiHidden/>
    <w:unhideWhenUsed/>
    <w:rsid w:val="00E86908"/>
    <w:rPr>
      <w:vertAlign w:val="superscript"/>
    </w:rPr>
  </w:style>
  <w:style w:type="character" w:styleId="Refdecomentario">
    <w:name w:val="annotation reference"/>
    <w:basedOn w:val="Fuentedeprrafopredeter"/>
    <w:uiPriority w:val="99"/>
    <w:semiHidden/>
    <w:unhideWhenUsed/>
    <w:rsid w:val="00176197"/>
    <w:rPr>
      <w:sz w:val="16"/>
      <w:szCs w:val="16"/>
    </w:rPr>
  </w:style>
  <w:style w:type="paragraph" w:styleId="Textocomentario">
    <w:name w:val="annotation text"/>
    <w:basedOn w:val="Normal"/>
    <w:link w:val="TextocomentarioCar"/>
    <w:uiPriority w:val="99"/>
    <w:unhideWhenUsed/>
    <w:rsid w:val="00176197"/>
    <w:rPr>
      <w:sz w:val="20"/>
    </w:rPr>
  </w:style>
  <w:style w:type="character" w:customStyle="1" w:styleId="TextocomentarioCar">
    <w:name w:val="Texto comentario Car"/>
    <w:basedOn w:val="Fuentedeprrafopredeter"/>
    <w:link w:val="Textocomentario"/>
    <w:uiPriority w:val="99"/>
    <w:rsid w:val="00176197"/>
    <w:rPr>
      <w:rFonts w:ascii="Times New Roman" w:eastAsia="Times New Roman" w:hAnsi="Times New Roman" w:cs="Times New Roman"/>
      <w:sz w:val="20"/>
      <w:szCs w:val="20"/>
      <w:lang w:val="es-ES" w:eastAsia="es-ES"/>
    </w:rPr>
  </w:style>
  <w:style w:type="paragraph" w:styleId="Asuntodelcomentario">
    <w:name w:val="annotation subject"/>
    <w:basedOn w:val="Textocomentario"/>
    <w:next w:val="Textocomentario"/>
    <w:link w:val="AsuntodelcomentarioCar"/>
    <w:uiPriority w:val="99"/>
    <w:semiHidden/>
    <w:unhideWhenUsed/>
    <w:rsid w:val="00176197"/>
    <w:rPr>
      <w:b/>
      <w:bCs/>
    </w:rPr>
  </w:style>
  <w:style w:type="character" w:customStyle="1" w:styleId="AsuntodelcomentarioCar">
    <w:name w:val="Asunto del comentario Car"/>
    <w:basedOn w:val="TextocomentarioCar"/>
    <w:link w:val="Asuntodelcomentario"/>
    <w:uiPriority w:val="99"/>
    <w:semiHidden/>
    <w:rsid w:val="00176197"/>
    <w:rPr>
      <w:rFonts w:ascii="Times New Roman" w:eastAsia="Times New Roman" w:hAnsi="Times New Roman" w:cs="Times New Roman"/>
      <w:b/>
      <w:bCs/>
      <w:sz w:val="20"/>
      <w:szCs w:val="20"/>
      <w:lang w:val="es-ES" w:eastAsia="es-ES"/>
    </w:rPr>
  </w:style>
  <w:style w:type="paragraph" w:styleId="Textoindependiente2">
    <w:name w:val="Body Text 2"/>
    <w:basedOn w:val="Normal"/>
    <w:link w:val="Textoindependiente2Car"/>
    <w:rsid w:val="007940DD"/>
    <w:pPr>
      <w:spacing w:after="120" w:line="480" w:lineRule="auto"/>
      <w:jc w:val="both"/>
    </w:pPr>
    <w:rPr>
      <w:rFonts w:ascii="Arial" w:hAnsi="Arial"/>
      <w:sz w:val="20"/>
      <w:szCs w:val="24"/>
      <w:lang w:val="es-CR" w:eastAsia="en-US"/>
    </w:rPr>
  </w:style>
  <w:style w:type="character" w:customStyle="1" w:styleId="Textoindependiente2Car">
    <w:name w:val="Texto independiente 2 Car"/>
    <w:basedOn w:val="Fuentedeprrafopredeter"/>
    <w:link w:val="Textoindependiente2"/>
    <w:rsid w:val="007940DD"/>
    <w:rPr>
      <w:rFonts w:ascii="Arial" w:eastAsia="Times New Roman" w:hAnsi="Arial" w:cs="Times New Roman"/>
      <w:sz w:val="20"/>
      <w:szCs w:val="24"/>
    </w:rPr>
  </w:style>
  <w:style w:type="table" w:styleId="Tablaconcuadrcula">
    <w:name w:val="Table Grid"/>
    <w:basedOn w:val="Tablanormal"/>
    <w:uiPriority w:val="39"/>
    <w:rsid w:val="007940D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nfasis">
    <w:name w:val="Emphasis"/>
    <w:qFormat/>
    <w:rsid w:val="00D46D5E"/>
    <w:rPr>
      <w:i/>
      <w:iCs/>
    </w:rPr>
  </w:style>
  <w:style w:type="paragraph" w:styleId="Textonotaalfinal">
    <w:name w:val="endnote text"/>
    <w:basedOn w:val="Normal"/>
    <w:link w:val="TextonotaalfinalCar"/>
    <w:uiPriority w:val="99"/>
    <w:semiHidden/>
    <w:unhideWhenUsed/>
    <w:rsid w:val="00E86781"/>
    <w:rPr>
      <w:sz w:val="20"/>
    </w:rPr>
  </w:style>
  <w:style w:type="character" w:customStyle="1" w:styleId="TextonotaalfinalCar">
    <w:name w:val="Texto nota al final Car"/>
    <w:basedOn w:val="Fuentedeprrafopredeter"/>
    <w:link w:val="Textonotaalfinal"/>
    <w:uiPriority w:val="99"/>
    <w:semiHidden/>
    <w:rsid w:val="00E86781"/>
    <w:rPr>
      <w:rFonts w:ascii="Times New Roman" w:eastAsia="Times New Roman" w:hAnsi="Times New Roman" w:cs="Times New Roman"/>
      <w:sz w:val="20"/>
      <w:szCs w:val="20"/>
      <w:lang w:val="es-ES" w:eastAsia="es-ES"/>
    </w:rPr>
  </w:style>
  <w:style w:type="character" w:styleId="Refdenotaalfinal">
    <w:name w:val="endnote reference"/>
    <w:basedOn w:val="Fuentedeprrafopredeter"/>
    <w:uiPriority w:val="99"/>
    <w:semiHidden/>
    <w:unhideWhenUsed/>
    <w:rsid w:val="00E86781"/>
    <w:rPr>
      <w:vertAlign w:val="superscript"/>
    </w:rPr>
  </w:style>
  <w:style w:type="paragraph" w:styleId="Revisin">
    <w:name w:val="Revision"/>
    <w:hidden/>
    <w:uiPriority w:val="99"/>
    <w:semiHidden/>
    <w:rsid w:val="00B15E9A"/>
    <w:pPr>
      <w:spacing w:after="0" w:line="240" w:lineRule="auto"/>
    </w:pPr>
    <w:rPr>
      <w:rFonts w:ascii="Times New Roman" w:eastAsia="Times New Roman" w:hAnsi="Times New Roman" w:cs="Times New Roman"/>
      <w:sz w:val="24"/>
      <w:szCs w:val="20"/>
      <w:lang w:val="es-ES" w:eastAsia="es-ES"/>
    </w:rPr>
  </w:style>
  <w:style w:type="character" w:styleId="Mencinsinresolver">
    <w:name w:val="Unresolved Mention"/>
    <w:basedOn w:val="Fuentedeprrafopredeter"/>
    <w:uiPriority w:val="99"/>
    <w:semiHidden/>
    <w:unhideWhenUsed/>
    <w:rsid w:val="007F207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29212076">
      <w:bodyDiv w:val="1"/>
      <w:marLeft w:val="0"/>
      <w:marRight w:val="0"/>
      <w:marTop w:val="0"/>
      <w:marBottom w:val="0"/>
      <w:divBdr>
        <w:top w:val="none" w:sz="0" w:space="0" w:color="auto"/>
        <w:left w:val="none" w:sz="0" w:space="0" w:color="auto"/>
        <w:bottom w:val="none" w:sz="0" w:space="0" w:color="auto"/>
        <w:right w:val="none" w:sz="0" w:space="0" w:color="auto"/>
      </w:divBdr>
    </w:div>
    <w:div w:id="16059199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emf"/><Relationship Id="rId18" Type="http://schemas.openxmlformats.org/officeDocument/2006/relationships/package" Target="embeddings/Microsoft_Excel_Worksheet2.xlsx"/><Relationship Id="rId26" Type="http://schemas.openxmlformats.org/officeDocument/2006/relationships/package" Target="embeddings/Microsoft_Word_Document4.docx"/><Relationship Id="rId3" Type="http://schemas.openxmlformats.org/officeDocument/2006/relationships/customXml" Target="../customXml/item3.xml"/><Relationship Id="rId21" Type="http://schemas.openxmlformats.org/officeDocument/2006/relationships/image" Target="media/image5.emf"/><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3.emf"/><Relationship Id="rId25" Type="http://schemas.openxmlformats.org/officeDocument/2006/relationships/image" Target="media/image7.emf"/><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package" Target="embeddings/Microsoft_Excel_Worksheet1.xlsx"/><Relationship Id="rId20" Type="http://schemas.openxmlformats.org/officeDocument/2006/relationships/oleObject" Target="embeddings/Microsoft_Word_97_-_2003_Document.doc"/><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package" Target="embeddings/Microsoft_Word_Document3.docx"/><Relationship Id="rId32"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image" Target="media/image6.emf"/><Relationship Id="rId28" Type="http://schemas.openxmlformats.org/officeDocument/2006/relationships/package" Target="embeddings/Microsoft_Excel_Worksheet5.xlsx"/><Relationship Id="rId10" Type="http://schemas.openxmlformats.org/officeDocument/2006/relationships/webSettings" Target="webSettings.xml"/><Relationship Id="rId19" Type="http://schemas.openxmlformats.org/officeDocument/2006/relationships/image" Target="media/image4.emf"/><Relationship Id="rId31"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package" Target="embeddings/Microsoft_Excel_Worksheet.xlsx"/><Relationship Id="rId22" Type="http://schemas.openxmlformats.org/officeDocument/2006/relationships/package" Target="embeddings/Microsoft_Word_Document.docx"/><Relationship Id="rId27" Type="http://schemas.openxmlformats.org/officeDocument/2006/relationships/image" Target="media/image8.emf"/><Relationship Id="rId30" Type="http://schemas.openxmlformats.org/officeDocument/2006/relationships/footer" Target="footer1.xml"/><Relationship Id="rId8" Type="http://schemas.openxmlformats.org/officeDocument/2006/relationships/styles" Target="styles.xml"/></Relationships>
</file>

<file path=word/_rels/header1.xml.rels><?xml version="1.0" encoding="UTF-8" standalone="yes"?>
<Relationships xmlns="http://schemas.openxmlformats.org/package/2006/relationships"><Relationship Id="rId1" Type="http://schemas.openxmlformats.org/officeDocument/2006/relationships/image" Target="media/image9.png"/></Relationships>
</file>

<file path=word/_rels/header2.xml.rels><?xml version="1.0" encoding="UTF-8" standalone="yes"?>
<Relationships xmlns="http://schemas.openxmlformats.org/package/2006/relationships"><Relationship Id="rId1" Type="http://schemas.openxmlformats.org/officeDocument/2006/relationships/image" Target="media/image9.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Display>DocumentLibraryForm</Display>
  <Edit>DocumentLibraryForm</Edit>
  <New>DocumentLibraryForm</New>
  <MobileDisplayFormUrl/>
  <MobileEditFormUrl/>
  <MobileNewFormUrl/>
</FormTemplates>
</file>

<file path=customXml/item2.xml><?xml version="1.0" encoding="utf-8"?>
<?mso-contentType ?>
<spe:Receivers xmlns:spe="http://schemas.microsoft.com/sharepoint/events">
  <Receiver>
    <Name>Nintex conditional workflow start</Name>
    <Synchronization>Synchronous</Synchronization>
    <Type>10001</Type>
    <SequenceNumber>50000</SequenceNumber>
    <Url/>
    <Assembly>Nintex.Workflow, Version=1.0.0.0, Culture=neutral, PublicKeyToken=913f6bae0ca5ae12</Assembly>
    <Class>Nintex.Workflow.ConditionalWorkflowStartReceiver</Class>
    <Data>638363850533699008</Data>
    <Filter/>
  </Receiver>
  <Receiver>
    <Name>Nintex conditional workflow start</Name>
    <Synchronization>Synchronous</Synchronization>
    <Type>10002</Type>
    <SequenceNumber>50000</SequenceNumber>
    <Url/>
    <Assembly>Nintex.Workflow, Version=1.0.0.0, Culture=neutral, PublicKeyToken=913f6bae0ca5ae12</Assembly>
    <Class>Nintex.Workflow.ConditionalWorkflowStartReceiver</Class>
    <Data>638363850533699008</Data>
    <Filter/>
  </Receiver>
  <Receiver>
    <Name>Nintex conditional workflow start</Name>
    <Synchronization>Synchronous</Synchronization>
    <Type>2</Type>
    <SequenceNumber>50000</SequenceNumber>
    <Url/>
    <Assembly>Nintex.Workflow, Version=1.0.0.0, Culture=neutral, PublicKeyToken=913f6bae0ca5ae12</Assembly>
    <Class>Nintex.Workflow.ConditionalWorkflowStartReceiver</Class>
    <Data>638363850533699008</Data>
    <Filter/>
  </Receiver>
  <Receiver>
    <Name>Nintex conditional workflow start</Name>
    <Synchronization>Synchronous</Synchronization>
    <Type>10004</Type>
    <SequenceNumber>50000</SequenceNumber>
    <Url/>
    <Assembly>Nintex.Workflow, Version=1.0.0.0, Culture=neutral, PublicKeyToken=913f6bae0ca5ae12</Assembly>
    <Class>Nintex.Workflow.ConditionalWorkflowStartReceiver</Class>
    <Data>638363850533699008</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Urls xmlns="http://schemas.microsoft.com/sharepoint/v3/contenttype/forms/url">
  <Display>_layouts/15/NintexForms/Modern/DisplayForm.aspx</Display>
  <Edit>_layouts/15/NintexForms/Modern/EditForm.aspx</Edit>
  <New>_layouts/15/NintexForms/Modern/NewForm.aspx</New>
  <MobileDisplay>_layouts/15/NintexForms/Mobile/DispForm.aspx</MobileDisplay>
  <MobileEdit>_layouts/15/NintexForms/Mobile/EditForm.aspx</MobileEdit>
  <MobileNew>_layouts/15/NintexForms/Mobile/NewForm.aspx</MobileNew>
</FormUrls>
</file>

<file path=customXml/item4.xml><?xml version="1.0" encoding="utf-8"?>
<p:properties xmlns:p="http://schemas.microsoft.com/office/2006/metadata/properties" xmlns:xsi="http://www.w3.org/2001/XMLSchema-instance" xmlns:pc="http://schemas.microsoft.com/office/infopath/2007/PartnerControls">
  <documentManagement>
    <Estado xmlns="315842a7-4cff-4ca6-8fb0-a6562d7ae952">Consulta</Estado>
    <Derogado_x0020_por_x003a_ xmlns="315842a7-4cff-4ca6-8fb0-a6562d7ae952"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o" ma:contentTypeID="0x010100C66477CF232ACD46B93353E93693837C" ma:contentTypeVersion="22" ma:contentTypeDescription="Crear nuevo documento." ma:contentTypeScope="" ma:versionID="771b5d109343a25d4f006d1cf9f2dd89">
  <xsd:schema xmlns:xsd="http://www.w3.org/2001/XMLSchema" xmlns:xs="http://www.w3.org/2001/XMLSchema" xmlns:p="http://schemas.microsoft.com/office/2006/metadata/properties" xmlns:ns2="315842a7-4cff-4ca6-8fb0-a6562d7ae952" xmlns:ns3="fc66ef79-2d66-4fa3-90bd-e4f186d8d369" targetNamespace="http://schemas.microsoft.com/office/2006/metadata/properties" ma:root="true" ma:fieldsID="92001fb5b952c810e9fd9ed66f8f92f8" ns2:_="" ns3:_="">
    <xsd:import namespace="315842a7-4cff-4ca6-8fb0-a6562d7ae952"/>
    <xsd:import namespace="fc66ef79-2d66-4fa3-90bd-e4f186d8d369"/>
    <xsd:element name="properties">
      <xsd:complexType>
        <xsd:sequence>
          <xsd:element name="documentManagement">
            <xsd:complexType>
              <xsd:all>
                <xsd:element ref="ns2:Estado" minOccurs="0"/>
                <xsd:element ref="ns2:Derogado_x0020_por_x003a_"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5842a7-4cff-4ca6-8fb0-a6562d7ae952" elementFormDefault="qualified">
    <xsd:import namespace="http://schemas.microsoft.com/office/2006/documentManagement/types"/>
    <xsd:import namespace="http://schemas.microsoft.com/office/infopath/2007/PartnerControls"/>
    <xsd:element name="Estado" ma:index="8" nillable="true" ma:displayName="Estado" ma:default="Consulta" ma:format="Dropdown" ma:internalName="Estado">
      <xsd:simpleType>
        <xsd:restriction base="dms:Choice">
          <xsd:enumeration value="Consulta"/>
          <xsd:enumeration value="Derogado"/>
          <xsd:enumeration value="Vigente"/>
        </xsd:restriction>
      </xsd:simpleType>
    </xsd:element>
    <xsd:element name="Derogado_x0020_por_x003a_" ma:index="9" nillable="true" ma:displayName="Derogado por:" ma:internalName="Derogado_x0020_por_x003a_">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c66ef79-2d66-4fa3-90bd-e4f186d8d369" elementFormDefault="qualified">
    <xsd:import namespace="http://schemas.microsoft.com/office/2006/documentManagement/types"/>
    <xsd:import namespace="http://schemas.microsoft.com/office/infopath/2007/PartnerControls"/>
    <xsd:element name="SharedWithUsers" ma:index="10" nillable="true" ma:displayName="Compartido con"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Nombre Acuerd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B17D4DA-82B4-4C4C-A9A2-265A89115F1E}">
  <ds:schemaRefs/>
</ds:datastoreItem>
</file>

<file path=customXml/itemProps2.xml><?xml version="1.0" encoding="utf-8"?>
<ds:datastoreItem xmlns:ds="http://schemas.openxmlformats.org/officeDocument/2006/customXml" ds:itemID="{01A408B6-8230-4993-8A35-223170D4097E}">
  <ds:schemaRefs>
    <ds:schemaRef ds:uri="http://schemas.microsoft.com/sharepoint/events"/>
  </ds:schemaRefs>
</ds:datastoreItem>
</file>

<file path=customXml/itemProps3.xml><?xml version="1.0" encoding="utf-8"?>
<ds:datastoreItem xmlns:ds="http://schemas.openxmlformats.org/officeDocument/2006/customXml" ds:itemID="{3CC50B16-3463-42AF-B85C-B37A253D492A}">
  <ds:schemaRefs>
    <ds:schemaRef ds:uri="http://schemas.microsoft.com/sharepoint/v3/contenttype/forms/url"/>
  </ds:schemaRefs>
</ds:datastoreItem>
</file>

<file path=customXml/itemProps4.xml><?xml version="1.0" encoding="utf-8"?>
<ds:datastoreItem xmlns:ds="http://schemas.openxmlformats.org/officeDocument/2006/customXml" ds:itemID="{E40768DC-6358-4A6D-916E-1CDFFB321F97}">
  <ds:schemaRefs>
    <ds:schemaRef ds:uri="http://schemas.microsoft.com/office/2006/metadata/properties"/>
    <ds:schemaRef ds:uri="http://schemas.microsoft.com/office/infopath/2007/PartnerControls"/>
    <ds:schemaRef ds:uri="315842a7-4cff-4ca6-8fb0-a6562d7ae952"/>
  </ds:schemaRefs>
</ds:datastoreItem>
</file>

<file path=customXml/itemProps5.xml><?xml version="1.0" encoding="utf-8"?>
<ds:datastoreItem xmlns:ds="http://schemas.openxmlformats.org/officeDocument/2006/customXml" ds:itemID="{EBB69FB8-648C-42B6-AF71-8005E7B5B7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5842a7-4cff-4ca6-8fb0-a6562d7ae952"/>
    <ds:schemaRef ds:uri="fc66ef79-2d66-4fa3-90bd-e4f186d8d3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218E16F-3AC3-4F3C-9AE0-0A742C3A043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Pages>
  <Words>3064</Words>
  <Characters>16858</Characters>
  <Application>Microsoft Office Word</Application>
  <DocSecurity>0</DocSecurity>
  <Lines>140</Lines>
  <Paragraphs>39</Paragraphs>
  <ScaleCrop>false</ScaleCrop>
  <HeadingPairs>
    <vt:vector size="2" baseType="variant">
      <vt:variant>
        <vt:lpstr>Título</vt:lpstr>
      </vt:variant>
      <vt:variant>
        <vt:i4>1</vt:i4>
      </vt:variant>
    </vt:vector>
  </HeadingPairs>
  <TitlesOfParts>
    <vt:vector size="1" baseType="lpstr">
      <vt:lpstr>Reformas Varias SGV A 75 Segundo semestre 2025</vt:lpstr>
    </vt:vector>
  </TitlesOfParts>
  <Company/>
  <LinksUpToDate>false</LinksUpToDate>
  <CharactersWithSpaces>19883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Reformas Varias SGV A 75 Segundo semestre 2025</dc:title>
  <dc:subject/>
  <dc:creator>SEGURA CANO RODRIGO ANIBAL</dc:creator>
  <cp:keywords/>
  <dc:description/>
  <cp:lastModifiedBy>TAN CHAN ISABEL MARIA</cp:lastModifiedBy>
  <cp:revision>1</cp:revision>
  <dcterms:created xsi:type="dcterms:W3CDTF">2026-11-04T18:53:00Z</dcterms:created>
  <dcterms:modified xsi:type="dcterms:W3CDTF">2026-11-04T18:53:00Z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8b4be34-365a-4a68-b9fb-75c1b6874315_Enabled">
    <vt:lpwstr>true</vt:lpwstr>
  </property>
  <property fmtid="{D5CDD505-2E9C-101B-9397-08002B2CF9AE}" pid="3" name="MSIP_Label_b8b4be34-365a-4a68-b9fb-75c1b6874315_SetDate">
    <vt:lpwstr>2023-12-14T17:52:15Z</vt:lpwstr>
  </property>
  <property fmtid="{D5CDD505-2E9C-101B-9397-08002B2CF9AE}" pid="4" name="MSIP_Label_b8b4be34-365a-4a68-b9fb-75c1b6874315_Method">
    <vt:lpwstr>Standard</vt:lpwstr>
  </property>
  <property fmtid="{D5CDD505-2E9C-101B-9397-08002B2CF9AE}" pid="5" name="MSIP_Label_b8b4be34-365a-4a68-b9fb-75c1b6874315_Name">
    <vt:lpwstr>b8b4be34-365a-4a68-b9fb-75c1b6874315</vt:lpwstr>
  </property>
  <property fmtid="{D5CDD505-2E9C-101B-9397-08002B2CF9AE}" pid="6" name="MSIP_Label_b8b4be34-365a-4a68-b9fb-75c1b6874315_SiteId">
    <vt:lpwstr>618d0a45-25a6-4618-9f80-8f70a435ee52</vt:lpwstr>
  </property>
  <property fmtid="{D5CDD505-2E9C-101B-9397-08002B2CF9AE}" pid="7" name="MSIP_Label_b8b4be34-365a-4a68-b9fb-75c1b6874315_ActionId">
    <vt:lpwstr>6fe89a9e-5b09-4068-bbdc-000064080b38</vt:lpwstr>
  </property>
  <property fmtid="{D5CDD505-2E9C-101B-9397-08002B2CF9AE}" pid="8" name="MSIP_Label_b8b4be34-365a-4a68-b9fb-75c1b6874315_ContentBits">
    <vt:lpwstr>2</vt:lpwstr>
  </property>
  <property fmtid="{D5CDD505-2E9C-101B-9397-08002B2CF9AE}" pid="9" name="ContentTypeId">
    <vt:lpwstr>0x010100C66477CF232ACD46B93353E93693837C</vt:lpwstr>
  </property>
  <property fmtid="{D5CDD505-2E9C-101B-9397-08002B2CF9AE}" pid="10" name="MediaServiceImageTags">
    <vt:lpwstr/>
  </property>
  <property fmtid="{D5CDD505-2E9C-101B-9397-08002B2CF9AE}" pid="11" name="FormData">
    <vt:lpwstr>&lt;?xml version="1.0" encoding="utf-8"?&gt;&lt;FormVariables&gt;&lt;Version /&gt;&lt;val_GetNewMode type="System.String"&gt;false&lt;/val_GetNewMode&gt;&lt;/FormVariables&gt;</vt:lpwstr>
  </property>
  <property fmtid="{D5CDD505-2E9C-101B-9397-08002B2CF9AE}" pid="12" name="RemitenteInterno">
    <vt:lpwstr>1189;#i:0#.w|pdc-atlantida\camposmj</vt:lpwstr>
  </property>
  <property fmtid="{D5CDD505-2E9C-101B-9397-08002B2CF9AE}" pid="13" name="DocumentoMigrado">
    <vt:bool>false</vt:bool>
  </property>
  <property fmtid="{D5CDD505-2E9C-101B-9397-08002B2CF9AE}" pid="14" name="DestinatarioInterno">
    <vt:lpwstr>1025;#i:0#.w|sugese\soleypt</vt:lpwstr>
  </property>
  <property fmtid="{D5CDD505-2E9C-101B-9397-08002B2CF9AE}" pid="15" name="DestinatarioExterno">
    <vt:lpwstr>Todas las entidades</vt:lpwstr>
  </property>
  <property fmtid="{D5CDD505-2E9C-101B-9397-08002B2CF9AE}" pid="16" name="AsuntoGED">
    <vt:lpwstr>Proyecto Reformas Varias SGV A 75 Segundo semestre 2025</vt:lpwstr>
  </property>
  <property fmtid="{D5CDD505-2E9C-101B-9397-08002B2CF9AE}" pid="17" name="_dlc_DocIdItemGuid">
    <vt:lpwstr>dd6ab7ac-dadf-4430-a5cc-8adaf91e48be</vt:lpwstr>
  </property>
  <property fmtid="{D5CDD505-2E9C-101B-9397-08002B2CF9AE}" pid="18" name="NotificarA">
    <vt:lpwstr>1025;#i:0#.w|sugese\soleypt;#1005;#c:0+.w|s-1-5-21-295451227-1436226757-1849977318-42251;#172;#i:0#.w|pdc-atlantida\seguracr;#813;#i:0#.w|pdc-atlantida\matasp;#827;#i:0#.w|pdc-atlantida\amorettiaa;#842;#i:0#.w|pdc-atlantida\dondino</vt:lpwstr>
  </property>
  <property fmtid="{D5CDD505-2E9C-101B-9397-08002B2CF9AE}" pid="19" name="Periodo">
    <vt:lpwstr>2025</vt:lpwstr>
  </property>
  <property fmtid="{D5CDD505-2E9C-101B-9397-08002B2CF9AE}" pid="20" name="FirmanteGED">
    <vt:lpwstr/>
  </property>
  <property fmtid="{D5CDD505-2E9C-101B-9397-08002B2CF9AE}" pid="21" name="WorkflowChangePath">
    <vt:lpwstr>925af84c-f9b4-4c9e-aa34-aa473371a36e,13;73ce36ca-d441-4a75-b674-1e19e4671a8e,18;ca68b2ae-0383-45e5-bd49-d9135dbfdf1f,28;ca68b2ae-0383-45e5-bd49-d9135dbfdf1f,46;</vt:lpwstr>
  </property>
  <property fmtid="{D5CDD505-2E9C-101B-9397-08002B2CF9AE}" pid="22" name="TipoDocumental">
    <vt:lpwstr>Acuerdos</vt:lpwstr>
  </property>
</Properties>
</file>