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m" ContentType="application/vnd.ms-excel.sheet.macroEnabled.12"/>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ackground w:color="FFFFFF"/>
  <w:body>
    <w:p w14:paraId="4E4B5839" w14:textId="65A50D88" w:rsidR="0044227C" w:rsidRPr="007E3AB7" w:rsidRDefault="00390E82" w:rsidP="0044227C">
      <w:pPr>
        <w:ind w:left="708" w:right="-617" w:hanging="708"/>
        <w:jc w:val="center"/>
        <w:rPr>
          <w:noProof/>
        </w:rPr>
      </w:pPr>
      <w:r w:rsidRPr="009A444D">
        <w:rPr>
          <w:rFonts w:ascii="Roboto" w:hAnsi="Roboto"/>
          <w:noProof/>
        </w:rPr>
        <w:drawing>
          <wp:anchor distT="0" distB="0" distL="114300" distR="114300" simplePos="0" relativeHeight="251665408" behindDoc="1" locked="0" layoutInCell="1" allowOverlap="1" wp14:anchorId="69C1427F" wp14:editId="298707F9">
            <wp:simplePos x="0" y="0"/>
            <wp:positionH relativeFrom="column">
              <wp:posOffset>-1295400</wp:posOffset>
            </wp:positionH>
            <wp:positionV relativeFrom="paragraph">
              <wp:posOffset>-899795</wp:posOffset>
            </wp:positionV>
            <wp:extent cx="8356820" cy="11820391"/>
            <wp:effectExtent l="0" t="0" r="6350" b="0"/>
            <wp:wrapNone/>
            <wp:docPr id="10" name="Imagen 10" descr="Imagen que contiene Interfaz de usuario gráfic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Imagen que contiene Interfaz de usuario gráfica&#10;&#10;Descripción generada automáticamente"/>
                    <pic:cNvPicPr/>
                  </pic:nvPicPr>
                  <pic:blipFill>
                    <a:blip r:embed="rId12">
                      <a:extLst>
                        <a:ext uri="{28A0092B-C50C-407E-A947-70E740481C1C}">
                          <a14:useLocalDpi xmlns:a14="http://schemas.microsoft.com/office/drawing/2010/main" val="0"/>
                        </a:ext>
                      </a:extLst>
                    </a:blip>
                    <a:stretch>
                      <a:fillRect/>
                    </a:stretch>
                  </pic:blipFill>
                  <pic:spPr>
                    <a:xfrm>
                      <a:off x="0" y="0"/>
                      <a:ext cx="8356820" cy="11820391"/>
                    </a:xfrm>
                    <a:prstGeom prst="rect">
                      <a:avLst/>
                    </a:prstGeom>
                  </pic:spPr>
                </pic:pic>
              </a:graphicData>
            </a:graphic>
            <wp14:sizeRelH relativeFrom="margin">
              <wp14:pctWidth>0</wp14:pctWidth>
            </wp14:sizeRelH>
            <wp14:sizeRelV relativeFrom="margin">
              <wp14:pctHeight>0</wp14:pctHeight>
            </wp14:sizeRelV>
          </wp:anchor>
        </w:drawing>
      </w:r>
    </w:p>
    <w:p w14:paraId="3B845222" w14:textId="3CBD0DBE" w:rsidR="0044227C" w:rsidRPr="007E3AB7" w:rsidRDefault="0044227C" w:rsidP="0044227C">
      <w:pPr>
        <w:jc w:val="center"/>
        <w:rPr>
          <w:noProof/>
        </w:rPr>
      </w:pPr>
    </w:p>
    <w:p w14:paraId="5E4FAA82" w14:textId="4F95BE0D" w:rsidR="0044227C" w:rsidRPr="007E3AB7" w:rsidRDefault="0044227C" w:rsidP="0044227C">
      <w:pPr>
        <w:jc w:val="center"/>
        <w:rPr>
          <w:noProof/>
        </w:rPr>
      </w:pPr>
    </w:p>
    <w:p w14:paraId="314D13FF" w14:textId="7287D14E" w:rsidR="0044227C" w:rsidRPr="007E3AB7" w:rsidRDefault="0044227C" w:rsidP="0044227C">
      <w:pPr>
        <w:rPr>
          <w:noProof/>
        </w:rPr>
      </w:pPr>
    </w:p>
    <w:p w14:paraId="7504DE26" w14:textId="7D65B6CA" w:rsidR="0044227C" w:rsidRPr="007E3AB7" w:rsidRDefault="0044227C" w:rsidP="0044227C">
      <w:pPr>
        <w:rPr>
          <w:noProof/>
        </w:rPr>
      </w:pPr>
    </w:p>
    <w:p w14:paraId="56CB40B4" w14:textId="5AAA71A8" w:rsidR="0044227C" w:rsidRPr="007E3AB7" w:rsidRDefault="0044227C" w:rsidP="00BD7CD6">
      <w:pPr>
        <w:ind w:firstLine="708"/>
        <w:rPr>
          <w:noProof/>
        </w:rPr>
      </w:pPr>
    </w:p>
    <w:p w14:paraId="4E7E1E9E" w14:textId="4859D13F" w:rsidR="0044227C" w:rsidRPr="007E3AB7" w:rsidRDefault="0044227C" w:rsidP="0044227C">
      <w:pPr>
        <w:rPr>
          <w:noProof/>
        </w:rPr>
      </w:pPr>
    </w:p>
    <w:p w14:paraId="57697C72" w14:textId="445ECE46" w:rsidR="0044227C" w:rsidRPr="007E3AB7" w:rsidRDefault="0044227C" w:rsidP="0044227C">
      <w:pPr>
        <w:rPr>
          <w:noProof/>
        </w:rPr>
      </w:pPr>
    </w:p>
    <w:p w14:paraId="04D81495" w14:textId="183954C4" w:rsidR="0044227C" w:rsidRPr="007E3AB7" w:rsidRDefault="0044227C" w:rsidP="00D92B83">
      <w:pPr>
        <w:ind w:firstLine="708"/>
        <w:rPr>
          <w:noProof/>
        </w:rPr>
      </w:pPr>
    </w:p>
    <w:p w14:paraId="709A5292" w14:textId="71E47D3A" w:rsidR="0044227C" w:rsidRPr="007E3AB7" w:rsidRDefault="0044227C" w:rsidP="0044227C">
      <w:pPr>
        <w:rPr>
          <w:noProof/>
        </w:rPr>
      </w:pPr>
    </w:p>
    <w:p w14:paraId="6B5E9EF3" w14:textId="77777777" w:rsidR="0044227C" w:rsidRPr="007E3AB7" w:rsidRDefault="0044227C" w:rsidP="0044227C">
      <w:pPr>
        <w:rPr>
          <w:noProof/>
        </w:rPr>
      </w:pPr>
    </w:p>
    <w:p w14:paraId="2804D07B" w14:textId="77777777" w:rsidR="0044227C" w:rsidRPr="007E3AB7" w:rsidRDefault="0044227C" w:rsidP="0044227C">
      <w:pPr>
        <w:rPr>
          <w:noProof/>
        </w:rPr>
      </w:pPr>
    </w:p>
    <w:p w14:paraId="5BBED06E" w14:textId="77777777" w:rsidR="0044227C" w:rsidRPr="007E3AB7" w:rsidRDefault="0044227C" w:rsidP="0044227C">
      <w:pPr>
        <w:rPr>
          <w:noProof/>
        </w:rPr>
      </w:pPr>
    </w:p>
    <w:p w14:paraId="424EEC52" w14:textId="77777777" w:rsidR="0044227C" w:rsidRPr="007E3AB7" w:rsidRDefault="0044227C" w:rsidP="0044227C">
      <w:pPr>
        <w:rPr>
          <w:noProof/>
        </w:rPr>
      </w:pPr>
    </w:p>
    <w:p w14:paraId="68CCCFE4" w14:textId="77777777" w:rsidR="0044227C" w:rsidRPr="00390E82" w:rsidRDefault="0044227C" w:rsidP="0044227C">
      <w:pPr>
        <w:rPr>
          <w:rFonts w:ascii="Roboto" w:hAnsi="Roboto"/>
          <w:noProof/>
        </w:rPr>
      </w:pPr>
    </w:p>
    <w:p w14:paraId="14505052" w14:textId="77777777" w:rsidR="0044227C" w:rsidRPr="00390E82" w:rsidRDefault="0044227C" w:rsidP="0044227C">
      <w:pPr>
        <w:jc w:val="center"/>
        <w:rPr>
          <w:rFonts w:ascii="Roboto" w:hAnsi="Roboto" w:cs="Arial"/>
          <w:b/>
          <w:noProof/>
          <w:color w:val="0D559A"/>
          <w:sz w:val="56"/>
          <w:szCs w:val="56"/>
        </w:rPr>
      </w:pPr>
      <w:r w:rsidRPr="00390E82">
        <w:rPr>
          <w:rFonts w:ascii="Roboto" w:hAnsi="Roboto" w:cs="Arial"/>
          <w:b/>
          <w:noProof/>
          <w:color w:val="0D559A"/>
          <w:sz w:val="56"/>
          <w:szCs w:val="56"/>
        </w:rPr>
        <w:t>Plan operativo institucional</w:t>
      </w:r>
    </w:p>
    <w:p w14:paraId="6826223E" w14:textId="77777777" w:rsidR="0044227C" w:rsidRPr="00390E82" w:rsidRDefault="0044227C" w:rsidP="0044227C">
      <w:pPr>
        <w:jc w:val="center"/>
        <w:rPr>
          <w:rFonts w:ascii="Roboto" w:hAnsi="Roboto" w:cs="Arial"/>
          <w:b/>
          <w:noProof/>
          <w:color w:val="0D559A"/>
          <w:sz w:val="56"/>
          <w:szCs w:val="56"/>
        </w:rPr>
      </w:pPr>
      <w:r w:rsidRPr="00390E82">
        <w:rPr>
          <w:rFonts w:ascii="Roboto" w:hAnsi="Roboto" w:cs="Arial"/>
          <w:b/>
          <w:noProof/>
          <w:color w:val="0D559A"/>
          <w:sz w:val="56"/>
          <w:szCs w:val="56"/>
        </w:rPr>
        <w:t>y presupuesto</w:t>
      </w:r>
    </w:p>
    <w:p w14:paraId="19FC972B" w14:textId="689717EC" w:rsidR="0044227C" w:rsidRPr="00390E82" w:rsidRDefault="00145CA2" w:rsidP="0044227C">
      <w:pPr>
        <w:jc w:val="center"/>
        <w:rPr>
          <w:rFonts w:ascii="Roboto" w:hAnsi="Roboto" w:cs="Arial"/>
          <w:b/>
          <w:noProof/>
          <w:color w:val="0D559A"/>
          <w:sz w:val="44"/>
          <w:szCs w:val="44"/>
        </w:rPr>
      </w:pPr>
      <w:r w:rsidRPr="00390E82">
        <w:rPr>
          <w:rFonts w:ascii="Roboto" w:hAnsi="Roboto" w:cs="Arial"/>
          <w:b/>
          <w:noProof/>
          <w:color w:val="0D559A"/>
          <w:sz w:val="44"/>
          <w:szCs w:val="44"/>
        </w:rPr>
        <w:t>2025</w:t>
      </w:r>
    </w:p>
    <w:p w14:paraId="0A3FFCA7" w14:textId="77777777" w:rsidR="0044227C" w:rsidRPr="00390E82" w:rsidRDefault="0044227C" w:rsidP="0044227C">
      <w:pPr>
        <w:jc w:val="center"/>
        <w:rPr>
          <w:rFonts w:ascii="Roboto" w:hAnsi="Roboto" w:cs="Arial"/>
          <w:b/>
          <w:noProof/>
          <w:color w:val="0D559A"/>
          <w:sz w:val="44"/>
          <w:szCs w:val="44"/>
        </w:rPr>
      </w:pPr>
    </w:p>
    <w:p w14:paraId="53CC56B4" w14:textId="77777777" w:rsidR="0044227C" w:rsidRPr="00390E82" w:rsidRDefault="0044227C" w:rsidP="0044227C">
      <w:pPr>
        <w:jc w:val="center"/>
        <w:rPr>
          <w:rFonts w:ascii="Roboto" w:hAnsi="Roboto" w:cs="Arial"/>
          <w:b/>
          <w:noProof/>
          <w:color w:val="0D559A"/>
          <w:sz w:val="44"/>
          <w:szCs w:val="44"/>
        </w:rPr>
      </w:pPr>
    </w:p>
    <w:p w14:paraId="61270E88" w14:textId="77777777" w:rsidR="0044227C" w:rsidRPr="00390E82" w:rsidRDefault="0044227C" w:rsidP="0044227C">
      <w:pPr>
        <w:jc w:val="center"/>
        <w:rPr>
          <w:rFonts w:ascii="Roboto" w:hAnsi="Roboto" w:cs="Arial"/>
          <w:b/>
          <w:noProof/>
          <w:color w:val="0D559A"/>
          <w:sz w:val="44"/>
          <w:szCs w:val="44"/>
        </w:rPr>
      </w:pPr>
    </w:p>
    <w:p w14:paraId="32655AC3" w14:textId="77777777" w:rsidR="0044227C" w:rsidRPr="00390E82" w:rsidRDefault="0044227C" w:rsidP="0044227C">
      <w:pPr>
        <w:jc w:val="center"/>
        <w:rPr>
          <w:rFonts w:ascii="Roboto" w:hAnsi="Roboto" w:cs="Arial"/>
          <w:b/>
          <w:noProof/>
          <w:color w:val="0D559A"/>
          <w:sz w:val="44"/>
          <w:szCs w:val="44"/>
        </w:rPr>
      </w:pPr>
    </w:p>
    <w:p w14:paraId="7557BF22" w14:textId="77777777" w:rsidR="0044227C" w:rsidRPr="00390E82" w:rsidRDefault="0044227C" w:rsidP="0044227C">
      <w:pPr>
        <w:jc w:val="center"/>
        <w:rPr>
          <w:rFonts w:ascii="Roboto" w:hAnsi="Roboto" w:cs="Arial"/>
          <w:b/>
          <w:noProof/>
          <w:color w:val="0D559A"/>
          <w:sz w:val="44"/>
          <w:szCs w:val="44"/>
        </w:rPr>
      </w:pPr>
    </w:p>
    <w:p w14:paraId="424C6274" w14:textId="77777777" w:rsidR="0044227C" w:rsidRPr="00390E82" w:rsidRDefault="0044227C" w:rsidP="0044227C">
      <w:pPr>
        <w:jc w:val="center"/>
        <w:rPr>
          <w:rFonts w:ascii="Roboto" w:hAnsi="Roboto" w:cs="Arial"/>
          <w:b/>
          <w:noProof/>
          <w:color w:val="0D559A"/>
          <w:sz w:val="44"/>
          <w:szCs w:val="44"/>
        </w:rPr>
      </w:pPr>
    </w:p>
    <w:p w14:paraId="0769D396" w14:textId="77777777" w:rsidR="0044227C" w:rsidRPr="00390E82" w:rsidRDefault="0044227C" w:rsidP="0044227C">
      <w:pPr>
        <w:jc w:val="center"/>
        <w:rPr>
          <w:rFonts w:ascii="Roboto" w:hAnsi="Roboto" w:cs="Arial"/>
          <w:b/>
          <w:noProof/>
          <w:color w:val="0D559A"/>
          <w:sz w:val="44"/>
          <w:szCs w:val="44"/>
        </w:rPr>
      </w:pPr>
    </w:p>
    <w:p w14:paraId="01E6D3FF" w14:textId="77777777" w:rsidR="0044227C" w:rsidRPr="00390E82" w:rsidRDefault="0044227C" w:rsidP="0044227C">
      <w:pPr>
        <w:jc w:val="center"/>
        <w:rPr>
          <w:rFonts w:ascii="Roboto" w:hAnsi="Roboto" w:cs="Arial"/>
          <w:b/>
          <w:noProof/>
          <w:color w:val="0D559A"/>
          <w:sz w:val="44"/>
          <w:szCs w:val="44"/>
        </w:rPr>
      </w:pPr>
    </w:p>
    <w:p w14:paraId="0F5FA173" w14:textId="77777777" w:rsidR="0044227C" w:rsidRPr="00390E82" w:rsidRDefault="0044227C" w:rsidP="0044227C">
      <w:pPr>
        <w:jc w:val="center"/>
        <w:rPr>
          <w:rFonts w:ascii="Roboto" w:hAnsi="Roboto" w:cs="Arial"/>
          <w:b/>
          <w:noProof/>
          <w:color w:val="0D559A"/>
          <w:sz w:val="44"/>
          <w:szCs w:val="44"/>
        </w:rPr>
      </w:pPr>
    </w:p>
    <w:p w14:paraId="62C17B04" w14:textId="77777777" w:rsidR="0044227C" w:rsidRPr="00390E82" w:rsidRDefault="0044227C" w:rsidP="0044227C">
      <w:pPr>
        <w:jc w:val="center"/>
        <w:rPr>
          <w:rFonts w:ascii="Roboto" w:hAnsi="Roboto" w:cs="Arial"/>
          <w:b/>
          <w:noProof/>
          <w:color w:val="0D559A"/>
          <w:sz w:val="44"/>
          <w:szCs w:val="44"/>
        </w:rPr>
      </w:pPr>
    </w:p>
    <w:p w14:paraId="339928D0" w14:textId="77777777" w:rsidR="0044227C" w:rsidRPr="00390E82" w:rsidRDefault="0044227C" w:rsidP="0044227C">
      <w:pPr>
        <w:jc w:val="center"/>
        <w:rPr>
          <w:rFonts w:ascii="Roboto" w:hAnsi="Roboto" w:cs="Arial"/>
          <w:b/>
          <w:noProof/>
          <w:color w:val="0D559A"/>
          <w:sz w:val="44"/>
          <w:szCs w:val="44"/>
        </w:rPr>
      </w:pPr>
    </w:p>
    <w:p w14:paraId="15BF7DAB" w14:textId="77777777" w:rsidR="0044227C" w:rsidRPr="00390E82" w:rsidRDefault="0044227C" w:rsidP="0044227C">
      <w:pPr>
        <w:jc w:val="center"/>
        <w:rPr>
          <w:rFonts w:ascii="Roboto" w:hAnsi="Roboto" w:cs="Arial"/>
          <w:b/>
          <w:noProof/>
          <w:color w:val="0D559A"/>
          <w:sz w:val="44"/>
          <w:szCs w:val="44"/>
        </w:rPr>
      </w:pPr>
    </w:p>
    <w:p w14:paraId="61B5C0B4" w14:textId="66D26B12" w:rsidR="0044227C" w:rsidRPr="00390E82" w:rsidRDefault="0014745A" w:rsidP="00390E82">
      <w:pPr>
        <w:spacing w:line="276" w:lineRule="auto"/>
        <w:jc w:val="center"/>
        <w:rPr>
          <w:rFonts w:ascii="Roboto" w:hAnsi="Roboto"/>
          <w:b/>
          <w:bCs/>
          <w:color w:val="0D559A"/>
          <w:sz w:val="40"/>
          <w:szCs w:val="40"/>
        </w:rPr>
      </w:pPr>
      <w:r>
        <w:rPr>
          <w:rFonts w:ascii="Roboto" w:hAnsi="Roboto" w:cs="Arial"/>
          <w:b/>
          <w:noProof/>
          <w:color w:val="0D559A"/>
          <w:sz w:val="36"/>
          <w:szCs w:val="36"/>
        </w:rPr>
        <w:t>Septiembre</w:t>
      </w:r>
      <w:r w:rsidR="00D508D4" w:rsidRPr="00390E82">
        <w:rPr>
          <w:rFonts w:ascii="Roboto" w:hAnsi="Roboto" w:cs="Arial"/>
          <w:b/>
          <w:noProof/>
          <w:color w:val="0D559A"/>
          <w:sz w:val="36"/>
          <w:szCs w:val="36"/>
        </w:rPr>
        <w:t xml:space="preserve"> 202</w:t>
      </w:r>
      <w:r w:rsidR="00145CA2" w:rsidRPr="00390E82">
        <w:rPr>
          <w:rFonts w:ascii="Roboto" w:hAnsi="Roboto" w:cs="Arial"/>
          <w:b/>
          <w:noProof/>
          <w:color w:val="0D559A"/>
          <w:sz w:val="36"/>
          <w:szCs w:val="36"/>
        </w:rPr>
        <w:t>4</w:t>
      </w:r>
      <w:r w:rsidR="009A22F0" w:rsidRPr="00390E82">
        <w:rPr>
          <w:rFonts w:ascii="Roboto" w:hAnsi="Roboto"/>
          <w:color w:val="0D559A"/>
          <w:sz w:val="56"/>
          <w:szCs w:val="56"/>
          <w14:shadow w14:blurRad="50800" w14:dist="38100" w14:dir="2700000" w14:sx="100000" w14:sy="100000" w14:kx="0" w14:ky="0" w14:algn="tl">
            <w14:srgbClr w14:val="000000">
              <w14:alpha w14:val="60000"/>
            </w14:srgbClr>
          </w14:shadow>
        </w:rPr>
        <w:t xml:space="preserve">                                                                                                                       </w:t>
      </w:r>
    </w:p>
    <w:p w14:paraId="0C0D652C" w14:textId="124126AE" w:rsidR="001E3B9F" w:rsidRPr="00390E82" w:rsidRDefault="00C54EC2" w:rsidP="00712299">
      <w:pPr>
        <w:pStyle w:val="Ttulo10"/>
        <w:ind w:right="55"/>
        <w:jc w:val="both"/>
        <w:rPr>
          <w:rFonts w:ascii="Roboto" w:hAnsi="Roboto" w:cs="Arial"/>
          <w:smallCaps/>
          <w:u w:val="single"/>
          <w14:shadow w14:blurRad="50800" w14:dist="38100" w14:dir="2700000" w14:sx="100000" w14:sy="100000" w14:kx="0" w14:ky="0" w14:algn="tl">
            <w14:srgbClr w14:val="000000">
              <w14:alpha w14:val="60000"/>
            </w14:srgbClr>
          </w14:shadow>
        </w:rPr>
      </w:pPr>
      <w:r w:rsidRPr="00390E82">
        <w:rPr>
          <w:rFonts w:ascii="Roboto" w:hAnsi="Roboto" w:cs="Arial"/>
          <w:smallCaps/>
          <w:u w:val="single"/>
          <w14:shadow w14:blurRad="50800" w14:dist="38100" w14:dir="2700000" w14:sx="100000" w14:sy="100000" w14:kx="0" w14:ky="0" w14:algn="tl">
            <w14:srgbClr w14:val="000000">
              <w14:alpha w14:val="60000"/>
            </w14:srgbClr>
          </w14:shadow>
        </w:rPr>
        <w:lastRenderedPageBreak/>
        <w:t>INDICE</w:t>
      </w:r>
      <w:r w:rsidR="009A22F0" w:rsidRPr="00390E82">
        <w:rPr>
          <w:rFonts w:ascii="Roboto" w:hAnsi="Roboto" w:cs="Arial"/>
          <w:smallCaps/>
          <w:u w:val="single"/>
          <w14:shadow w14:blurRad="50800" w14:dist="38100" w14:dir="2700000" w14:sx="100000" w14:sy="100000" w14:kx="0" w14:ky="0" w14:algn="tl">
            <w14:srgbClr w14:val="000000">
              <w14:alpha w14:val="60000"/>
            </w14:srgbClr>
          </w14:shadow>
        </w:rPr>
        <w:t xml:space="preserve">            </w:t>
      </w:r>
    </w:p>
    <w:sdt>
      <w:sdtPr>
        <w:rPr>
          <w:rFonts w:ascii="Arial" w:hAnsi="Arial"/>
          <w:b w:val="0"/>
          <w:bCs w:val="0"/>
          <w:color w:val="auto"/>
          <w:sz w:val="22"/>
          <w:szCs w:val="22"/>
          <w:lang w:val="es-ES" w:eastAsia="es-ES"/>
        </w:rPr>
        <w:id w:val="-430502925"/>
        <w:docPartObj>
          <w:docPartGallery w:val="Table of Contents"/>
          <w:docPartUnique/>
        </w:docPartObj>
      </w:sdtPr>
      <w:sdtEndPr>
        <w:rPr>
          <w:rFonts w:ascii="Roboto" w:hAnsi="Roboto"/>
          <w:sz w:val="24"/>
          <w:szCs w:val="24"/>
        </w:rPr>
      </w:sdtEndPr>
      <w:sdtContent>
        <w:p w14:paraId="78EF08E5" w14:textId="77777777" w:rsidR="0044227C" w:rsidRPr="00E0379A" w:rsidRDefault="0044227C">
          <w:pPr>
            <w:pStyle w:val="TtuloTDC"/>
            <w:rPr>
              <w:sz w:val="22"/>
              <w:szCs w:val="22"/>
            </w:rPr>
          </w:pPr>
        </w:p>
        <w:p w14:paraId="53C9410E" w14:textId="4B39F744" w:rsidR="006E49F4" w:rsidRPr="006E49F4" w:rsidRDefault="0044227C">
          <w:pPr>
            <w:pStyle w:val="TDC1"/>
            <w:tabs>
              <w:tab w:val="left" w:pos="480"/>
              <w:tab w:val="right" w:leader="dot" w:pos="8830"/>
            </w:tabs>
            <w:rPr>
              <w:rFonts w:asciiTheme="minorHAnsi" w:eastAsiaTheme="minorEastAsia" w:hAnsiTheme="minorHAnsi" w:cstheme="minorBidi"/>
              <w:noProof/>
              <w:sz w:val="22"/>
              <w:szCs w:val="22"/>
              <w:lang w:val="es-CR" w:eastAsia="es-CR"/>
            </w:rPr>
          </w:pPr>
          <w:r w:rsidRPr="00C3300E">
            <w:rPr>
              <w:rFonts w:ascii="Roboto" w:hAnsi="Roboto"/>
              <w:sz w:val="22"/>
              <w:szCs w:val="22"/>
            </w:rPr>
            <w:fldChar w:fldCharType="begin"/>
          </w:r>
          <w:r w:rsidRPr="00C3300E">
            <w:rPr>
              <w:rFonts w:ascii="Roboto" w:hAnsi="Roboto"/>
              <w:sz w:val="22"/>
              <w:szCs w:val="22"/>
            </w:rPr>
            <w:instrText xml:space="preserve"> TOC \o "1-3" \h \z \u </w:instrText>
          </w:r>
          <w:r w:rsidRPr="00C3300E">
            <w:rPr>
              <w:rFonts w:ascii="Roboto" w:hAnsi="Roboto"/>
              <w:sz w:val="22"/>
              <w:szCs w:val="22"/>
            </w:rPr>
            <w:fldChar w:fldCharType="separate"/>
          </w:r>
          <w:hyperlink w:anchor="_Toc174519987" w:history="1">
            <w:r w:rsidR="006E49F4" w:rsidRPr="006E49F4">
              <w:rPr>
                <w:rStyle w:val="Hipervnculo"/>
                <w:noProof/>
                <w:kern w:val="28"/>
                <w:sz w:val="22"/>
                <w:szCs w:val="22"/>
                <w:lang w:val="es-ES_tradnl"/>
              </w:rPr>
              <w:t>1.</w:t>
            </w:r>
            <w:r w:rsidR="006E49F4" w:rsidRPr="006E49F4">
              <w:rPr>
                <w:rFonts w:asciiTheme="minorHAnsi" w:eastAsiaTheme="minorEastAsia" w:hAnsiTheme="minorHAnsi" w:cstheme="minorBidi"/>
                <w:noProof/>
                <w:sz w:val="22"/>
                <w:szCs w:val="22"/>
                <w:lang w:val="es-CR" w:eastAsia="es-CR"/>
              </w:rPr>
              <w:tab/>
            </w:r>
            <w:r w:rsidR="006E49F4" w:rsidRPr="006E49F4">
              <w:rPr>
                <w:rStyle w:val="Hipervnculo"/>
                <w:rFonts w:ascii="Roboto" w:hAnsi="Roboto"/>
                <w:noProof/>
                <w:kern w:val="28"/>
                <w:sz w:val="22"/>
                <w:szCs w:val="22"/>
                <w:lang w:val="es-ES_tradnl"/>
              </w:rPr>
              <w:t>Plan Operativo Institucional 2025</w:t>
            </w:r>
            <w:r w:rsidR="006E49F4" w:rsidRPr="006E49F4">
              <w:rPr>
                <w:noProof/>
                <w:webHidden/>
                <w:sz w:val="22"/>
                <w:szCs w:val="22"/>
              </w:rPr>
              <w:tab/>
            </w:r>
            <w:r w:rsidR="006E49F4" w:rsidRPr="006E49F4">
              <w:rPr>
                <w:noProof/>
                <w:webHidden/>
                <w:sz w:val="22"/>
                <w:szCs w:val="22"/>
              </w:rPr>
              <w:fldChar w:fldCharType="begin"/>
            </w:r>
            <w:r w:rsidR="006E49F4" w:rsidRPr="006E49F4">
              <w:rPr>
                <w:noProof/>
                <w:webHidden/>
                <w:sz w:val="22"/>
                <w:szCs w:val="22"/>
              </w:rPr>
              <w:instrText xml:space="preserve"> PAGEREF _Toc174519987 \h </w:instrText>
            </w:r>
            <w:r w:rsidR="006E49F4" w:rsidRPr="006E49F4">
              <w:rPr>
                <w:noProof/>
                <w:webHidden/>
                <w:sz w:val="22"/>
                <w:szCs w:val="22"/>
              </w:rPr>
            </w:r>
            <w:r w:rsidR="006E49F4" w:rsidRPr="006E49F4">
              <w:rPr>
                <w:noProof/>
                <w:webHidden/>
                <w:sz w:val="22"/>
                <w:szCs w:val="22"/>
              </w:rPr>
              <w:fldChar w:fldCharType="separate"/>
            </w:r>
            <w:r w:rsidR="00A460D5">
              <w:rPr>
                <w:noProof/>
                <w:webHidden/>
                <w:sz w:val="22"/>
                <w:szCs w:val="22"/>
              </w:rPr>
              <w:t>3</w:t>
            </w:r>
            <w:r w:rsidR="006E49F4" w:rsidRPr="006E49F4">
              <w:rPr>
                <w:noProof/>
                <w:webHidden/>
                <w:sz w:val="22"/>
                <w:szCs w:val="22"/>
              </w:rPr>
              <w:fldChar w:fldCharType="end"/>
            </w:r>
          </w:hyperlink>
        </w:p>
        <w:p w14:paraId="6AD193F8" w14:textId="7DC6648D" w:rsidR="006E49F4" w:rsidRPr="006E49F4" w:rsidRDefault="006E49F4">
          <w:pPr>
            <w:pStyle w:val="TDC2"/>
            <w:tabs>
              <w:tab w:val="left" w:pos="880"/>
              <w:tab w:val="right" w:leader="dot" w:pos="8830"/>
            </w:tabs>
            <w:rPr>
              <w:rFonts w:asciiTheme="minorHAnsi" w:eastAsiaTheme="minorEastAsia" w:hAnsiTheme="minorHAnsi" w:cstheme="minorBidi"/>
              <w:noProof/>
              <w:sz w:val="22"/>
              <w:szCs w:val="22"/>
              <w:lang w:val="es-CR" w:eastAsia="es-CR"/>
            </w:rPr>
          </w:pPr>
          <w:hyperlink w:anchor="_Toc174519988" w:history="1">
            <w:r w:rsidRPr="006E49F4">
              <w:rPr>
                <w:rStyle w:val="Hipervnculo"/>
                <w:rFonts w:ascii="Roboto" w:hAnsi="Roboto"/>
                <w:noProof/>
                <w:sz w:val="22"/>
                <w:szCs w:val="22"/>
              </w:rPr>
              <w:t>1.1</w:t>
            </w:r>
            <w:r w:rsidRPr="006E49F4">
              <w:rPr>
                <w:rFonts w:asciiTheme="minorHAnsi" w:eastAsiaTheme="minorEastAsia" w:hAnsiTheme="minorHAnsi" w:cstheme="minorBidi"/>
                <w:noProof/>
                <w:sz w:val="22"/>
                <w:szCs w:val="22"/>
                <w:lang w:val="es-CR" w:eastAsia="es-CR"/>
              </w:rPr>
              <w:tab/>
            </w:r>
            <w:r w:rsidRPr="006E49F4">
              <w:rPr>
                <w:rStyle w:val="Hipervnculo"/>
                <w:rFonts w:ascii="Roboto" w:hAnsi="Roboto"/>
                <w:noProof/>
                <w:sz w:val="22"/>
                <w:szCs w:val="22"/>
              </w:rPr>
              <w:t>Presentación: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_Toc174519988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052681CA" w14:textId="5CEBEDD7" w:rsidR="006E49F4" w:rsidRPr="006E49F4" w:rsidRDefault="006E49F4">
          <w:pPr>
            <w:pStyle w:val="TDC2"/>
            <w:tabs>
              <w:tab w:val="left" w:pos="880"/>
              <w:tab w:val="right" w:leader="dot" w:pos="8830"/>
            </w:tabs>
            <w:rPr>
              <w:rFonts w:asciiTheme="minorHAnsi" w:eastAsiaTheme="minorEastAsia" w:hAnsiTheme="minorHAnsi" w:cstheme="minorBidi"/>
              <w:noProof/>
              <w:sz w:val="22"/>
              <w:szCs w:val="22"/>
              <w:lang w:val="es-CR" w:eastAsia="es-CR"/>
            </w:rPr>
          </w:pPr>
          <w:hyperlink w:anchor="_Toc174519989" w:history="1">
            <w:r w:rsidRPr="006E49F4">
              <w:rPr>
                <w:rStyle w:val="Hipervnculo"/>
                <w:rFonts w:ascii="Roboto" w:hAnsi="Roboto"/>
                <w:noProof/>
                <w:sz w:val="22"/>
                <w:szCs w:val="22"/>
              </w:rPr>
              <w:t>1.2</w:t>
            </w:r>
            <w:r w:rsidRPr="006E49F4">
              <w:rPr>
                <w:rFonts w:asciiTheme="minorHAnsi" w:eastAsiaTheme="minorEastAsia" w:hAnsiTheme="minorHAnsi" w:cstheme="minorBidi"/>
                <w:noProof/>
                <w:sz w:val="22"/>
                <w:szCs w:val="22"/>
                <w:lang w:val="es-CR" w:eastAsia="es-CR"/>
              </w:rPr>
              <w:tab/>
            </w:r>
            <w:r w:rsidRPr="006E49F4">
              <w:rPr>
                <w:rStyle w:val="Hipervnculo"/>
                <w:rFonts w:ascii="Roboto" w:hAnsi="Roboto"/>
                <w:noProof/>
                <w:sz w:val="22"/>
                <w:szCs w:val="22"/>
              </w:rPr>
              <w:t>Antecedentes de la Institución.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_Toc174519989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314DDD0E" w14:textId="2434D618"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0" w:history="1">
            <w:r w:rsidRPr="006E49F4">
              <w:rPr>
                <w:rStyle w:val="Hipervnculo"/>
                <w:rFonts w:ascii="Roboto" w:hAnsi="Roboto"/>
                <w:noProof/>
                <w:sz w:val="22"/>
                <w:szCs w:val="22"/>
              </w:rPr>
              <w:t>1.2.1 Marco general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_Toc174519990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13261E2E" w14:textId="75B646D7"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1" w:history="1">
            <w:r w:rsidRPr="006E49F4">
              <w:rPr>
                <w:rStyle w:val="Hipervnculo"/>
                <w:rFonts w:ascii="Roboto" w:hAnsi="Roboto"/>
                <w:noProof/>
                <w:sz w:val="22"/>
                <w:szCs w:val="22"/>
              </w:rPr>
              <w:t>Actividad básica y partes interesadas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_Toc174519991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3860981D" w14:textId="67CF1FF6"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2" w:history="1">
            <w:r w:rsidRPr="006E49F4">
              <w:rPr>
                <w:rStyle w:val="Hipervnculo"/>
                <w:rFonts w:ascii="Roboto" w:hAnsi="Roboto"/>
                <w:noProof/>
                <w:sz w:val="22"/>
                <w:szCs w:val="22"/>
              </w:rPr>
              <w:t>Nombre de la Institución: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_Toc174519992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6CB85C5C" w14:textId="6AF007FE"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3" w:history="1">
            <w:r w:rsidRPr="006E49F4">
              <w:rPr>
                <w:rStyle w:val="Hipervnculo"/>
                <w:rFonts w:ascii="Roboto" w:hAnsi="Roboto"/>
                <w:noProof/>
                <w:sz w:val="22"/>
                <w:szCs w:val="22"/>
              </w:rPr>
              <w:t>Objetivo General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_Toc174519993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77BC2EBA" w14:textId="7156DAFC"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4" w:history="1">
            <w:r w:rsidRPr="006E49F4">
              <w:rPr>
                <w:rStyle w:val="Hipervnculo"/>
                <w:rFonts w:ascii="Roboto" w:hAnsi="Roboto"/>
                <w:noProof/>
                <w:sz w:val="22"/>
                <w:szCs w:val="22"/>
              </w:rPr>
              <w:t>Estructura Programática del Plan Presupuesto</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_Toc174519994 \h </w:instrText>
            </w:r>
            <w:r w:rsidRPr="006E49F4">
              <w:rPr>
                <w:noProof/>
                <w:webHidden/>
                <w:sz w:val="22"/>
                <w:szCs w:val="22"/>
              </w:rPr>
            </w:r>
            <w:r w:rsidRPr="006E49F4">
              <w:rPr>
                <w:noProof/>
                <w:webHidden/>
                <w:sz w:val="22"/>
                <w:szCs w:val="22"/>
              </w:rPr>
              <w:fldChar w:fldCharType="separate"/>
            </w:r>
            <w:r w:rsidR="00A460D5">
              <w:rPr>
                <w:noProof/>
                <w:webHidden/>
                <w:sz w:val="22"/>
                <w:szCs w:val="22"/>
              </w:rPr>
              <w:t>3</w:t>
            </w:r>
            <w:r w:rsidRPr="006E49F4">
              <w:rPr>
                <w:noProof/>
                <w:webHidden/>
                <w:sz w:val="22"/>
                <w:szCs w:val="22"/>
              </w:rPr>
              <w:fldChar w:fldCharType="end"/>
            </w:r>
          </w:hyperlink>
        </w:p>
        <w:p w14:paraId="095998C6" w14:textId="4596109B"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5" w:history="1">
            <w:r w:rsidRPr="006E49F4">
              <w:rPr>
                <w:rStyle w:val="Hipervnculo"/>
                <w:rFonts w:ascii="Roboto" w:hAnsi="Roboto"/>
                <w:noProof/>
                <w:sz w:val="22"/>
                <w:szCs w:val="22"/>
              </w:rPr>
              <w:t>1.2.2 Panorama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_Toc174519995 \h </w:instrText>
            </w:r>
            <w:r w:rsidRPr="006E49F4">
              <w:rPr>
                <w:noProof/>
                <w:webHidden/>
                <w:sz w:val="22"/>
                <w:szCs w:val="22"/>
              </w:rPr>
            </w:r>
            <w:r w:rsidRPr="006E49F4">
              <w:rPr>
                <w:noProof/>
                <w:webHidden/>
                <w:sz w:val="22"/>
                <w:szCs w:val="22"/>
              </w:rPr>
              <w:fldChar w:fldCharType="separate"/>
            </w:r>
            <w:r w:rsidR="00A460D5">
              <w:rPr>
                <w:noProof/>
                <w:webHidden/>
                <w:sz w:val="22"/>
                <w:szCs w:val="22"/>
              </w:rPr>
              <w:t>4</w:t>
            </w:r>
            <w:r w:rsidRPr="006E49F4">
              <w:rPr>
                <w:noProof/>
                <w:webHidden/>
                <w:sz w:val="22"/>
                <w:szCs w:val="22"/>
              </w:rPr>
              <w:fldChar w:fldCharType="end"/>
            </w:r>
          </w:hyperlink>
        </w:p>
        <w:p w14:paraId="4D469981" w14:textId="2F38726F"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6" w:history="1">
            <w:r w:rsidRPr="006E49F4">
              <w:rPr>
                <w:rStyle w:val="Hipervnculo"/>
                <w:rFonts w:ascii="Roboto" w:hAnsi="Roboto"/>
                <w:noProof/>
                <w:sz w:val="22"/>
                <w:szCs w:val="22"/>
              </w:rPr>
              <w:t>1.2.3 Estructura organizacional: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_Toc174519996 \h </w:instrText>
            </w:r>
            <w:r w:rsidRPr="006E49F4">
              <w:rPr>
                <w:noProof/>
                <w:webHidden/>
                <w:sz w:val="22"/>
                <w:szCs w:val="22"/>
              </w:rPr>
            </w:r>
            <w:r w:rsidRPr="006E49F4">
              <w:rPr>
                <w:noProof/>
                <w:webHidden/>
                <w:sz w:val="22"/>
                <w:szCs w:val="22"/>
              </w:rPr>
              <w:fldChar w:fldCharType="separate"/>
            </w:r>
            <w:r w:rsidR="00A460D5">
              <w:rPr>
                <w:noProof/>
                <w:webHidden/>
                <w:sz w:val="22"/>
                <w:szCs w:val="22"/>
              </w:rPr>
              <w:t>6</w:t>
            </w:r>
            <w:r w:rsidRPr="006E49F4">
              <w:rPr>
                <w:noProof/>
                <w:webHidden/>
                <w:sz w:val="22"/>
                <w:szCs w:val="22"/>
              </w:rPr>
              <w:fldChar w:fldCharType="end"/>
            </w:r>
          </w:hyperlink>
        </w:p>
        <w:p w14:paraId="287BBED5" w14:textId="21849841"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19997" w:history="1">
            <w:r w:rsidRPr="006E49F4">
              <w:rPr>
                <w:rStyle w:val="Hipervnculo"/>
                <w:rFonts w:ascii="Roboto" w:hAnsi="Roboto"/>
                <w:noProof/>
                <w:sz w:val="22"/>
                <w:szCs w:val="22"/>
              </w:rPr>
              <w:t>Estructura de puestos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_Toc174519997 \h </w:instrText>
            </w:r>
            <w:r w:rsidRPr="006E49F4">
              <w:rPr>
                <w:noProof/>
                <w:webHidden/>
                <w:sz w:val="22"/>
                <w:szCs w:val="22"/>
              </w:rPr>
            </w:r>
            <w:r w:rsidRPr="006E49F4">
              <w:rPr>
                <w:noProof/>
                <w:webHidden/>
                <w:sz w:val="22"/>
                <w:szCs w:val="22"/>
              </w:rPr>
              <w:fldChar w:fldCharType="separate"/>
            </w:r>
            <w:r w:rsidR="00A460D5">
              <w:rPr>
                <w:noProof/>
                <w:webHidden/>
                <w:sz w:val="22"/>
                <w:szCs w:val="22"/>
              </w:rPr>
              <w:t>8</w:t>
            </w:r>
            <w:r w:rsidRPr="006E49F4">
              <w:rPr>
                <w:noProof/>
                <w:webHidden/>
                <w:sz w:val="22"/>
                <w:szCs w:val="22"/>
              </w:rPr>
              <w:fldChar w:fldCharType="end"/>
            </w:r>
          </w:hyperlink>
        </w:p>
        <w:p w14:paraId="2E54CA78" w14:textId="649E4589"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19998" w:history="1">
            <w:r w:rsidRPr="006E49F4">
              <w:rPr>
                <w:rStyle w:val="Hipervnculo"/>
                <w:rFonts w:ascii="Roboto" w:hAnsi="Roboto"/>
                <w:noProof/>
                <w:sz w:val="22"/>
                <w:szCs w:val="22"/>
              </w:rPr>
              <w:t>Estructura de procesos institucionales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_Toc174519998 \h </w:instrText>
            </w:r>
            <w:r w:rsidRPr="006E49F4">
              <w:rPr>
                <w:noProof/>
                <w:webHidden/>
                <w:sz w:val="22"/>
                <w:szCs w:val="22"/>
              </w:rPr>
            </w:r>
            <w:r w:rsidRPr="006E49F4">
              <w:rPr>
                <w:noProof/>
                <w:webHidden/>
                <w:sz w:val="22"/>
                <w:szCs w:val="22"/>
              </w:rPr>
              <w:fldChar w:fldCharType="separate"/>
            </w:r>
            <w:r w:rsidR="00A460D5">
              <w:rPr>
                <w:noProof/>
                <w:webHidden/>
                <w:sz w:val="22"/>
                <w:szCs w:val="22"/>
              </w:rPr>
              <w:t>10</w:t>
            </w:r>
            <w:r w:rsidRPr="006E49F4">
              <w:rPr>
                <w:noProof/>
                <w:webHidden/>
                <w:sz w:val="22"/>
                <w:szCs w:val="22"/>
              </w:rPr>
              <w:fldChar w:fldCharType="end"/>
            </w:r>
          </w:hyperlink>
        </w:p>
        <w:p w14:paraId="05E83650" w14:textId="3F63D665"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19999" w:history="1">
            <w:r w:rsidRPr="006E49F4">
              <w:rPr>
                <w:rStyle w:val="Hipervnculo"/>
                <w:rFonts w:ascii="Roboto" w:hAnsi="Roboto"/>
                <w:noProof/>
                <w:sz w:val="22"/>
                <w:szCs w:val="22"/>
              </w:rPr>
              <w:t>1.3 Diagnóstico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_Toc174519999 \h </w:instrText>
            </w:r>
            <w:r w:rsidRPr="006E49F4">
              <w:rPr>
                <w:noProof/>
                <w:webHidden/>
                <w:sz w:val="22"/>
                <w:szCs w:val="22"/>
              </w:rPr>
            </w:r>
            <w:r w:rsidRPr="006E49F4">
              <w:rPr>
                <w:noProof/>
                <w:webHidden/>
                <w:sz w:val="22"/>
                <w:szCs w:val="22"/>
              </w:rPr>
              <w:fldChar w:fldCharType="separate"/>
            </w:r>
            <w:r w:rsidR="00A460D5">
              <w:rPr>
                <w:noProof/>
                <w:webHidden/>
                <w:sz w:val="22"/>
                <w:szCs w:val="22"/>
              </w:rPr>
              <w:t>12</w:t>
            </w:r>
            <w:r w:rsidRPr="006E49F4">
              <w:rPr>
                <w:noProof/>
                <w:webHidden/>
                <w:sz w:val="22"/>
                <w:szCs w:val="22"/>
              </w:rPr>
              <w:fldChar w:fldCharType="end"/>
            </w:r>
          </w:hyperlink>
        </w:p>
        <w:p w14:paraId="387850F0" w14:textId="4059C1F9"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0" w:history="1">
            <w:r w:rsidRPr="006E49F4">
              <w:rPr>
                <w:rStyle w:val="Hipervnculo"/>
                <w:rFonts w:ascii="Roboto" w:hAnsi="Roboto"/>
                <w:noProof/>
                <w:sz w:val="22"/>
                <w:szCs w:val="22"/>
              </w:rPr>
              <w:t xml:space="preserve">1.4 </w:t>
            </w:r>
            <w:r w:rsidRPr="006E49F4">
              <w:rPr>
                <w:rStyle w:val="Hipervnculo"/>
                <w:rFonts w:ascii="Roboto" w:hAnsi="Roboto"/>
                <w:bCs/>
                <w:noProof/>
                <w:sz w:val="22"/>
                <w:szCs w:val="22"/>
              </w:rPr>
              <w:t>Marco filosófico institucional</w:t>
            </w:r>
            <w:r w:rsidRPr="006E49F4">
              <w:rPr>
                <w:rStyle w:val="Hipervnculo"/>
                <w:rFonts w:ascii="Roboto" w:hAnsi="Roboto"/>
                <w:noProof/>
                <w:sz w:val="22"/>
                <w:szCs w:val="22"/>
              </w:rPr>
              <w:t>.</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_Toc174520000 \h </w:instrText>
            </w:r>
            <w:r w:rsidRPr="006E49F4">
              <w:rPr>
                <w:noProof/>
                <w:webHidden/>
                <w:sz w:val="22"/>
                <w:szCs w:val="22"/>
              </w:rPr>
            </w:r>
            <w:r w:rsidRPr="006E49F4">
              <w:rPr>
                <w:noProof/>
                <w:webHidden/>
                <w:sz w:val="22"/>
                <w:szCs w:val="22"/>
              </w:rPr>
              <w:fldChar w:fldCharType="separate"/>
            </w:r>
            <w:r w:rsidR="00A460D5">
              <w:rPr>
                <w:noProof/>
                <w:webHidden/>
                <w:sz w:val="22"/>
                <w:szCs w:val="22"/>
              </w:rPr>
              <w:t>21</w:t>
            </w:r>
            <w:r w:rsidRPr="006E49F4">
              <w:rPr>
                <w:noProof/>
                <w:webHidden/>
                <w:sz w:val="22"/>
                <w:szCs w:val="22"/>
              </w:rPr>
              <w:fldChar w:fldCharType="end"/>
            </w:r>
          </w:hyperlink>
        </w:p>
        <w:p w14:paraId="7AC5D1AA" w14:textId="39E464DD"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1" w:history="1">
            <w:r w:rsidRPr="006E49F4">
              <w:rPr>
                <w:rStyle w:val="Hipervnculo"/>
                <w:rFonts w:ascii="Roboto" w:hAnsi="Roboto"/>
                <w:noProof/>
                <w:sz w:val="22"/>
                <w:szCs w:val="22"/>
              </w:rPr>
              <w:t>Ejes, objetivos estratégicos e indicadores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_Toc174520001 \h </w:instrText>
            </w:r>
            <w:r w:rsidRPr="006E49F4">
              <w:rPr>
                <w:noProof/>
                <w:webHidden/>
                <w:sz w:val="22"/>
                <w:szCs w:val="22"/>
              </w:rPr>
            </w:r>
            <w:r w:rsidRPr="006E49F4">
              <w:rPr>
                <w:noProof/>
                <w:webHidden/>
                <w:sz w:val="22"/>
                <w:szCs w:val="22"/>
              </w:rPr>
              <w:fldChar w:fldCharType="separate"/>
            </w:r>
            <w:r w:rsidR="00A460D5">
              <w:rPr>
                <w:noProof/>
                <w:webHidden/>
                <w:sz w:val="22"/>
                <w:szCs w:val="22"/>
              </w:rPr>
              <w:t>24</w:t>
            </w:r>
            <w:r w:rsidRPr="006E49F4">
              <w:rPr>
                <w:noProof/>
                <w:webHidden/>
                <w:sz w:val="22"/>
                <w:szCs w:val="22"/>
              </w:rPr>
              <w:fldChar w:fldCharType="end"/>
            </w:r>
          </w:hyperlink>
        </w:p>
        <w:p w14:paraId="120955BB" w14:textId="7CF76B11"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2" w:history="1">
            <w:r w:rsidRPr="006E49F4">
              <w:rPr>
                <w:rStyle w:val="Hipervnculo"/>
                <w:rFonts w:ascii="Roboto" w:hAnsi="Roboto"/>
                <w:bCs/>
                <w:noProof/>
                <w:sz w:val="22"/>
                <w:szCs w:val="22"/>
              </w:rPr>
              <w:t>1.5 Proyectos Estratégicos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_Toc174520002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0B2A9ADD" w14:textId="5CC82E9A"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3" w:history="1">
            <w:r w:rsidRPr="006E49F4">
              <w:rPr>
                <w:rStyle w:val="Hipervnculo"/>
                <w:rFonts w:ascii="Roboto" w:hAnsi="Roboto"/>
                <w:noProof/>
                <w:sz w:val="22"/>
                <w:szCs w:val="22"/>
              </w:rPr>
              <w:t xml:space="preserve">1.6 </w:t>
            </w:r>
            <w:r w:rsidRPr="006E49F4">
              <w:rPr>
                <w:rStyle w:val="Hipervnculo"/>
                <w:rFonts w:ascii="Roboto" w:hAnsi="Roboto"/>
                <w:bCs/>
                <w:noProof/>
                <w:sz w:val="22"/>
                <w:szCs w:val="22"/>
              </w:rPr>
              <w:t>Matriz de Programación, Seguimiento y Evaluación Sectorial e Institucional (MAPSESI).</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_Toc174520003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7C83BF09" w14:textId="45A7183B" w:rsidR="006E49F4" w:rsidRPr="006E49F4" w:rsidRDefault="006E49F4">
          <w:pPr>
            <w:pStyle w:val="TDC1"/>
            <w:tabs>
              <w:tab w:val="right" w:leader="dot" w:pos="8830"/>
            </w:tabs>
            <w:rPr>
              <w:rFonts w:asciiTheme="minorHAnsi" w:eastAsiaTheme="minorEastAsia" w:hAnsiTheme="minorHAnsi" w:cstheme="minorBidi"/>
              <w:noProof/>
              <w:sz w:val="22"/>
              <w:szCs w:val="22"/>
              <w:lang w:val="es-CR" w:eastAsia="es-CR"/>
            </w:rPr>
          </w:pPr>
          <w:hyperlink w:anchor="_Toc174520004" w:history="1">
            <w:r w:rsidRPr="006E49F4">
              <w:rPr>
                <w:rStyle w:val="Hipervnculo"/>
                <w:rFonts w:ascii="Roboto" w:hAnsi="Roboto"/>
                <w:noProof/>
                <w:sz w:val="22"/>
                <w:szCs w:val="22"/>
              </w:rPr>
              <w:t>2. Plan Presupuesto Año 2025</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_Toc174520004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6544C9A8" w14:textId="1CA770F2"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5" w:history="1">
            <w:r w:rsidRPr="006E49F4">
              <w:rPr>
                <w:rStyle w:val="Hipervnculo"/>
                <w:rFonts w:ascii="Roboto" w:hAnsi="Roboto"/>
                <w:noProof/>
                <w:sz w:val="22"/>
                <w:szCs w:val="22"/>
              </w:rPr>
              <w:t>2.1 Presentación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_Toc174520005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1AF928F2" w14:textId="6D631CBF"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6" w:history="1">
            <w:r w:rsidRPr="006E49F4">
              <w:rPr>
                <w:rStyle w:val="Hipervnculo"/>
                <w:rFonts w:ascii="Roboto" w:hAnsi="Roboto"/>
                <w:noProof/>
                <w:sz w:val="22"/>
                <w:szCs w:val="22"/>
              </w:rPr>
              <w:t>2.2 Directrices para la Formulación del POI - Presupuesto.</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_Toc174520006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63A48981" w14:textId="19F18AAD"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7" w:history="1">
            <w:r w:rsidRPr="006E49F4">
              <w:rPr>
                <w:rStyle w:val="Hipervnculo"/>
                <w:rFonts w:ascii="Roboto" w:hAnsi="Roboto"/>
                <w:noProof/>
                <w:sz w:val="22"/>
                <w:szCs w:val="22"/>
              </w:rPr>
              <w:t>2.3 Plan de Trabajo.</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_Toc174520007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3A3BFF8B" w14:textId="5D1AC84B" w:rsidR="006E49F4" w:rsidRPr="006E49F4" w:rsidRDefault="006E49F4">
          <w:pPr>
            <w:pStyle w:val="TDC3"/>
            <w:tabs>
              <w:tab w:val="right" w:leader="dot" w:pos="8830"/>
            </w:tabs>
            <w:rPr>
              <w:rFonts w:asciiTheme="minorHAnsi" w:eastAsiaTheme="minorEastAsia" w:hAnsiTheme="minorHAnsi" w:cstheme="minorBidi"/>
              <w:noProof/>
              <w:sz w:val="22"/>
              <w:szCs w:val="22"/>
              <w:lang w:val="es-CR" w:eastAsia="es-CR"/>
            </w:rPr>
          </w:pPr>
          <w:hyperlink w:anchor="_Toc174520008" w:history="1">
            <w:r w:rsidRPr="006E49F4">
              <w:rPr>
                <w:rStyle w:val="Hipervnculo"/>
                <w:rFonts w:ascii="Roboto" w:hAnsi="Roboto"/>
                <w:noProof/>
                <w:sz w:val="22"/>
                <w:szCs w:val="22"/>
                <w:lang w:val="es-MX"/>
              </w:rPr>
              <w:t xml:space="preserve">2.3.1 </w:t>
            </w:r>
            <w:r w:rsidRPr="006E49F4">
              <w:rPr>
                <w:rStyle w:val="Hipervnculo"/>
                <w:rFonts w:ascii="Roboto" w:hAnsi="Roboto"/>
                <w:noProof/>
                <w:sz w:val="22"/>
                <w:szCs w:val="22"/>
                <w:lang w:val="es-ES_tradnl" w:eastAsia="en-US"/>
              </w:rPr>
              <w:t>Objetivo y metas de las instancias.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_Toc174520008 \h </w:instrText>
            </w:r>
            <w:r w:rsidRPr="006E49F4">
              <w:rPr>
                <w:noProof/>
                <w:webHidden/>
                <w:sz w:val="22"/>
                <w:szCs w:val="22"/>
              </w:rPr>
            </w:r>
            <w:r w:rsidRPr="006E49F4">
              <w:rPr>
                <w:noProof/>
                <w:webHidden/>
                <w:sz w:val="22"/>
                <w:szCs w:val="22"/>
              </w:rPr>
              <w:fldChar w:fldCharType="separate"/>
            </w:r>
            <w:r w:rsidR="00A460D5">
              <w:rPr>
                <w:noProof/>
                <w:webHidden/>
                <w:sz w:val="22"/>
                <w:szCs w:val="22"/>
              </w:rPr>
              <w:t>27</w:t>
            </w:r>
            <w:r w:rsidRPr="006E49F4">
              <w:rPr>
                <w:noProof/>
                <w:webHidden/>
                <w:sz w:val="22"/>
                <w:szCs w:val="22"/>
              </w:rPr>
              <w:fldChar w:fldCharType="end"/>
            </w:r>
          </w:hyperlink>
        </w:p>
        <w:p w14:paraId="2AC73DA1" w14:textId="22532DD7"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09" w:history="1">
            <w:r w:rsidRPr="006E49F4">
              <w:rPr>
                <w:rStyle w:val="Hipervnculo"/>
                <w:rFonts w:ascii="Roboto" w:hAnsi="Roboto"/>
                <w:noProof/>
                <w:sz w:val="22"/>
                <w:szCs w:val="22"/>
              </w:rPr>
              <w:t>2.4 Presupuesto y su expresión financiera del Plan Operativo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_Toc174520009 \h </w:instrText>
            </w:r>
            <w:r w:rsidRPr="006E49F4">
              <w:rPr>
                <w:noProof/>
                <w:webHidden/>
                <w:sz w:val="22"/>
                <w:szCs w:val="22"/>
              </w:rPr>
            </w:r>
            <w:r w:rsidRPr="006E49F4">
              <w:rPr>
                <w:noProof/>
                <w:webHidden/>
                <w:sz w:val="22"/>
                <w:szCs w:val="22"/>
              </w:rPr>
              <w:fldChar w:fldCharType="separate"/>
            </w:r>
            <w:r w:rsidR="00A460D5">
              <w:rPr>
                <w:noProof/>
                <w:webHidden/>
                <w:sz w:val="22"/>
                <w:szCs w:val="22"/>
              </w:rPr>
              <w:t>30</w:t>
            </w:r>
            <w:r w:rsidRPr="006E49F4">
              <w:rPr>
                <w:noProof/>
                <w:webHidden/>
                <w:sz w:val="22"/>
                <w:szCs w:val="22"/>
              </w:rPr>
              <w:fldChar w:fldCharType="end"/>
            </w:r>
          </w:hyperlink>
        </w:p>
        <w:p w14:paraId="389423ED" w14:textId="184D46B8"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0" w:history="1">
            <w:r w:rsidRPr="006E49F4">
              <w:rPr>
                <w:rStyle w:val="Hipervnculo"/>
                <w:rFonts w:ascii="Roboto" w:hAnsi="Roboto"/>
                <w:noProof/>
                <w:sz w:val="22"/>
                <w:szCs w:val="22"/>
              </w:rPr>
              <w:t>Presupuesto de ingresos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_Toc174520010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26331E28" w14:textId="51AE9A79"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1" w:history="1">
            <w:r w:rsidRPr="006E49F4">
              <w:rPr>
                <w:rStyle w:val="Hipervnculo"/>
                <w:rFonts w:ascii="Roboto" w:hAnsi="Roboto"/>
                <w:noProof/>
                <w:sz w:val="22"/>
                <w:szCs w:val="22"/>
              </w:rPr>
              <w:t>Detalle de ingresos y egresos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_Toc174520011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12189CF5" w14:textId="7FFE6B30"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2" w:history="1">
            <w:r w:rsidRPr="006E49F4">
              <w:rPr>
                <w:rStyle w:val="Hipervnculo"/>
                <w:rFonts w:ascii="Roboto" w:hAnsi="Roboto"/>
                <w:noProof/>
                <w:sz w:val="22"/>
                <w:szCs w:val="22"/>
              </w:rPr>
              <w:t>Presupuesto detallado de egresos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_Toc174520012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554A0DDD" w14:textId="1BAFDC3D"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3" w:history="1">
            <w:r w:rsidRPr="006E49F4">
              <w:rPr>
                <w:rStyle w:val="Hipervnculo"/>
                <w:rFonts w:ascii="Roboto" w:hAnsi="Roboto"/>
                <w:noProof/>
                <w:sz w:val="22"/>
                <w:szCs w:val="22"/>
              </w:rPr>
              <w:t>Detalle de los principales rubros de egresos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_Toc174520013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1502AD3B" w14:textId="6863E007"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4" w:history="1">
            <w:r w:rsidRPr="006E49F4">
              <w:rPr>
                <w:rStyle w:val="Hipervnculo"/>
                <w:rFonts w:ascii="Roboto" w:hAnsi="Roboto"/>
                <w:noProof/>
                <w:sz w:val="22"/>
                <w:szCs w:val="22"/>
              </w:rPr>
              <w:t>Presupuesto ordinario de egresos por meta</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_Toc174520014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22BC7106" w14:textId="56E2580D"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5" w:history="1">
            <w:r w:rsidRPr="006E49F4">
              <w:rPr>
                <w:rStyle w:val="Hipervnculo"/>
                <w:rFonts w:ascii="Roboto" w:hAnsi="Roboto"/>
                <w:noProof/>
                <w:sz w:val="22"/>
                <w:szCs w:val="22"/>
              </w:rPr>
              <w:t>Comparativo de la evolución del gasto por cuenta durante los cinco últimos periodos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_Toc174520015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3248BCAF" w14:textId="1D28F219"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6" w:history="1">
            <w:r w:rsidRPr="006E49F4">
              <w:rPr>
                <w:rStyle w:val="Hipervnculo"/>
                <w:rFonts w:ascii="Roboto" w:hAnsi="Roboto"/>
                <w:noProof/>
                <w:sz w:val="22"/>
                <w:szCs w:val="22"/>
              </w:rPr>
              <w:t>Comparativo de la evolución del gasto del año presupuestado</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_Toc174520016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2B7B66AF" w14:textId="1158AEC9"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7" w:history="1">
            <w:r w:rsidRPr="006E49F4">
              <w:rPr>
                <w:rStyle w:val="Hipervnculo"/>
                <w:rFonts w:ascii="Roboto" w:hAnsi="Roboto"/>
                <w:noProof/>
                <w:sz w:val="22"/>
                <w:szCs w:val="22"/>
              </w:rPr>
              <w:t>Presupuesto resumen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_Toc174520017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381F0AA3" w14:textId="3E219F9C"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8" w:history="1">
            <w:r w:rsidRPr="006E49F4">
              <w:rPr>
                <w:rStyle w:val="Hipervnculo"/>
                <w:rFonts w:ascii="Roboto" w:hAnsi="Roboto"/>
                <w:noProof/>
                <w:sz w:val="22"/>
                <w:szCs w:val="22"/>
              </w:rPr>
              <w:t>Evolución del Presupuesto y Ejecución en términos Nominales y Reales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_Toc174520018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19E7D87F" w14:textId="149CF188"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19" w:history="1">
            <w:r w:rsidRPr="006E49F4">
              <w:rPr>
                <w:rStyle w:val="Hipervnculo"/>
                <w:rFonts w:ascii="Roboto" w:hAnsi="Roboto"/>
                <w:noProof/>
                <w:sz w:val="22"/>
                <w:szCs w:val="22"/>
              </w:rPr>
              <w:t>Gráfico de composición.</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_Toc174520019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6E694C56" w14:textId="3BBB87FD"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20" w:history="1">
            <w:r w:rsidRPr="006E49F4">
              <w:rPr>
                <w:rStyle w:val="Hipervnculo"/>
                <w:rFonts w:ascii="Roboto" w:hAnsi="Roboto"/>
                <w:noProof/>
                <w:sz w:val="22"/>
                <w:szCs w:val="22"/>
              </w:rPr>
              <w:t>Gráfico de evolución anual de recursos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_Toc174520020 \h </w:instrText>
            </w:r>
            <w:r w:rsidRPr="006E49F4">
              <w:rPr>
                <w:noProof/>
                <w:webHidden/>
                <w:sz w:val="22"/>
                <w:szCs w:val="22"/>
              </w:rPr>
            </w:r>
            <w:r w:rsidRPr="006E49F4">
              <w:rPr>
                <w:noProof/>
                <w:webHidden/>
                <w:sz w:val="22"/>
                <w:szCs w:val="22"/>
              </w:rPr>
              <w:fldChar w:fldCharType="separate"/>
            </w:r>
            <w:r w:rsidR="00A460D5">
              <w:rPr>
                <w:noProof/>
                <w:webHidden/>
                <w:sz w:val="22"/>
                <w:szCs w:val="22"/>
              </w:rPr>
              <w:t>31</w:t>
            </w:r>
            <w:r w:rsidRPr="006E49F4">
              <w:rPr>
                <w:noProof/>
                <w:webHidden/>
                <w:sz w:val="22"/>
                <w:szCs w:val="22"/>
              </w:rPr>
              <w:fldChar w:fldCharType="end"/>
            </w:r>
          </w:hyperlink>
        </w:p>
        <w:p w14:paraId="58A27507" w14:textId="17888C85"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21" w:history="1">
            <w:r w:rsidRPr="006E49F4">
              <w:rPr>
                <w:rStyle w:val="Hipervnculo"/>
                <w:rFonts w:ascii="Roboto" w:hAnsi="Roboto"/>
                <w:noProof/>
                <w:sz w:val="22"/>
                <w:szCs w:val="22"/>
              </w:rPr>
              <w:t>2.5 Plan de Inversiones y Justificación de Partidas.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_Toc174520021 \h </w:instrText>
            </w:r>
            <w:r w:rsidRPr="006E49F4">
              <w:rPr>
                <w:noProof/>
                <w:webHidden/>
                <w:sz w:val="22"/>
                <w:szCs w:val="22"/>
              </w:rPr>
            </w:r>
            <w:r w:rsidRPr="006E49F4">
              <w:rPr>
                <w:noProof/>
                <w:webHidden/>
                <w:sz w:val="22"/>
                <w:szCs w:val="22"/>
              </w:rPr>
              <w:fldChar w:fldCharType="separate"/>
            </w:r>
            <w:r w:rsidR="00A460D5">
              <w:rPr>
                <w:noProof/>
                <w:webHidden/>
                <w:sz w:val="22"/>
                <w:szCs w:val="22"/>
              </w:rPr>
              <w:t>32</w:t>
            </w:r>
            <w:r w:rsidRPr="006E49F4">
              <w:rPr>
                <w:noProof/>
                <w:webHidden/>
                <w:sz w:val="22"/>
                <w:szCs w:val="22"/>
              </w:rPr>
              <w:fldChar w:fldCharType="end"/>
            </w:r>
          </w:hyperlink>
        </w:p>
        <w:p w14:paraId="6B707C0F" w14:textId="0CD976C6"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22" w:history="1">
            <w:r w:rsidRPr="006E49F4">
              <w:rPr>
                <w:rStyle w:val="Hipervnculo"/>
                <w:rFonts w:ascii="Roboto" w:hAnsi="Roboto"/>
                <w:noProof/>
                <w:sz w:val="22"/>
                <w:szCs w:val="22"/>
              </w:rPr>
              <w:t>2.6   Plan de capacitación y desarrollo</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_Toc174520022 \h </w:instrText>
            </w:r>
            <w:r w:rsidRPr="006E49F4">
              <w:rPr>
                <w:noProof/>
                <w:webHidden/>
                <w:sz w:val="22"/>
                <w:szCs w:val="22"/>
              </w:rPr>
            </w:r>
            <w:r w:rsidRPr="006E49F4">
              <w:rPr>
                <w:noProof/>
                <w:webHidden/>
                <w:sz w:val="22"/>
                <w:szCs w:val="22"/>
              </w:rPr>
              <w:fldChar w:fldCharType="separate"/>
            </w:r>
            <w:r w:rsidR="00A460D5">
              <w:rPr>
                <w:noProof/>
                <w:webHidden/>
                <w:sz w:val="22"/>
                <w:szCs w:val="22"/>
              </w:rPr>
              <w:t>32</w:t>
            </w:r>
            <w:r w:rsidRPr="006E49F4">
              <w:rPr>
                <w:noProof/>
                <w:webHidden/>
                <w:sz w:val="22"/>
                <w:szCs w:val="22"/>
              </w:rPr>
              <w:fldChar w:fldCharType="end"/>
            </w:r>
          </w:hyperlink>
        </w:p>
        <w:p w14:paraId="55544894" w14:textId="706B10F8"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23" w:history="1">
            <w:r w:rsidRPr="006E49F4">
              <w:rPr>
                <w:rStyle w:val="Hipervnculo"/>
                <w:rFonts w:ascii="Roboto" w:hAnsi="Roboto"/>
                <w:noProof/>
                <w:sz w:val="22"/>
                <w:szCs w:val="22"/>
              </w:rPr>
              <w:t>2.7 Plan-presupuesto plurianual institucional</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_Toc174520023 \h </w:instrText>
            </w:r>
            <w:r w:rsidRPr="006E49F4">
              <w:rPr>
                <w:noProof/>
                <w:webHidden/>
                <w:sz w:val="22"/>
                <w:szCs w:val="22"/>
              </w:rPr>
            </w:r>
            <w:r w:rsidRPr="006E49F4">
              <w:rPr>
                <w:noProof/>
                <w:webHidden/>
                <w:sz w:val="22"/>
                <w:szCs w:val="22"/>
              </w:rPr>
              <w:fldChar w:fldCharType="separate"/>
            </w:r>
            <w:r w:rsidR="00A460D5">
              <w:rPr>
                <w:noProof/>
                <w:webHidden/>
                <w:sz w:val="22"/>
                <w:szCs w:val="22"/>
              </w:rPr>
              <w:t>33</w:t>
            </w:r>
            <w:r w:rsidRPr="006E49F4">
              <w:rPr>
                <w:noProof/>
                <w:webHidden/>
                <w:sz w:val="22"/>
                <w:szCs w:val="22"/>
              </w:rPr>
              <w:fldChar w:fldCharType="end"/>
            </w:r>
          </w:hyperlink>
        </w:p>
        <w:p w14:paraId="1D713CCB" w14:textId="2A146DE6" w:rsidR="006E49F4" w:rsidRPr="006E49F4" w:rsidRDefault="006E49F4">
          <w:pPr>
            <w:pStyle w:val="TDC2"/>
            <w:tabs>
              <w:tab w:val="right" w:leader="dot" w:pos="8830"/>
            </w:tabs>
            <w:rPr>
              <w:rFonts w:asciiTheme="minorHAnsi" w:eastAsiaTheme="minorEastAsia" w:hAnsiTheme="minorHAnsi" w:cstheme="minorBidi"/>
              <w:noProof/>
              <w:sz w:val="22"/>
              <w:szCs w:val="22"/>
              <w:lang w:val="es-CR" w:eastAsia="es-CR"/>
            </w:rPr>
          </w:pPr>
          <w:hyperlink w:anchor="_Toc174520024" w:history="1">
            <w:r w:rsidRPr="006E49F4">
              <w:rPr>
                <w:rStyle w:val="Hipervnculo"/>
                <w:rFonts w:ascii="Roboto" w:hAnsi="Roboto"/>
                <w:noProof/>
                <w:sz w:val="22"/>
                <w:szCs w:val="22"/>
              </w:rPr>
              <w:t>2.8 Justificación pago de cuotas de afiliación a organismos internacionales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_Toc174520024 \h </w:instrText>
            </w:r>
            <w:r w:rsidRPr="006E49F4">
              <w:rPr>
                <w:noProof/>
                <w:webHidden/>
                <w:sz w:val="22"/>
                <w:szCs w:val="22"/>
              </w:rPr>
            </w:r>
            <w:r w:rsidRPr="006E49F4">
              <w:rPr>
                <w:noProof/>
                <w:webHidden/>
                <w:sz w:val="22"/>
                <w:szCs w:val="22"/>
              </w:rPr>
              <w:fldChar w:fldCharType="separate"/>
            </w:r>
            <w:r w:rsidR="00A460D5">
              <w:rPr>
                <w:noProof/>
                <w:webHidden/>
                <w:sz w:val="22"/>
                <w:szCs w:val="22"/>
              </w:rPr>
              <w:t>33</w:t>
            </w:r>
            <w:r w:rsidRPr="006E49F4">
              <w:rPr>
                <w:noProof/>
                <w:webHidden/>
                <w:sz w:val="22"/>
                <w:szCs w:val="22"/>
              </w:rPr>
              <w:fldChar w:fldCharType="end"/>
            </w:r>
          </w:hyperlink>
        </w:p>
        <w:p w14:paraId="1C360839" w14:textId="6E208C8C" w:rsidR="006E49F4" w:rsidRDefault="006E49F4">
          <w:pPr>
            <w:pStyle w:val="TDC1"/>
            <w:tabs>
              <w:tab w:val="right" w:leader="dot" w:pos="8830"/>
            </w:tabs>
            <w:rPr>
              <w:rFonts w:asciiTheme="minorHAnsi" w:eastAsiaTheme="minorEastAsia" w:hAnsiTheme="minorHAnsi" w:cstheme="minorBidi"/>
              <w:noProof/>
              <w:sz w:val="22"/>
              <w:szCs w:val="22"/>
              <w:lang w:val="es-CR" w:eastAsia="es-CR"/>
            </w:rPr>
          </w:pPr>
          <w:hyperlink w:anchor="_Toc174520025" w:history="1">
            <w:r w:rsidRPr="006E49F4">
              <w:rPr>
                <w:rStyle w:val="Hipervnculo"/>
                <w:rFonts w:ascii="Roboto" w:hAnsi="Roboto"/>
                <w:noProof/>
                <w:sz w:val="22"/>
                <w:szCs w:val="22"/>
                <w:lang w:val="es-CR"/>
              </w:rPr>
              <w:t>Anexos</w:t>
            </w:r>
            <w:r w:rsidRPr="006E49F4">
              <w:rPr>
                <w:noProof/>
                <w:webHidden/>
                <w:sz w:val="22"/>
                <w:szCs w:val="22"/>
              </w:rPr>
              <w:tab/>
            </w:r>
            <w:r w:rsidRPr="006E49F4">
              <w:rPr>
                <w:noProof/>
                <w:webHidden/>
                <w:sz w:val="22"/>
                <w:szCs w:val="22"/>
              </w:rPr>
              <w:fldChar w:fldCharType="begin"/>
            </w:r>
            <w:r w:rsidRPr="006E49F4">
              <w:rPr>
                <w:noProof/>
                <w:webHidden/>
                <w:sz w:val="22"/>
                <w:szCs w:val="22"/>
              </w:rPr>
              <w:instrText xml:space="preserve"> PAGEREF _Toc174520025 \h </w:instrText>
            </w:r>
            <w:r w:rsidRPr="006E49F4">
              <w:rPr>
                <w:noProof/>
                <w:webHidden/>
                <w:sz w:val="22"/>
                <w:szCs w:val="22"/>
              </w:rPr>
            </w:r>
            <w:r w:rsidRPr="006E49F4">
              <w:rPr>
                <w:noProof/>
                <w:webHidden/>
                <w:sz w:val="22"/>
                <w:szCs w:val="22"/>
              </w:rPr>
              <w:fldChar w:fldCharType="separate"/>
            </w:r>
            <w:r w:rsidR="00A460D5">
              <w:rPr>
                <w:noProof/>
                <w:webHidden/>
                <w:sz w:val="22"/>
                <w:szCs w:val="22"/>
              </w:rPr>
              <w:t>35</w:t>
            </w:r>
            <w:r w:rsidRPr="006E49F4">
              <w:rPr>
                <w:noProof/>
                <w:webHidden/>
                <w:sz w:val="22"/>
                <w:szCs w:val="22"/>
              </w:rPr>
              <w:fldChar w:fldCharType="end"/>
            </w:r>
          </w:hyperlink>
        </w:p>
        <w:p w14:paraId="5F84E3C5" w14:textId="5FE62954" w:rsidR="004F0ECE" w:rsidRDefault="0044227C">
          <w:pPr>
            <w:rPr>
              <w:rFonts w:ascii="Roboto" w:hAnsi="Roboto"/>
            </w:rPr>
          </w:pPr>
          <w:r w:rsidRPr="00C3300E">
            <w:rPr>
              <w:rFonts w:ascii="Roboto" w:hAnsi="Roboto"/>
              <w:b/>
              <w:bCs/>
              <w:sz w:val="22"/>
              <w:szCs w:val="22"/>
            </w:rPr>
            <w:fldChar w:fldCharType="end"/>
          </w:r>
        </w:p>
      </w:sdtContent>
    </w:sdt>
    <w:p w14:paraId="058A8209" w14:textId="77777777" w:rsidR="00CE44FF" w:rsidRPr="00390E82" w:rsidRDefault="00CE44FF">
      <w:pPr>
        <w:rPr>
          <w:rFonts w:ascii="Roboto" w:hAnsi="Roboto"/>
        </w:rPr>
      </w:pPr>
    </w:p>
    <w:p w14:paraId="0822F7C1" w14:textId="7A5D0FBA" w:rsidR="009D034C" w:rsidRPr="00390E82" w:rsidRDefault="00A37007" w:rsidP="00CE44FF">
      <w:pPr>
        <w:pStyle w:val="Ttulo1"/>
        <w:ind w:left="644" w:hanging="360"/>
        <w:rPr>
          <w:rFonts w:ascii="Roboto" w:hAnsi="Roboto"/>
          <w:bCs w:val="0"/>
          <w:kern w:val="28"/>
          <w:sz w:val="28"/>
          <w:szCs w:val="20"/>
          <w:lang w:val="es-ES_tradnl"/>
        </w:rPr>
      </w:pPr>
      <w:bookmarkStart w:id="0" w:name="_Toc523739581"/>
      <w:bookmarkStart w:id="1" w:name="_Toc523740723"/>
      <w:bookmarkStart w:id="2" w:name="_Toc18836135"/>
      <w:bookmarkStart w:id="3" w:name="_Toc44679271"/>
      <w:bookmarkStart w:id="4" w:name="_Toc174519987"/>
      <w:r w:rsidRPr="0044227C">
        <w:rPr>
          <w:bCs w:val="0"/>
          <w:kern w:val="28"/>
          <w:sz w:val="28"/>
          <w:szCs w:val="20"/>
          <w:lang w:val="es-ES_tradnl"/>
        </w:rPr>
        <w:lastRenderedPageBreak/>
        <w:t>1.</w:t>
      </w:r>
      <w:r w:rsidRPr="00390E82">
        <w:rPr>
          <w:rFonts w:ascii="Roboto" w:hAnsi="Roboto"/>
          <w:bCs w:val="0"/>
          <w:kern w:val="28"/>
          <w:sz w:val="28"/>
          <w:szCs w:val="20"/>
          <w:lang w:val="es-ES_tradnl"/>
        </w:rPr>
        <w:tab/>
        <w:t>Plan Operativo</w:t>
      </w:r>
      <w:r w:rsidR="00C0086A" w:rsidRPr="00390E82">
        <w:rPr>
          <w:rFonts w:ascii="Roboto" w:hAnsi="Roboto"/>
          <w:bCs w:val="0"/>
          <w:kern w:val="28"/>
          <w:sz w:val="28"/>
          <w:szCs w:val="20"/>
          <w:lang w:val="es-ES_tradnl"/>
        </w:rPr>
        <w:t xml:space="preserve"> Institucional</w:t>
      </w:r>
      <w:r w:rsidRPr="00390E82">
        <w:rPr>
          <w:rFonts w:ascii="Roboto" w:hAnsi="Roboto"/>
          <w:bCs w:val="0"/>
          <w:kern w:val="28"/>
          <w:sz w:val="28"/>
          <w:szCs w:val="20"/>
          <w:lang w:val="es-ES_tradnl"/>
        </w:rPr>
        <w:t xml:space="preserve"> </w:t>
      </w:r>
      <w:bookmarkEnd w:id="0"/>
      <w:bookmarkEnd w:id="1"/>
      <w:bookmarkEnd w:id="2"/>
      <w:bookmarkEnd w:id="3"/>
      <w:r w:rsidR="00145CA2" w:rsidRPr="00390E82">
        <w:rPr>
          <w:rFonts w:ascii="Roboto" w:hAnsi="Roboto"/>
          <w:bCs w:val="0"/>
          <w:kern w:val="28"/>
          <w:sz w:val="28"/>
          <w:szCs w:val="20"/>
          <w:lang w:val="es-ES_tradnl"/>
        </w:rPr>
        <w:t>2025</w:t>
      </w:r>
      <w:bookmarkEnd w:id="4"/>
    </w:p>
    <w:p w14:paraId="40874BE7" w14:textId="77777777" w:rsidR="00F53525" w:rsidRPr="00390E82" w:rsidRDefault="00F53525" w:rsidP="002B1320">
      <w:pPr>
        <w:spacing w:line="276" w:lineRule="auto"/>
        <w:rPr>
          <w:rFonts w:ascii="Roboto" w:hAnsi="Roboto" w:cs="Arial"/>
          <w:b/>
          <w:sz w:val="22"/>
          <w:szCs w:val="22"/>
        </w:rPr>
      </w:pPr>
    </w:p>
    <w:p w14:paraId="2177BDE1" w14:textId="77777777" w:rsidR="009B079D" w:rsidRPr="00390E82" w:rsidRDefault="00B9101A" w:rsidP="00A2182B">
      <w:pPr>
        <w:pStyle w:val="Ttulo2"/>
        <w:numPr>
          <w:ilvl w:val="1"/>
          <w:numId w:val="3"/>
        </w:numPr>
        <w:rPr>
          <w:rFonts w:ascii="Roboto" w:hAnsi="Roboto"/>
          <w:sz w:val="28"/>
          <w:szCs w:val="28"/>
        </w:rPr>
      </w:pPr>
      <w:bookmarkStart w:id="5" w:name="_Toc523739582"/>
      <w:bookmarkStart w:id="6" w:name="_Toc523740724"/>
      <w:bookmarkStart w:id="7" w:name="_Toc523747941"/>
      <w:bookmarkStart w:id="8" w:name="_Toc18836136"/>
      <w:bookmarkStart w:id="9" w:name="_Toc44679272"/>
      <w:r w:rsidRPr="00390E82">
        <w:rPr>
          <w:rFonts w:ascii="Roboto" w:hAnsi="Roboto"/>
          <w:sz w:val="28"/>
          <w:szCs w:val="28"/>
        </w:rPr>
        <w:t xml:space="preserve"> </w:t>
      </w:r>
      <w:bookmarkStart w:id="10" w:name="_Toc174519988"/>
      <w:r w:rsidR="009B079D" w:rsidRPr="00390E82">
        <w:rPr>
          <w:rFonts w:ascii="Roboto" w:hAnsi="Roboto"/>
          <w:sz w:val="28"/>
          <w:szCs w:val="28"/>
        </w:rPr>
        <w:t>Presentación:</w:t>
      </w:r>
      <w:bookmarkEnd w:id="5"/>
      <w:bookmarkEnd w:id="6"/>
      <w:bookmarkEnd w:id="7"/>
      <w:bookmarkEnd w:id="8"/>
      <w:bookmarkEnd w:id="9"/>
      <w:bookmarkEnd w:id="10"/>
    </w:p>
    <w:p w14:paraId="09BC15DE" w14:textId="77777777" w:rsidR="00F3692D" w:rsidRPr="00390E82" w:rsidRDefault="00F3692D" w:rsidP="00F3692D">
      <w:pPr>
        <w:rPr>
          <w:rFonts w:ascii="Roboto" w:hAnsi="Roboto" w:cs="Arial"/>
          <w:lang w:val="es-ES_tradnl" w:eastAsia="en-US"/>
        </w:rPr>
      </w:pPr>
    </w:p>
    <w:p w14:paraId="0F9F90CF" w14:textId="64244F51" w:rsidR="009B079D" w:rsidRPr="00390E82" w:rsidRDefault="009B079D" w:rsidP="009B079D">
      <w:pPr>
        <w:spacing w:line="276" w:lineRule="auto"/>
        <w:jc w:val="both"/>
        <w:rPr>
          <w:rFonts w:ascii="Roboto" w:hAnsi="Roboto" w:cs="Arial"/>
          <w:sz w:val="22"/>
          <w:szCs w:val="22"/>
          <w:lang w:val="es-CR"/>
        </w:rPr>
      </w:pPr>
      <w:r w:rsidRPr="00390E82">
        <w:rPr>
          <w:rFonts w:ascii="Roboto" w:hAnsi="Roboto" w:cs="Arial"/>
          <w:sz w:val="22"/>
          <w:szCs w:val="22"/>
          <w:lang w:val="es-CR"/>
        </w:rPr>
        <w:t>Este documento tiene como objeto presentar el Plan Operativo Institucional y el Presupuesto de Ingresos y Gastos de la Superintend</w:t>
      </w:r>
      <w:r w:rsidR="00724667" w:rsidRPr="00390E82">
        <w:rPr>
          <w:rFonts w:ascii="Roboto" w:hAnsi="Roboto" w:cs="Arial"/>
          <w:sz w:val="22"/>
          <w:szCs w:val="22"/>
          <w:lang w:val="es-CR"/>
        </w:rPr>
        <w:t xml:space="preserve">encia General de </w:t>
      </w:r>
      <w:r w:rsidR="00B9101A" w:rsidRPr="00390E82">
        <w:rPr>
          <w:rFonts w:ascii="Roboto" w:hAnsi="Roboto" w:cs="Arial"/>
          <w:sz w:val="22"/>
          <w:szCs w:val="22"/>
          <w:lang w:val="es-CR"/>
        </w:rPr>
        <w:t>Valores</w:t>
      </w:r>
      <w:r w:rsidR="009E22B5">
        <w:rPr>
          <w:rFonts w:ascii="Roboto" w:hAnsi="Roboto" w:cs="Arial"/>
          <w:sz w:val="22"/>
          <w:szCs w:val="22"/>
          <w:lang w:val="es-CR"/>
        </w:rPr>
        <w:t xml:space="preserve"> (SUGEVAL)</w:t>
      </w:r>
      <w:r w:rsidRPr="00390E82">
        <w:rPr>
          <w:rFonts w:ascii="Roboto" w:hAnsi="Roboto" w:cs="Arial"/>
          <w:sz w:val="22"/>
          <w:szCs w:val="22"/>
          <w:lang w:val="es-CR"/>
        </w:rPr>
        <w:t xml:space="preserve">, para el ejercicio económico correspondiente al año </w:t>
      </w:r>
      <w:r w:rsidR="00145CA2" w:rsidRPr="00390E82">
        <w:rPr>
          <w:rFonts w:ascii="Roboto" w:hAnsi="Roboto" w:cs="Arial"/>
          <w:sz w:val="22"/>
          <w:szCs w:val="22"/>
          <w:lang w:val="es-CR"/>
        </w:rPr>
        <w:t>2025</w:t>
      </w:r>
      <w:r w:rsidR="008D2766" w:rsidRPr="00390E82">
        <w:rPr>
          <w:rFonts w:ascii="Roboto" w:hAnsi="Roboto" w:cs="Arial"/>
          <w:sz w:val="22"/>
          <w:szCs w:val="22"/>
          <w:lang w:val="es-CR"/>
        </w:rPr>
        <w:t xml:space="preserve">. </w:t>
      </w:r>
      <w:r w:rsidR="00863335" w:rsidRPr="00390E82">
        <w:rPr>
          <w:rFonts w:ascii="Roboto" w:hAnsi="Roboto" w:cs="Arial"/>
          <w:sz w:val="22"/>
          <w:szCs w:val="22"/>
          <w:lang w:val="es-CR"/>
        </w:rPr>
        <w:t xml:space="preserve">Fue realizado </w:t>
      </w:r>
      <w:r w:rsidR="00531FB0" w:rsidRPr="00390E82">
        <w:rPr>
          <w:rFonts w:ascii="Roboto" w:hAnsi="Roboto" w:cs="Arial"/>
          <w:sz w:val="22"/>
          <w:szCs w:val="22"/>
          <w:lang w:val="es-CR"/>
        </w:rPr>
        <w:t>considera</w:t>
      </w:r>
      <w:r w:rsidR="00F11ACB" w:rsidRPr="00390E82">
        <w:rPr>
          <w:rFonts w:ascii="Roboto" w:hAnsi="Roboto" w:cs="Arial"/>
          <w:sz w:val="22"/>
          <w:szCs w:val="22"/>
          <w:lang w:val="es-CR"/>
        </w:rPr>
        <w:t>ndo</w:t>
      </w:r>
      <w:r w:rsidR="008D2766" w:rsidRPr="00390E82">
        <w:rPr>
          <w:rFonts w:ascii="Roboto" w:hAnsi="Roboto" w:cs="Arial"/>
          <w:sz w:val="22"/>
          <w:szCs w:val="22"/>
          <w:lang w:val="es-CR"/>
        </w:rPr>
        <w:t xml:space="preserve"> </w:t>
      </w:r>
      <w:r w:rsidR="0085529C" w:rsidRPr="00390E82">
        <w:rPr>
          <w:rFonts w:ascii="Roboto" w:hAnsi="Roboto" w:cs="Arial"/>
          <w:sz w:val="22"/>
          <w:szCs w:val="22"/>
          <w:lang w:val="es-CR"/>
        </w:rPr>
        <w:t xml:space="preserve">el </w:t>
      </w:r>
      <w:r w:rsidR="00D508D4" w:rsidRPr="00390E82">
        <w:rPr>
          <w:rFonts w:ascii="Roboto" w:hAnsi="Roboto" w:cs="Arial"/>
          <w:sz w:val="22"/>
          <w:szCs w:val="22"/>
          <w:lang w:val="es-CR"/>
        </w:rPr>
        <w:t xml:space="preserve">nuevo </w:t>
      </w:r>
      <w:r w:rsidR="0085529C" w:rsidRPr="00390E82">
        <w:rPr>
          <w:rFonts w:ascii="Roboto" w:hAnsi="Roboto" w:cs="Arial"/>
          <w:sz w:val="22"/>
          <w:szCs w:val="22"/>
          <w:lang w:val="es-CR"/>
        </w:rPr>
        <w:t xml:space="preserve">Plan Estratégico </w:t>
      </w:r>
      <w:r w:rsidR="00145CA2" w:rsidRPr="00390E82">
        <w:rPr>
          <w:rFonts w:ascii="Roboto" w:hAnsi="Roboto" w:cs="Arial"/>
          <w:sz w:val="22"/>
          <w:szCs w:val="22"/>
          <w:lang w:val="es-CR"/>
        </w:rPr>
        <w:t>2025</w:t>
      </w:r>
      <w:r w:rsidR="00D508D4" w:rsidRPr="00390E82">
        <w:rPr>
          <w:rFonts w:ascii="Roboto" w:hAnsi="Roboto" w:cs="Arial"/>
          <w:sz w:val="22"/>
          <w:szCs w:val="22"/>
          <w:lang w:val="es-CR"/>
        </w:rPr>
        <w:t>-2028</w:t>
      </w:r>
      <w:r w:rsidR="009E22B5">
        <w:rPr>
          <w:rFonts w:ascii="Roboto" w:hAnsi="Roboto" w:cs="Arial"/>
          <w:sz w:val="22"/>
          <w:szCs w:val="22"/>
          <w:lang w:val="es-CR"/>
        </w:rPr>
        <w:t xml:space="preserve"> y</w:t>
      </w:r>
      <w:r w:rsidRPr="00390E82">
        <w:rPr>
          <w:rFonts w:ascii="Roboto" w:hAnsi="Roboto" w:cs="Arial"/>
          <w:sz w:val="22"/>
          <w:szCs w:val="22"/>
          <w:lang w:val="es-CR"/>
        </w:rPr>
        <w:t xml:space="preserve"> las directrices que para tal efecto emitió la Junta Directiva del Banco Central de Costa Rica y el Consejo Nacional de Supervisión del Sistema Financiero.</w:t>
      </w:r>
    </w:p>
    <w:p w14:paraId="778320A6" w14:textId="77777777" w:rsidR="009B079D" w:rsidRPr="00390E82" w:rsidRDefault="009B079D" w:rsidP="003A3D60">
      <w:pPr>
        <w:rPr>
          <w:rFonts w:ascii="Roboto" w:hAnsi="Roboto" w:cs="Arial"/>
          <w:lang w:val="es-CR"/>
        </w:rPr>
      </w:pPr>
    </w:p>
    <w:p w14:paraId="7C887D22" w14:textId="77777777" w:rsidR="009B079D" w:rsidRPr="00390E82" w:rsidRDefault="00B9101A" w:rsidP="00A2182B">
      <w:pPr>
        <w:pStyle w:val="Ttulo2"/>
        <w:numPr>
          <w:ilvl w:val="1"/>
          <w:numId w:val="3"/>
        </w:numPr>
        <w:rPr>
          <w:rFonts w:ascii="Roboto" w:hAnsi="Roboto"/>
          <w:sz w:val="28"/>
          <w:szCs w:val="28"/>
        </w:rPr>
      </w:pPr>
      <w:bookmarkStart w:id="11" w:name="_Toc523739583"/>
      <w:bookmarkStart w:id="12" w:name="_Toc523740725"/>
      <w:bookmarkStart w:id="13" w:name="_Toc523747942"/>
      <w:bookmarkStart w:id="14" w:name="_Toc18836137"/>
      <w:bookmarkStart w:id="15" w:name="_Toc44679273"/>
      <w:r w:rsidRPr="00390E82">
        <w:rPr>
          <w:rFonts w:ascii="Roboto" w:hAnsi="Roboto"/>
          <w:sz w:val="28"/>
          <w:szCs w:val="28"/>
        </w:rPr>
        <w:t xml:space="preserve"> </w:t>
      </w:r>
      <w:bookmarkStart w:id="16" w:name="_Toc174519989"/>
      <w:r w:rsidR="009B079D" w:rsidRPr="00390E82">
        <w:rPr>
          <w:rFonts w:ascii="Roboto" w:hAnsi="Roboto"/>
          <w:sz w:val="28"/>
          <w:szCs w:val="28"/>
        </w:rPr>
        <w:t>Antecedentes de la Institución.</w:t>
      </w:r>
      <w:bookmarkEnd w:id="11"/>
      <w:bookmarkEnd w:id="12"/>
      <w:bookmarkEnd w:id="13"/>
      <w:bookmarkEnd w:id="14"/>
      <w:bookmarkEnd w:id="15"/>
      <w:bookmarkEnd w:id="16"/>
    </w:p>
    <w:p w14:paraId="1B3572DF" w14:textId="77777777" w:rsidR="009B079D" w:rsidRPr="00390E82" w:rsidRDefault="00F3692D" w:rsidP="00F3692D">
      <w:pPr>
        <w:pStyle w:val="Ttulo3"/>
        <w:rPr>
          <w:rFonts w:ascii="Roboto" w:hAnsi="Roboto"/>
          <w:sz w:val="24"/>
          <w:szCs w:val="24"/>
        </w:rPr>
      </w:pPr>
      <w:bookmarkStart w:id="17" w:name="_Toc523739584"/>
      <w:bookmarkStart w:id="18" w:name="_Toc523740726"/>
      <w:bookmarkStart w:id="19" w:name="_Toc523747943"/>
      <w:bookmarkStart w:id="20" w:name="_Toc18836138"/>
      <w:bookmarkStart w:id="21" w:name="_Toc44679274"/>
      <w:bookmarkStart w:id="22" w:name="_Toc174519990"/>
      <w:r w:rsidRPr="00390E82">
        <w:rPr>
          <w:rFonts w:ascii="Roboto" w:hAnsi="Roboto"/>
          <w:sz w:val="24"/>
          <w:szCs w:val="24"/>
        </w:rPr>
        <w:t xml:space="preserve">1.2.1 </w:t>
      </w:r>
      <w:r w:rsidR="009B079D" w:rsidRPr="00390E82">
        <w:rPr>
          <w:rFonts w:ascii="Roboto" w:hAnsi="Roboto"/>
          <w:sz w:val="24"/>
          <w:szCs w:val="24"/>
        </w:rPr>
        <w:t xml:space="preserve">Marco </w:t>
      </w:r>
      <w:r w:rsidR="00F11ACB" w:rsidRPr="00390E82">
        <w:rPr>
          <w:rFonts w:ascii="Roboto" w:hAnsi="Roboto"/>
          <w:sz w:val="24"/>
          <w:szCs w:val="24"/>
        </w:rPr>
        <w:t>g</w:t>
      </w:r>
      <w:r w:rsidR="009B079D" w:rsidRPr="00390E82">
        <w:rPr>
          <w:rFonts w:ascii="Roboto" w:hAnsi="Roboto"/>
          <w:sz w:val="24"/>
          <w:szCs w:val="24"/>
        </w:rPr>
        <w:t xml:space="preserve">eneral </w:t>
      </w:r>
      <w:r w:rsidR="00F11ACB" w:rsidRPr="00390E82">
        <w:rPr>
          <w:rFonts w:ascii="Roboto" w:hAnsi="Roboto"/>
          <w:sz w:val="24"/>
          <w:szCs w:val="24"/>
        </w:rPr>
        <w:t>i</w:t>
      </w:r>
      <w:r w:rsidR="009B079D" w:rsidRPr="00390E82">
        <w:rPr>
          <w:rFonts w:ascii="Roboto" w:hAnsi="Roboto"/>
          <w:sz w:val="24"/>
          <w:szCs w:val="24"/>
        </w:rPr>
        <w:t>nstitucional.</w:t>
      </w:r>
      <w:bookmarkEnd w:id="17"/>
      <w:bookmarkEnd w:id="18"/>
      <w:bookmarkEnd w:id="19"/>
      <w:bookmarkEnd w:id="20"/>
      <w:bookmarkEnd w:id="21"/>
      <w:bookmarkEnd w:id="22"/>
    </w:p>
    <w:p w14:paraId="6C848FAE" w14:textId="77777777" w:rsidR="00341876" w:rsidRPr="00390E82" w:rsidRDefault="00341876" w:rsidP="00341876">
      <w:pPr>
        <w:ind w:left="540"/>
        <w:jc w:val="both"/>
        <w:rPr>
          <w:rFonts w:ascii="Roboto" w:hAnsi="Roboto" w:cs="Arial"/>
          <w:sz w:val="22"/>
          <w:szCs w:val="22"/>
          <w:lang w:val="es-CR"/>
        </w:rPr>
      </w:pPr>
    </w:p>
    <w:p w14:paraId="3488E8AB" w14:textId="2C8A55FF" w:rsidR="00F11ACB" w:rsidRDefault="00947797" w:rsidP="00FB4D5E">
      <w:pPr>
        <w:spacing w:line="276" w:lineRule="auto"/>
        <w:jc w:val="both"/>
        <w:rPr>
          <w:rFonts w:ascii="Roboto" w:hAnsi="Roboto" w:cs="Arial"/>
          <w:sz w:val="22"/>
          <w:szCs w:val="22"/>
          <w:lang w:val="es-CR"/>
        </w:rPr>
      </w:pPr>
      <w:r w:rsidRPr="00390E82">
        <w:rPr>
          <w:rFonts w:ascii="Roboto" w:hAnsi="Roboto" w:cs="Arial"/>
          <w:sz w:val="22"/>
          <w:szCs w:val="22"/>
          <w:lang w:val="es-CR"/>
        </w:rPr>
        <w:t xml:space="preserve">La </w:t>
      </w:r>
      <w:r w:rsidR="006F1759" w:rsidRPr="00390E82">
        <w:rPr>
          <w:rFonts w:ascii="Roboto" w:hAnsi="Roboto" w:cs="Arial"/>
          <w:noProof/>
          <w:sz w:val="22"/>
        </w:rPr>
        <w:t>SUGEVAL</w:t>
      </w:r>
      <w:r w:rsidR="006F1759" w:rsidRPr="00390E82">
        <w:rPr>
          <w:rFonts w:ascii="Roboto" w:hAnsi="Roboto" w:cs="Arial"/>
          <w:sz w:val="22"/>
          <w:szCs w:val="22"/>
          <w:lang w:val="es-CR"/>
        </w:rPr>
        <w:t xml:space="preserve"> </w:t>
      </w:r>
      <w:r w:rsidRPr="00390E82">
        <w:rPr>
          <w:rFonts w:ascii="Roboto" w:hAnsi="Roboto" w:cs="Arial"/>
          <w:sz w:val="22"/>
          <w:szCs w:val="22"/>
          <w:lang w:val="es-CR"/>
        </w:rPr>
        <w:t xml:space="preserve">es un órgano de </w:t>
      </w:r>
      <w:r w:rsidR="009E22B5" w:rsidRPr="00390E82">
        <w:rPr>
          <w:rFonts w:ascii="Roboto" w:hAnsi="Roboto" w:cs="Arial"/>
          <w:sz w:val="22"/>
          <w:szCs w:val="22"/>
          <w:lang w:val="es-CR"/>
        </w:rPr>
        <w:t xml:space="preserve">desconcentración </w:t>
      </w:r>
      <w:r w:rsidRPr="00390E82">
        <w:rPr>
          <w:rFonts w:ascii="Roboto" w:hAnsi="Roboto" w:cs="Arial"/>
          <w:sz w:val="22"/>
          <w:szCs w:val="22"/>
          <w:lang w:val="es-CR"/>
        </w:rPr>
        <w:t>máxima adscrito al Banco Central de Costa Rica</w:t>
      </w:r>
      <w:r w:rsidR="00390E82">
        <w:rPr>
          <w:rFonts w:ascii="Roboto" w:hAnsi="Roboto" w:cs="Arial"/>
          <w:sz w:val="22"/>
          <w:szCs w:val="22"/>
          <w:lang w:val="es-CR"/>
        </w:rPr>
        <w:t xml:space="preserve"> (BCCR)</w:t>
      </w:r>
      <w:r w:rsidR="007D131D" w:rsidRPr="00390E82">
        <w:rPr>
          <w:rFonts w:ascii="Roboto" w:hAnsi="Roboto" w:cs="Arial"/>
          <w:sz w:val="22"/>
          <w:szCs w:val="22"/>
          <w:lang w:val="es-CR"/>
        </w:rPr>
        <w:t xml:space="preserve"> y f</w:t>
      </w:r>
      <w:r w:rsidRPr="00390E82">
        <w:rPr>
          <w:rFonts w:ascii="Roboto" w:hAnsi="Roboto" w:cs="Arial"/>
          <w:sz w:val="22"/>
          <w:szCs w:val="22"/>
          <w:lang w:val="es-CR"/>
        </w:rPr>
        <w:t>unciona bajo la dirección del Consejo Nacional de Supervisión del Sistema Financiero (CONASSIF)</w:t>
      </w:r>
      <w:r w:rsidR="00F11ACB" w:rsidRPr="00390E82">
        <w:rPr>
          <w:rFonts w:ascii="Roboto" w:hAnsi="Roboto" w:cs="Arial"/>
          <w:sz w:val="22"/>
          <w:szCs w:val="22"/>
          <w:lang w:val="es-CR"/>
        </w:rPr>
        <w:t xml:space="preserve">.  </w:t>
      </w:r>
    </w:p>
    <w:p w14:paraId="0352B5AD" w14:textId="77777777" w:rsidR="00F11ACB" w:rsidRPr="00390E82" w:rsidRDefault="00F11ACB" w:rsidP="00FB4D5E">
      <w:pPr>
        <w:spacing w:line="276" w:lineRule="auto"/>
        <w:jc w:val="both"/>
        <w:rPr>
          <w:rFonts w:ascii="Roboto" w:hAnsi="Roboto" w:cs="Arial"/>
          <w:sz w:val="22"/>
          <w:szCs w:val="22"/>
          <w:lang w:val="es-CR"/>
        </w:rPr>
      </w:pPr>
    </w:p>
    <w:p w14:paraId="151E975C" w14:textId="2CED224D" w:rsidR="00260CED" w:rsidRPr="00390E82" w:rsidRDefault="00863335" w:rsidP="00B9101A">
      <w:pPr>
        <w:spacing w:line="276" w:lineRule="auto"/>
        <w:jc w:val="both"/>
        <w:rPr>
          <w:rFonts w:ascii="Roboto" w:hAnsi="Roboto" w:cs="Arial"/>
          <w:sz w:val="22"/>
          <w:szCs w:val="22"/>
          <w:lang w:val="es-CR"/>
        </w:rPr>
      </w:pPr>
      <w:r w:rsidRPr="00390E82">
        <w:rPr>
          <w:rFonts w:ascii="Roboto" w:hAnsi="Roboto" w:cs="Arial"/>
          <w:sz w:val="22"/>
          <w:szCs w:val="22"/>
          <w:lang w:val="es-CR"/>
        </w:rPr>
        <w:t>Conforme con la estrategia corporativa y de calidad</w:t>
      </w:r>
      <w:r w:rsidR="002D506F" w:rsidRPr="00390E82">
        <w:rPr>
          <w:rFonts w:ascii="Roboto" w:hAnsi="Roboto" w:cs="Arial"/>
          <w:sz w:val="22"/>
          <w:szCs w:val="22"/>
          <w:lang w:val="es-CR"/>
        </w:rPr>
        <w:t xml:space="preserve"> </w:t>
      </w:r>
      <w:r w:rsidR="0085529C" w:rsidRPr="00390E82">
        <w:rPr>
          <w:rFonts w:ascii="Roboto" w:hAnsi="Roboto" w:cs="Arial"/>
          <w:sz w:val="22"/>
          <w:szCs w:val="22"/>
          <w:lang w:val="es-CR"/>
        </w:rPr>
        <w:t>el Plan Operativo</w:t>
      </w:r>
      <w:r w:rsidR="00BA730D" w:rsidRPr="00390E82">
        <w:rPr>
          <w:rFonts w:ascii="Roboto" w:hAnsi="Roboto" w:cs="Arial"/>
          <w:sz w:val="22"/>
          <w:szCs w:val="22"/>
          <w:lang w:val="es-CR"/>
        </w:rPr>
        <w:t xml:space="preserve"> Institucional</w:t>
      </w:r>
      <w:r w:rsidR="0085529C" w:rsidRPr="00390E82">
        <w:rPr>
          <w:rFonts w:ascii="Roboto" w:hAnsi="Roboto" w:cs="Arial"/>
          <w:sz w:val="22"/>
          <w:szCs w:val="22"/>
          <w:lang w:val="es-CR"/>
        </w:rPr>
        <w:t xml:space="preserve"> responde al </w:t>
      </w:r>
      <w:r w:rsidR="00F11ACB" w:rsidRPr="00390E82">
        <w:rPr>
          <w:rFonts w:ascii="Roboto" w:hAnsi="Roboto" w:cs="Arial"/>
          <w:sz w:val="22"/>
          <w:szCs w:val="22"/>
          <w:lang w:val="es-CR"/>
        </w:rPr>
        <w:t>mandato legal</w:t>
      </w:r>
      <w:r w:rsidR="0085529C" w:rsidRPr="00390E82">
        <w:rPr>
          <w:rFonts w:ascii="Roboto" w:hAnsi="Roboto" w:cs="Arial"/>
          <w:sz w:val="22"/>
          <w:szCs w:val="22"/>
          <w:lang w:val="es-CR"/>
        </w:rPr>
        <w:t>, la asignación eficiente de los recursos</w:t>
      </w:r>
      <w:r w:rsidRPr="00390E82">
        <w:rPr>
          <w:rFonts w:ascii="Roboto" w:hAnsi="Roboto" w:cs="Arial"/>
          <w:sz w:val="22"/>
          <w:szCs w:val="22"/>
          <w:lang w:val="es-CR"/>
        </w:rPr>
        <w:t xml:space="preserve"> y </w:t>
      </w:r>
      <w:r w:rsidR="0085529C" w:rsidRPr="00390E82">
        <w:rPr>
          <w:rFonts w:ascii="Roboto" w:hAnsi="Roboto" w:cs="Arial"/>
          <w:sz w:val="22"/>
          <w:szCs w:val="22"/>
          <w:lang w:val="es-CR"/>
        </w:rPr>
        <w:t xml:space="preserve">la </w:t>
      </w:r>
      <w:r w:rsidR="00F11ACB" w:rsidRPr="00390E82">
        <w:rPr>
          <w:rFonts w:ascii="Roboto" w:hAnsi="Roboto" w:cs="Arial"/>
          <w:sz w:val="22"/>
          <w:szCs w:val="22"/>
          <w:lang w:val="es-CR"/>
        </w:rPr>
        <w:t>atención de requerimientos de las partes interesadas pertinentes</w:t>
      </w:r>
      <w:r w:rsidRPr="00390E82">
        <w:rPr>
          <w:rFonts w:ascii="Roboto" w:hAnsi="Roboto" w:cs="Arial"/>
          <w:sz w:val="22"/>
          <w:szCs w:val="22"/>
          <w:lang w:val="es-CR"/>
        </w:rPr>
        <w:t>.</w:t>
      </w:r>
    </w:p>
    <w:p w14:paraId="31172251" w14:textId="177FC33E" w:rsidR="007F73C0" w:rsidRPr="00390E82" w:rsidRDefault="009B079D" w:rsidP="00390E82">
      <w:pPr>
        <w:pStyle w:val="Ttulo3"/>
        <w:rPr>
          <w:rFonts w:ascii="Roboto" w:hAnsi="Roboto"/>
          <w:sz w:val="24"/>
          <w:szCs w:val="24"/>
        </w:rPr>
      </w:pPr>
      <w:bookmarkStart w:id="23" w:name="_Toc523739585"/>
      <w:bookmarkStart w:id="24" w:name="_Toc523740727"/>
      <w:bookmarkStart w:id="25" w:name="_Toc523747944"/>
      <w:bookmarkStart w:id="26" w:name="_Toc18836139"/>
      <w:bookmarkStart w:id="27" w:name="_Toc44679275"/>
      <w:bookmarkStart w:id="28" w:name="_Toc174519991"/>
      <w:r w:rsidRPr="00390E82">
        <w:rPr>
          <w:rFonts w:ascii="Roboto" w:hAnsi="Roboto"/>
          <w:sz w:val="24"/>
          <w:szCs w:val="24"/>
        </w:rPr>
        <w:t xml:space="preserve">Actividad </w:t>
      </w:r>
      <w:r w:rsidR="00F11ACB" w:rsidRPr="00390E82">
        <w:rPr>
          <w:rFonts w:ascii="Roboto" w:hAnsi="Roboto"/>
          <w:sz w:val="24"/>
          <w:szCs w:val="24"/>
        </w:rPr>
        <w:t>b</w:t>
      </w:r>
      <w:r w:rsidRPr="00390E82">
        <w:rPr>
          <w:rFonts w:ascii="Roboto" w:hAnsi="Roboto"/>
          <w:sz w:val="24"/>
          <w:szCs w:val="24"/>
        </w:rPr>
        <w:t>ásica</w:t>
      </w:r>
      <w:bookmarkEnd w:id="23"/>
      <w:bookmarkEnd w:id="24"/>
      <w:bookmarkEnd w:id="25"/>
      <w:bookmarkEnd w:id="26"/>
      <w:bookmarkEnd w:id="27"/>
      <w:r w:rsidR="00912BCE" w:rsidRPr="00390E82">
        <w:rPr>
          <w:rFonts w:ascii="Roboto" w:hAnsi="Roboto"/>
          <w:sz w:val="24"/>
          <w:szCs w:val="24"/>
        </w:rPr>
        <w:t xml:space="preserve"> y </w:t>
      </w:r>
      <w:r w:rsidR="00F11ACB" w:rsidRPr="00390E82">
        <w:rPr>
          <w:rFonts w:ascii="Roboto" w:hAnsi="Roboto"/>
          <w:sz w:val="24"/>
          <w:szCs w:val="24"/>
        </w:rPr>
        <w:t>partes interesadas</w:t>
      </w:r>
      <w:bookmarkEnd w:id="28"/>
      <w:r w:rsidR="00912BCE" w:rsidRPr="00390E82">
        <w:rPr>
          <w:rFonts w:ascii="Roboto" w:hAnsi="Roboto"/>
          <w:sz w:val="24"/>
          <w:szCs w:val="24"/>
        </w:rPr>
        <w:t xml:space="preserve"> </w:t>
      </w:r>
    </w:p>
    <w:p w14:paraId="5F8C4D86" w14:textId="77777777" w:rsidR="00B9101A" w:rsidRPr="00390E82" w:rsidRDefault="00B9101A" w:rsidP="00A4028C">
      <w:pPr>
        <w:pStyle w:val="Ttulo3"/>
        <w:rPr>
          <w:rFonts w:ascii="Roboto" w:hAnsi="Roboto"/>
          <w:sz w:val="24"/>
          <w:szCs w:val="24"/>
        </w:rPr>
      </w:pPr>
      <w:bookmarkStart w:id="29" w:name="_Toc51942822"/>
      <w:bookmarkStart w:id="30" w:name="_Toc174519992"/>
      <w:r w:rsidRPr="00390E82">
        <w:rPr>
          <w:rFonts w:ascii="Roboto" w:hAnsi="Roboto"/>
          <w:sz w:val="24"/>
          <w:szCs w:val="24"/>
        </w:rPr>
        <w:t>Nombre de la Institución:</w:t>
      </w:r>
      <w:bookmarkEnd w:id="29"/>
      <w:bookmarkEnd w:id="30"/>
      <w:r w:rsidRPr="00390E82">
        <w:rPr>
          <w:rFonts w:ascii="Roboto" w:hAnsi="Roboto"/>
          <w:sz w:val="24"/>
          <w:szCs w:val="24"/>
        </w:rPr>
        <w:t xml:space="preserve"> </w:t>
      </w:r>
      <w:r w:rsidRPr="00390E82">
        <w:rPr>
          <w:rFonts w:ascii="Roboto" w:hAnsi="Roboto"/>
          <w:sz w:val="24"/>
          <w:szCs w:val="24"/>
        </w:rPr>
        <w:tab/>
      </w:r>
    </w:p>
    <w:p w14:paraId="2486EE30" w14:textId="77777777" w:rsidR="00B9101A" w:rsidRPr="00390E82" w:rsidRDefault="00B9101A" w:rsidP="00B9101A">
      <w:pPr>
        <w:ind w:firstLine="720"/>
        <w:jc w:val="both"/>
        <w:rPr>
          <w:rFonts w:ascii="Roboto" w:hAnsi="Roboto" w:cs="Arial"/>
          <w:b/>
          <w:noProof/>
          <w:sz w:val="22"/>
        </w:rPr>
      </w:pPr>
    </w:p>
    <w:p w14:paraId="48635592" w14:textId="73AF514E" w:rsidR="00B9101A" w:rsidRPr="00EC3961" w:rsidRDefault="00B9101A" w:rsidP="00EC3961">
      <w:pPr>
        <w:jc w:val="both"/>
        <w:rPr>
          <w:rFonts w:ascii="Roboto" w:hAnsi="Roboto" w:cs="Arial"/>
          <w:noProof/>
          <w:sz w:val="22"/>
        </w:rPr>
      </w:pPr>
      <w:r w:rsidRPr="00390E82">
        <w:rPr>
          <w:rFonts w:ascii="Roboto" w:hAnsi="Roboto" w:cs="Arial"/>
          <w:noProof/>
          <w:sz w:val="22"/>
        </w:rPr>
        <w:t>Superintendencia General de Valores (SUGEVAL)</w:t>
      </w:r>
    </w:p>
    <w:p w14:paraId="25D68B3F" w14:textId="77777777" w:rsidR="00B9101A" w:rsidRPr="00390E82" w:rsidRDefault="00B9101A" w:rsidP="00A4028C">
      <w:pPr>
        <w:pStyle w:val="Ttulo3"/>
        <w:rPr>
          <w:rFonts w:ascii="Roboto" w:hAnsi="Roboto"/>
          <w:sz w:val="24"/>
          <w:szCs w:val="24"/>
        </w:rPr>
      </w:pPr>
      <w:bookmarkStart w:id="31" w:name="_Toc51942823"/>
      <w:bookmarkStart w:id="32" w:name="_Toc174519993"/>
      <w:r w:rsidRPr="00390E82">
        <w:rPr>
          <w:rFonts w:ascii="Roboto" w:hAnsi="Roboto"/>
          <w:sz w:val="24"/>
          <w:szCs w:val="24"/>
        </w:rPr>
        <w:t>Objetivo General Institucional</w:t>
      </w:r>
      <w:bookmarkEnd w:id="31"/>
      <w:bookmarkEnd w:id="32"/>
      <w:r w:rsidRPr="00390E82">
        <w:rPr>
          <w:rFonts w:ascii="Roboto" w:hAnsi="Roboto"/>
          <w:sz w:val="24"/>
          <w:szCs w:val="24"/>
        </w:rPr>
        <w:t xml:space="preserve"> </w:t>
      </w:r>
    </w:p>
    <w:p w14:paraId="32A8B51F" w14:textId="77777777" w:rsidR="00B9101A" w:rsidRPr="00390E82" w:rsidRDefault="00B9101A" w:rsidP="00B9101A">
      <w:pPr>
        <w:jc w:val="both"/>
        <w:rPr>
          <w:rFonts w:ascii="Roboto" w:hAnsi="Roboto" w:cs="Arial"/>
          <w:noProof/>
          <w:sz w:val="22"/>
          <w:highlight w:val="green"/>
        </w:rPr>
      </w:pPr>
    </w:p>
    <w:p w14:paraId="0D3939CF" w14:textId="77777777" w:rsidR="00B9101A" w:rsidRPr="00390E82" w:rsidRDefault="00B9101A" w:rsidP="006F1759">
      <w:pPr>
        <w:spacing w:line="276" w:lineRule="auto"/>
        <w:jc w:val="both"/>
        <w:rPr>
          <w:rFonts w:ascii="Roboto" w:hAnsi="Roboto" w:cs="Arial"/>
          <w:iCs/>
          <w:noProof/>
          <w:sz w:val="22"/>
        </w:rPr>
      </w:pPr>
      <w:r w:rsidRPr="00390E82">
        <w:rPr>
          <w:rFonts w:ascii="Roboto" w:hAnsi="Roboto" w:cs="Arial"/>
          <w:iCs/>
          <w:noProof/>
          <w:sz w:val="22"/>
        </w:rPr>
        <w:t xml:space="preserve">De acuerdo con lo indicado en el artículo 3 de la Ley Reguladora del Mercado de Valores (LRMV), el objetivo general de la Superintendencia es: </w:t>
      </w:r>
    </w:p>
    <w:p w14:paraId="676B81FA" w14:textId="77777777" w:rsidR="00B9101A" w:rsidRPr="00390E82" w:rsidRDefault="00B9101A" w:rsidP="006F1759">
      <w:pPr>
        <w:spacing w:line="276" w:lineRule="auto"/>
        <w:jc w:val="both"/>
        <w:rPr>
          <w:rFonts w:ascii="Roboto" w:hAnsi="Roboto" w:cs="Arial"/>
          <w:iCs/>
          <w:noProof/>
          <w:sz w:val="22"/>
        </w:rPr>
      </w:pPr>
    </w:p>
    <w:p w14:paraId="22665479" w14:textId="77777777" w:rsidR="00B9101A" w:rsidRPr="00390E82" w:rsidRDefault="00B9101A" w:rsidP="006F1759">
      <w:pPr>
        <w:spacing w:line="276" w:lineRule="auto"/>
        <w:ind w:left="284" w:right="288"/>
        <w:jc w:val="both"/>
        <w:rPr>
          <w:rFonts w:ascii="Roboto" w:hAnsi="Roboto" w:cs="Arial"/>
          <w:i/>
          <w:iCs/>
          <w:noProof/>
          <w:sz w:val="22"/>
        </w:rPr>
      </w:pPr>
      <w:r w:rsidRPr="00390E82">
        <w:rPr>
          <w:rFonts w:ascii="Roboto" w:hAnsi="Roboto"/>
          <w:b/>
          <w:i/>
          <w:noProof/>
        </w:rPr>
        <w:t>“</w:t>
      </w:r>
      <w:r w:rsidRPr="00390E82">
        <w:rPr>
          <w:rFonts w:ascii="Roboto" w:hAnsi="Roboto" w:cs="Arial"/>
          <w:b/>
          <w:i/>
          <w:iCs/>
          <w:noProof/>
          <w:sz w:val="22"/>
        </w:rPr>
        <w:t>Velar por la transparencia de los mercados de valores, la formación correcta de los precios en ellos, la protección de los inversionistas y la difusión de la información necesaria para asegurar la consecución de estos fines</w:t>
      </w:r>
      <w:r w:rsidRPr="00390E82">
        <w:rPr>
          <w:rFonts w:ascii="Roboto" w:hAnsi="Roboto"/>
          <w:b/>
          <w:i/>
          <w:noProof/>
        </w:rPr>
        <w:t>”</w:t>
      </w:r>
    </w:p>
    <w:p w14:paraId="1D325DD0" w14:textId="77777777" w:rsidR="00B9101A" w:rsidRPr="00390E82" w:rsidRDefault="00B9101A" w:rsidP="00A4028C">
      <w:pPr>
        <w:pStyle w:val="Ttulo3"/>
        <w:rPr>
          <w:rFonts w:ascii="Roboto" w:hAnsi="Roboto"/>
          <w:sz w:val="24"/>
          <w:szCs w:val="24"/>
        </w:rPr>
      </w:pPr>
      <w:bookmarkStart w:id="33" w:name="_Toc51942824"/>
      <w:bookmarkStart w:id="34" w:name="_Toc174519994"/>
      <w:r w:rsidRPr="00390E82">
        <w:rPr>
          <w:rFonts w:ascii="Roboto" w:hAnsi="Roboto"/>
          <w:sz w:val="24"/>
          <w:szCs w:val="24"/>
        </w:rPr>
        <w:t>Estructura Programática del Plan Presupuesto</w:t>
      </w:r>
      <w:bookmarkEnd w:id="33"/>
      <w:bookmarkEnd w:id="34"/>
    </w:p>
    <w:p w14:paraId="3045B800" w14:textId="77777777" w:rsidR="00B9101A" w:rsidRPr="00390E82" w:rsidRDefault="00B9101A" w:rsidP="00B9101A">
      <w:pPr>
        <w:jc w:val="both"/>
        <w:rPr>
          <w:rFonts w:ascii="Roboto" w:hAnsi="Roboto" w:cs="Arial"/>
          <w:noProof/>
          <w:sz w:val="22"/>
          <w:szCs w:val="22"/>
        </w:rPr>
      </w:pPr>
    </w:p>
    <w:p w14:paraId="7DB09DC1" w14:textId="4A9A6042" w:rsidR="00B9101A" w:rsidRPr="00390E82" w:rsidRDefault="0085529C" w:rsidP="006F1759">
      <w:pPr>
        <w:spacing w:line="276" w:lineRule="auto"/>
        <w:jc w:val="both"/>
        <w:rPr>
          <w:rFonts w:ascii="Roboto" w:hAnsi="Roboto" w:cs="Arial"/>
          <w:noProof/>
          <w:sz w:val="22"/>
          <w:szCs w:val="22"/>
        </w:rPr>
      </w:pPr>
      <w:r w:rsidRPr="00390E82">
        <w:rPr>
          <w:rFonts w:ascii="Roboto" w:hAnsi="Roboto" w:cs="Arial"/>
          <w:noProof/>
          <w:sz w:val="22"/>
          <w:szCs w:val="22"/>
        </w:rPr>
        <w:t xml:space="preserve">A la </w:t>
      </w:r>
      <w:r w:rsidR="00B9101A" w:rsidRPr="00390E82">
        <w:rPr>
          <w:rFonts w:ascii="Roboto" w:hAnsi="Roboto" w:cs="Arial"/>
          <w:noProof/>
          <w:sz w:val="22"/>
          <w:szCs w:val="22"/>
        </w:rPr>
        <w:t xml:space="preserve">SUGEVAL </w:t>
      </w:r>
      <w:r w:rsidRPr="00390E82">
        <w:rPr>
          <w:rFonts w:ascii="Roboto" w:hAnsi="Roboto" w:cs="Arial"/>
          <w:noProof/>
          <w:sz w:val="22"/>
          <w:szCs w:val="22"/>
        </w:rPr>
        <w:t>se le asigna el</w:t>
      </w:r>
      <w:r w:rsidR="00B9101A" w:rsidRPr="00390E82">
        <w:rPr>
          <w:rFonts w:ascii="Roboto" w:hAnsi="Roboto" w:cs="Arial"/>
          <w:noProof/>
          <w:sz w:val="22"/>
          <w:szCs w:val="22"/>
        </w:rPr>
        <w:t xml:space="preserve"> </w:t>
      </w:r>
      <w:r w:rsidR="00B9101A" w:rsidRPr="00390E82">
        <w:rPr>
          <w:rFonts w:ascii="Roboto" w:hAnsi="Roboto" w:cs="Arial"/>
          <w:noProof/>
          <w:color w:val="000000" w:themeColor="text1"/>
          <w:sz w:val="22"/>
          <w:szCs w:val="22"/>
        </w:rPr>
        <w:t xml:space="preserve">programa 25 del presupuesto </w:t>
      </w:r>
      <w:r w:rsidR="00B9101A" w:rsidRPr="00390E82">
        <w:rPr>
          <w:rFonts w:ascii="Roboto" w:hAnsi="Roboto" w:cs="Arial"/>
          <w:noProof/>
          <w:sz w:val="22"/>
          <w:szCs w:val="22"/>
        </w:rPr>
        <w:t xml:space="preserve">institucional del </w:t>
      </w:r>
      <w:r w:rsidR="00390E82">
        <w:rPr>
          <w:rFonts w:ascii="Roboto" w:hAnsi="Roboto" w:cs="Arial"/>
          <w:noProof/>
          <w:sz w:val="22"/>
          <w:szCs w:val="22"/>
        </w:rPr>
        <w:t xml:space="preserve">BCCR. </w:t>
      </w:r>
      <w:r w:rsidR="00B9101A" w:rsidRPr="00390E82">
        <w:rPr>
          <w:rFonts w:ascii="Roboto" w:hAnsi="Roboto" w:cs="Arial"/>
          <w:noProof/>
          <w:sz w:val="22"/>
          <w:szCs w:val="22"/>
        </w:rPr>
        <w:t xml:space="preserve">A este respecto, el artículo 171, inciso g) de la Ley Nº 7732, LRMV, establece que el presupuesto de la SUGEVAL y demás Superintendencias debe ser aprobado por el CONASSIF, estar de </w:t>
      </w:r>
      <w:r w:rsidR="00B9101A" w:rsidRPr="00390E82">
        <w:rPr>
          <w:rFonts w:ascii="Roboto" w:hAnsi="Roboto" w:cs="Arial"/>
          <w:noProof/>
          <w:sz w:val="22"/>
          <w:szCs w:val="22"/>
        </w:rPr>
        <w:lastRenderedPageBreak/>
        <w:t>acuerdo con el límite global autorizado por la Junta Directiva del BCCR y debe ser remitido a la Contraloría General de la República (CGR), para su revisión y aprobación.</w:t>
      </w:r>
    </w:p>
    <w:p w14:paraId="7BA0F96F" w14:textId="77777777" w:rsidR="00B9101A" w:rsidRPr="00390E82" w:rsidRDefault="00B9101A" w:rsidP="006F1759">
      <w:pPr>
        <w:spacing w:line="276" w:lineRule="auto"/>
        <w:jc w:val="both"/>
        <w:rPr>
          <w:rFonts w:ascii="Roboto" w:hAnsi="Roboto" w:cs="Arial"/>
          <w:noProof/>
          <w:sz w:val="22"/>
          <w:szCs w:val="22"/>
        </w:rPr>
      </w:pPr>
    </w:p>
    <w:p w14:paraId="09E77647" w14:textId="1F6B926E" w:rsidR="00B9101A" w:rsidRPr="008B5D67" w:rsidRDefault="00B9101A" w:rsidP="008B5D67">
      <w:pPr>
        <w:spacing w:line="276" w:lineRule="auto"/>
        <w:jc w:val="both"/>
        <w:rPr>
          <w:rFonts w:ascii="Roboto" w:hAnsi="Roboto" w:cs="Arial"/>
          <w:noProof/>
          <w:sz w:val="22"/>
          <w:szCs w:val="22"/>
        </w:rPr>
      </w:pPr>
      <w:r w:rsidRPr="00390E82">
        <w:rPr>
          <w:rFonts w:ascii="Roboto" w:hAnsi="Roboto" w:cs="Arial"/>
          <w:noProof/>
          <w:sz w:val="22"/>
          <w:szCs w:val="22"/>
        </w:rPr>
        <w:t xml:space="preserve">Para el año </w:t>
      </w:r>
      <w:r w:rsidR="00EE7BE8" w:rsidRPr="00390E82">
        <w:rPr>
          <w:rFonts w:ascii="Roboto" w:hAnsi="Roboto" w:cs="Arial"/>
          <w:noProof/>
          <w:sz w:val="22"/>
          <w:szCs w:val="22"/>
        </w:rPr>
        <w:t>202</w:t>
      </w:r>
      <w:r w:rsidR="008B5D67">
        <w:rPr>
          <w:rFonts w:ascii="Roboto" w:hAnsi="Roboto" w:cs="Arial"/>
          <w:noProof/>
          <w:sz w:val="22"/>
          <w:szCs w:val="22"/>
        </w:rPr>
        <w:t>5</w:t>
      </w:r>
      <w:r w:rsidRPr="00390E82">
        <w:rPr>
          <w:rFonts w:ascii="Roboto" w:hAnsi="Roboto" w:cs="Arial"/>
          <w:noProof/>
          <w:sz w:val="22"/>
          <w:szCs w:val="22"/>
        </w:rPr>
        <w:t xml:space="preserve"> y con la finalidad de establecer la vinculación </w:t>
      </w:r>
      <w:r w:rsidR="00EE7BE8" w:rsidRPr="00390E82">
        <w:rPr>
          <w:rFonts w:ascii="Roboto" w:hAnsi="Roboto" w:cs="Arial"/>
          <w:noProof/>
          <w:sz w:val="22"/>
          <w:szCs w:val="22"/>
        </w:rPr>
        <w:t xml:space="preserve">del </w:t>
      </w:r>
      <w:r w:rsidRPr="00390E82">
        <w:rPr>
          <w:rFonts w:ascii="Roboto" w:hAnsi="Roboto" w:cs="Arial"/>
          <w:noProof/>
          <w:sz w:val="22"/>
          <w:szCs w:val="22"/>
        </w:rPr>
        <w:t>POI</w:t>
      </w:r>
      <w:r w:rsidR="008B5D67">
        <w:rPr>
          <w:rFonts w:ascii="Roboto" w:hAnsi="Roboto" w:cs="Arial"/>
          <w:noProof/>
          <w:sz w:val="22"/>
          <w:szCs w:val="22"/>
        </w:rPr>
        <w:t xml:space="preserve"> Presupuesto</w:t>
      </w:r>
      <w:r w:rsidRPr="00390E82">
        <w:rPr>
          <w:rFonts w:ascii="Roboto" w:hAnsi="Roboto" w:cs="Arial"/>
          <w:noProof/>
          <w:sz w:val="22"/>
          <w:szCs w:val="22"/>
        </w:rPr>
        <w:t xml:space="preserve">, se establecen las siguientes áreas funcionales por actividad en la Institución:  </w:t>
      </w:r>
    </w:p>
    <w:p w14:paraId="0FB13CFD" w14:textId="77777777" w:rsidR="00B9101A" w:rsidRPr="00390E82" w:rsidRDefault="00B9101A" w:rsidP="00B9101A">
      <w:pPr>
        <w:jc w:val="both"/>
        <w:rPr>
          <w:rFonts w:ascii="Roboto" w:hAnsi="Roboto" w:cs="Arial"/>
          <w:noProof/>
          <w:sz w:val="22"/>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440"/>
        <w:gridCol w:w="5840"/>
      </w:tblGrid>
      <w:tr w:rsidR="00B9101A" w:rsidRPr="00390E82" w14:paraId="0DD472D6" w14:textId="77777777" w:rsidTr="008B5D67">
        <w:trPr>
          <w:jc w:val="center"/>
        </w:trPr>
        <w:tc>
          <w:tcPr>
            <w:tcW w:w="1440" w:type="dxa"/>
            <w:shd w:val="clear" w:color="auto" w:fill="0D559A"/>
            <w:vAlign w:val="center"/>
          </w:tcPr>
          <w:p w14:paraId="1D7D7C6C" w14:textId="77777777" w:rsidR="00B9101A" w:rsidRPr="00390E82" w:rsidRDefault="00B9101A" w:rsidP="009A5A1B">
            <w:pPr>
              <w:jc w:val="center"/>
              <w:rPr>
                <w:rFonts w:ascii="Roboto" w:hAnsi="Roboto" w:cs="Arial"/>
                <w:b/>
                <w:noProof/>
                <w:color w:val="FFFFFF" w:themeColor="background1"/>
                <w:sz w:val="22"/>
                <w:szCs w:val="22"/>
                <w:lang w:eastAsia="es-CR"/>
              </w:rPr>
            </w:pPr>
            <w:r w:rsidRPr="00390E82">
              <w:rPr>
                <w:rFonts w:ascii="Roboto" w:hAnsi="Roboto" w:cs="Arial"/>
                <w:b/>
                <w:noProof/>
                <w:color w:val="FFFFFF" w:themeColor="background1"/>
                <w:sz w:val="22"/>
                <w:szCs w:val="22"/>
                <w:lang w:eastAsia="es-CR"/>
              </w:rPr>
              <w:t>Código</w:t>
            </w:r>
          </w:p>
        </w:tc>
        <w:tc>
          <w:tcPr>
            <w:tcW w:w="5840" w:type="dxa"/>
            <w:shd w:val="clear" w:color="auto" w:fill="0D559A"/>
            <w:vAlign w:val="center"/>
          </w:tcPr>
          <w:p w14:paraId="721AEBC9" w14:textId="77777777" w:rsidR="00B9101A" w:rsidRPr="00390E82" w:rsidRDefault="00B9101A" w:rsidP="009A5A1B">
            <w:pPr>
              <w:jc w:val="center"/>
              <w:rPr>
                <w:rFonts w:ascii="Roboto" w:hAnsi="Roboto" w:cs="Arial"/>
                <w:b/>
                <w:noProof/>
                <w:color w:val="FFFFFF" w:themeColor="background1"/>
                <w:sz w:val="22"/>
                <w:szCs w:val="22"/>
                <w:lang w:eastAsia="es-CR"/>
              </w:rPr>
            </w:pPr>
            <w:r w:rsidRPr="00390E82">
              <w:rPr>
                <w:rFonts w:ascii="Roboto" w:hAnsi="Roboto" w:cs="Arial"/>
                <w:b/>
                <w:noProof/>
                <w:color w:val="FFFFFF" w:themeColor="background1"/>
                <w:sz w:val="22"/>
                <w:szCs w:val="22"/>
                <w:lang w:eastAsia="es-CR"/>
              </w:rPr>
              <w:t>Centro de Costo</w:t>
            </w:r>
          </w:p>
        </w:tc>
      </w:tr>
      <w:tr w:rsidR="00B9101A" w:rsidRPr="00390E82" w14:paraId="4BE205C8" w14:textId="77777777" w:rsidTr="00EC3961">
        <w:trPr>
          <w:jc w:val="center"/>
        </w:trPr>
        <w:tc>
          <w:tcPr>
            <w:tcW w:w="1440" w:type="dxa"/>
            <w:vAlign w:val="center"/>
          </w:tcPr>
          <w:p w14:paraId="2A46361D"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25-01-10-10</w:t>
            </w:r>
          </w:p>
        </w:tc>
        <w:tc>
          <w:tcPr>
            <w:tcW w:w="5840" w:type="dxa"/>
            <w:vAlign w:val="center"/>
          </w:tcPr>
          <w:p w14:paraId="6296BD1E"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Despacho</w:t>
            </w:r>
          </w:p>
        </w:tc>
      </w:tr>
      <w:tr w:rsidR="00B9101A" w:rsidRPr="00390E82" w14:paraId="5FD2D73D" w14:textId="77777777" w:rsidTr="00EC3961">
        <w:trPr>
          <w:jc w:val="center"/>
        </w:trPr>
        <w:tc>
          <w:tcPr>
            <w:tcW w:w="1440" w:type="dxa"/>
            <w:vAlign w:val="center"/>
          </w:tcPr>
          <w:p w14:paraId="3904BA59"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25-05-10-10</w:t>
            </w:r>
          </w:p>
        </w:tc>
        <w:tc>
          <w:tcPr>
            <w:tcW w:w="5840" w:type="dxa"/>
            <w:vAlign w:val="center"/>
          </w:tcPr>
          <w:p w14:paraId="056DC95E" w14:textId="1BF8D793"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D</w:t>
            </w:r>
            <w:r w:rsidR="003F45BF" w:rsidRPr="00390E82">
              <w:rPr>
                <w:rFonts w:ascii="Roboto" w:hAnsi="Roboto" w:cs="Arial"/>
                <w:noProof/>
                <w:color w:val="000000" w:themeColor="text1"/>
                <w:sz w:val="22"/>
                <w:szCs w:val="22"/>
              </w:rPr>
              <w:t>ivisión</w:t>
            </w:r>
            <w:r w:rsidRPr="00390E82">
              <w:rPr>
                <w:rFonts w:ascii="Roboto" w:hAnsi="Roboto" w:cs="Arial"/>
                <w:noProof/>
                <w:color w:val="000000" w:themeColor="text1"/>
                <w:sz w:val="22"/>
                <w:szCs w:val="22"/>
              </w:rPr>
              <w:t xml:space="preserve"> Supervisión</w:t>
            </w:r>
          </w:p>
        </w:tc>
      </w:tr>
      <w:tr w:rsidR="00B9101A" w:rsidRPr="00390E82" w14:paraId="72BD87A1" w14:textId="77777777" w:rsidTr="00EC3961">
        <w:trPr>
          <w:jc w:val="center"/>
        </w:trPr>
        <w:tc>
          <w:tcPr>
            <w:tcW w:w="1440" w:type="dxa"/>
            <w:vAlign w:val="center"/>
          </w:tcPr>
          <w:p w14:paraId="4AD21EC2"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25-15-10-10</w:t>
            </w:r>
          </w:p>
        </w:tc>
        <w:tc>
          <w:tcPr>
            <w:tcW w:w="5840" w:type="dxa"/>
            <w:vAlign w:val="center"/>
          </w:tcPr>
          <w:p w14:paraId="79F2CD5E"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División Asesoría Jurídica</w:t>
            </w:r>
          </w:p>
        </w:tc>
      </w:tr>
      <w:tr w:rsidR="00B9101A" w:rsidRPr="00390E82" w14:paraId="375BF36B" w14:textId="77777777" w:rsidTr="00EC3961">
        <w:trPr>
          <w:jc w:val="center"/>
        </w:trPr>
        <w:tc>
          <w:tcPr>
            <w:tcW w:w="1440" w:type="dxa"/>
            <w:vAlign w:val="center"/>
          </w:tcPr>
          <w:p w14:paraId="6C092EAF"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25-01-30-10</w:t>
            </w:r>
          </w:p>
        </w:tc>
        <w:tc>
          <w:tcPr>
            <w:tcW w:w="5840" w:type="dxa"/>
            <w:vAlign w:val="center"/>
          </w:tcPr>
          <w:p w14:paraId="3750F1E0" w14:textId="77777777" w:rsidR="00B9101A" w:rsidRPr="00390E82" w:rsidRDefault="00B9101A" w:rsidP="00EC3961">
            <w:pPr>
              <w:spacing w:line="360" w:lineRule="auto"/>
              <w:rPr>
                <w:rFonts w:ascii="Roboto" w:hAnsi="Roboto" w:cs="Arial"/>
                <w:noProof/>
                <w:color w:val="000000" w:themeColor="text1"/>
              </w:rPr>
            </w:pPr>
            <w:r w:rsidRPr="00390E82">
              <w:rPr>
                <w:rFonts w:ascii="Roboto" w:hAnsi="Roboto" w:cs="Arial"/>
                <w:noProof/>
                <w:color w:val="000000" w:themeColor="text1"/>
                <w:sz w:val="22"/>
                <w:szCs w:val="22"/>
              </w:rPr>
              <w:t>Departamento de Oferta Pública</w:t>
            </w:r>
          </w:p>
        </w:tc>
      </w:tr>
      <w:tr w:rsidR="00B9101A" w:rsidRPr="00390E82" w14:paraId="1B24FFB3" w14:textId="77777777" w:rsidTr="00EC3961">
        <w:trPr>
          <w:jc w:val="center"/>
        </w:trPr>
        <w:tc>
          <w:tcPr>
            <w:tcW w:w="1440" w:type="dxa"/>
            <w:vAlign w:val="center"/>
          </w:tcPr>
          <w:p w14:paraId="5D962FED" w14:textId="77777777" w:rsidR="00B9101A" w:rsidRPr="00390E82" w:rsidRDefault="00B9101A" w:rsidP="00EC3961">
            <w:pPr>
              <w:spacing w:line="360" w:lineRule="auto"/>
              <w:rPr>
                <w:rFonts w:ascii="Roboto" w:hAnsi="Roboto" w:cs="Arial"/>
                <w:noProof/>
                <w:color w:val="000000" w:themeColor="text1"/>
                <w:sz w:val="22"/>
                <w:szCs w:val="22"/>
              </w:rPr>
            </w:pPr>
            <w:r w:rsidRPr="00390E82">
              <w:rPr>
                <w:rFonts w:ascii="Roboto" w:hAnsi="Roboto" w:cs="Arial"/>
                <w:noProof/>
                <w:color w:val="000000" w:themeColor="text1"/>
                <w:sz w:val="22"/>
                <w:szCs w:val="22"/>
              </w:rPr>
              <w:t>25-01-20-10</w:t>
            </w:r>
          </w:p>
        </w:tc>
        <w:tc>
          <w:tcPr>
            <w:tcW w:w="5840" w:type="dxa"/>
            <w:vAlign w:val="center"/>
          </w:tcPr>
          <w:p w14:paraId="65B9920E" w14:textId="77777777" w:rsidR="00B9101A" w:rsidRPr="00390E82" w:rsidRDefault="00B9101A" w:rsidP="00EC3961">
            <w:pPr>
              <w:spacing w:line="360" w:lineRule="auto"/>
              <w:rPr>
                <w:rFonts w:ascii="Roboto" w:hAnsi="Roboto" w:cs="Arial"/>
                <w:noProof/>
                <w:color w:val="000000" w:themeColor="text1"/>
                <w:sz w:val="22"/>
                <w:szCs w:val="22"/>
              </w:rPr>
            </w:pPr>
            <w:r w:rsidRPr="00390E82">
              <w:rPr>
                <w:rFonts w:ascii="Roboto" w:hAnsi="Roboto" w:cs="Arial"/>
                <w:noProof/>
                <w:color w:val="000000" w:themeColor="text1"/>
                <w:sz w:val="22"/>
                <w:szCs w:val="22"/>
              </w:rPr>
              <w:t>Departamento de Gestión Institucional</w:t>
            </w:r>
          </w:p>
        </w:tc>
      </w:tr>
    </w:tbl>
    <w:p w14:paraId="75723CFB" w14:textId="77777777" w:rsidR="00B9101A" w:rsidRPr="00390E82" w:rsidRDefault="00B9101A" w:rsidP="00B9101A">
      <w:pPr>
        <w:jc w:val="both"/>
        <w:rPr>
          <w:rFonts w:ascii="Roboto" w:hAnsi="Roboto" w:cs="Arial"/>
          <w:b/>
          <w:noProof/>
          <w:sz w:val="22"/>
        </w:rPr>
      </w:pPr>
    </w:p>
    <w:p w14:paraId="3A9A69E9" w14:textId="77777777" w:rsidR="009B079D" w:rsidRPr="00390E82" w:rsidRDefault="009B079D" w:rsidP="00F3692D">
      <w:pPr>
        <w:pStyle w:val="Ttulo3"/>
        <w:rPr>
          <w:rFonts w:ascii="Roboto" w:hAnsi="Roboto"/>
          <w:sz w:val="24"/>
          <w:szCs w:val="24"/>
        </w:rPr>
      </w:pPr>
      <w:bookmarkStart w:id="35" w:name="_Toc174519995"/>
      <w:bookmarkStart w:id="36" w:name="_Toc523739588"/>
      <w:bookmarkStart w:id="37" w:name="_Toc523740730"/>
      <w:bookmarkStart w:id="38" w:name="_Toc523747947"/>
      <w:bookmarkStart w:id="39" w:name="_Toc18836142"/>
      <w:bookmarkStart w:id="40" w:name="_Toc44679276"/>
      <w:r w:rsidRPr="00390E82">
        <w:rPr>
          <w:rFonts w:ascii="Roboto" w:hAnsi="Roboto"/>
          <w:sz w:val="24"/>
          <w:szCs w:val="24"/>
        </w:rPr>
        <w:t>1.2.</w:t>
      </w:r>
      <w:r w:rsidR="00620F9E" w:rsidRPr="00390E82">
        <w:rPr>
          <w:rFonts w:ascii="Roboto" w:hAnsi="Roboto"/>
          <w:sz w:val="24"/>
          <w:szCs w:val="24"/>
        </w:rPr>
        <w:t>2</w:t>
      </w:r>
      <w:r w:rsidRPr="00390E82">
        <w:rPr>
          <w:rFonts w:ascii="Roboto" w:hAnsi="Roboto"/>
          <w:sz w:val="24"/>
          <w:szCs w:val="24"/>
        </w:rPr>
        <w:t xml:space="preserve"> Panorama </w:t>
      </w:r>
      <w:r w:rsidR="007D131D" w:rsidRPr="00390E82">
        <w:rPr>
          <w:rFonts w:ascii="Roboto" w:hAnsi="Roboto"/>
          <w:sz w:val="24"/>
          <w:szCs w:val="24"/>
        </w:rPr>
        <w:t>i</w:t>
      </w:r>
      <w:r w:rsidRPr="00390E82">
        <w:rPr>
          <w:rFonts w:ascii="Roboto" w:hAnsi="Roboto"/>
          <w:sz w:val="24"/>
          <w:szCs w:val="24"/>
        </w:rPr>
        <w:t>nstitucional</w:t>
      </w:r>
      <w:bookmarkEnd w:id="35"/>
      <w:r w:rsidR="001204D9" w:rsidRPr="00390E82">
        <w:rPr>
          <w:rFonts w:ascii="Roboto" w:hAnsi="Roboto"/>
          <w:sz w:val="24"/>
          <w:szCs w:val="24"/>
        </w:rPr>
        <w:t xml:space="preserve"> </w:t>
      </w:r>
      <w:bookmarkEnd w:id="36"/>
      <w:bookmarkEnd w:id="37"/>
      <w:bookmarkEnd w:id="38"/>
      <w:bookmarkEnd w:id="39"/>
      <w:bookmarkEnd w:id="40"/>
    </w:p>
    <w:p w14:paraId="50DDEBE1" w14:textId="77777777" w:rsidR="006E4DA1" w:rsidRPr="00390E82" w:rsidRDefault="006E4DA1" w:rsidP="003A7914">
      <w:pPr>
        <w:rPr>
          <w:rFonts w:ascii="Roboto" w:hAnsi="Roboto" w:cs="Arial"/>
          <w:color w:val="FF0000"/>
        </w:rPr>
      </w:pPr>
    </w:p>
    <w:p w14:paraId="6CAF0794" w14:textId="77777777" w:rsidR="00AB1C68"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t>La SUGEVAL es un órgano de desconcentración máxima del BCCR</w:t>
      </w:r>
      <w:r w:rsidR="0085529C" w:rsidRPr="00390E82">
        <w:rPr>
          <w:rFonts w:ascii="Roboto" w:hAnsi="Roboto"/>
          <w:noProof/>
          <w:lang w:val="es-CR"/>
        </w:rPr>
        <w:t>,</w:t>
      </w:r>
      <w:r w:rsidRPr="00390E82">
        <w:rPr>
          <w:rFonts w:ascii="Roboto" w:hAnsi="Roboto"/>
          <w:noProof/>
          <w:lang w:val="es-CR"/>
        </w:rPr>
        <w:t xml:space="preserve"> es el ente público responsable de regular y supervisar el funcionamiento de los mercados de valores, las personas físicas o jurídicas que intervengan directa o indirectamente en ellos, los actos o contratos relacionados con tales mercados</w:t>
      </w:r>
      <w:r w:rsidR="0085529C" w:rsidRPr="00390E82">
        <w:rPr>
          <w:rFonts w:ascii="Roboto" w:hAnsi="Roboto"/>
          <w:noProof/>
          <w:lang w:val="es-CR"/>
        </w:rPr>
        <w:t>,</w:t>
      </w:r>
      <w:r w:rsidRPr="00390E82">
        <w:rPr>
          <w:rFonts w:ascii="Roboto" w:hAnsi="Roboto"/>
          <w:noProof/>
          <w:lang w:val="es-CR"/>
        </w:rPr>
        <w:t xml:space="preserve"> y los valores negociados en ellos. Fue creada por la LRMV, Ley No. 7732, que entró en vigencia el 27 de marzo de 1998.  </w:t>
      </w:r>
    </w:p>
    <w:p w14:paraId="11C2A7BD" w14:textId="77777777" w:rsidR="00AB1C68" w:rsidRPr="00390E82" w:rsidRDefault="00AB1C68" w:rsidP="00FB4D5E">
      <w:pPr>
        <w:pStyle w:val="Listaconvietas2"/>
        <w:spacing w:line="276" w:lineRule="auto"/>
        <w:rPr>
          <w:rFonts w:ascii="Roboto" w:hAnsi="Roboto"/>
          <w:noProof/>
          <w:lang w:val="es-CR"/>
        </w:rPr>
      </w:pPr>
    </w:p>
    <w:p w14:paraId="73A9B195" w14:textId="231F028A" w:rsidR="00AB1C68"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t>Desde la entrada en vigencia de la LRMV, la SUGEVAL se ha enfocado en el desarrollo de la regulación que permita el funcionamiento del mercado de valores y brindar certeza jurídica a tod</w:t>
      </w:r>
      <w:r w:rsidR="00EC3961">
        <w:rPr>
          <w:rFonts w:ascii="Roboto" w:hAnsi="Roboto"/>
          <w:noProof/>
          <w:lang w:val="es-CR"/>
        </w:rPr>
        <w:t>a</w:t>
      </w:r>
      <w:r w:rsidRPr="00390E82">
        <w:rPr>
          <w:rFonts w:ascii="Roboto" w:hAnsi="Roboto"/>
          <w:noProof/>
          <w:lang w:val="es-CR"/>
        </w:rPr>
        <w:t>s aquellas partes interesadas en operar en dichos mercados. En el ámbito de la regulación, se ha buscado de manera constante que el marco regulatorio se adec</w:t>
      </w:r>
      <w:r w:rsidR="00EC3961">
        <w:rPr>
          <w:rFonts w:ascii="Roboto" w:hAnsi="Roboto"/>
          <w:noProof/>
          <w:lang w:val="es-CR"/>
        </w:rPr>
        <w:t>úe</w:t>
      </w:r>
      <w:r w:rsidRPr="00390E82">
        <w:rPr>
          <w:rFonts w:ascii="Roboto" w:hAnsi="Roboto"/>
          <w:noProof/>
          <w:lang w:val="es-CR"/>
        </w:rPr>
        <w:t xml:space="preserve"> a las condiciones y contexto que experimenta el mercado de valores</w:t>
      </w:r>
      <w:r w:rsidR="0085529C" w:rsidRPr="00390E82">
        <w:rPr>
          <w:rFonts w:ascii="Roboto" w:hAnsi="Roboto"/>
          <w:noProof/>
          <w:lang w:val="es-CR"/>
        </w:rPr>
        <w:t xml:space="preserve"> costarricense y a las mejores prácticas internacionales</w:t>
      </w:r>
      <w:r w:rsidRPr="00390E82">
        <w:rPr>
          <w:rFonts w:ascii="Roboto" w:hAnsi="Roboto"/>
          <w:noProof/>
          <w:lang w:val="es-CR"/>
        </w:rPr>
        <w:t>.</w:t>
      </w:r>
    </w:p>
    <w:p w14:paraId="500E9C9C" w14:textId="77777777" w:rsidR="00AB1C68" w:rsidRPr="00390E82" w:rsidRDefault="00AB1C68" w:rsidP="00FB4D5E">
      <w:pPr>
        <w:pStyle w:val="Listaconvietas2"/>
        <w:spacing w:line="276" w:lineRule="auto"/>
        <w:rPr>
          <w:rFonts w:ascii="Roboto" w:hAnsi="Roboto"/>
          <w:noProof/>
          <w:lang w:val="es-CR"/>
        </w:rPr>
      </w:pPr>
    </w:p>
    <w:p w14:paraId="5B9AF3B2" w14:textId="5BE90A75" w:rsidR="00AB1C68"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t xml:space="preserve">Este marco regulatorio ha permitido la autorización y funcionamiento </w:t>
      </w:r>
      <w:r w:rsidR="008B5D67">
        <w:rPr>
          <w:rFonts w:ascii="Roboto" w:hAnsi="Roboto"/>
          <w:noProof/>
          <w:lang w:val="es-CR"/>
        </w:rPr>
        <w:t>de</w:t>
      </w:r>
      <w:r w:rsidRPr="00390E82">
        <w:rPr>
          <w:rFonts w:ascii="Roboto" w:hAnsi="Roboto"/>
          <w:noProof/>
          <w:lang w:val="es-CR"/>
        </w:rPr>
        <w:t xml:space="preserve"> los diferentes participantes del mercado de valores, entre los cuales están los emisores de valores, las sociedades administradoras de fondos de inversión, los custodios de valores, las sociedades calificadoras de riesgo, la Bolsa Nacional de Valores, entre otros.  Asimismo, dicho marco regulatorio ha posibilitado el desarrollo de una oferta pública de valores, ya sea de papel comercial, bonos, acciones preferentes, acciones comunes y certificados de participación de fondos de inversión abiertos o cerrados.  </w:t>
      </w:r>
      <w:r w:rsidR="0085529C" w:rsidRPr="00390E82">
        <w:rPr>
          <w:rFonts w:ascii="Roboto" w:hAnsi="Roboto"/>
          <w:noProof/>
          <w:lang w:val="es-CR"/>
        </w:rPr>
        <w:t xml:space="preserve">El </w:t>
      </w:r>
      <w:r w:rsidRPr="00390E82">
        <w:rPr>
          <w:rFonts w:ascii="Roboto" w:hAnsi="Roboto"/>
          <w:noProof/>
          <w:lang w:val="es-CR"/>
        </w:rPr>
        <w:t>marco regulatorio ha sido elaborado para cumplir cabalmente con los mandatos de velar por la transparencia de los mercados, la formación correcta de los precios en ellos, la protección de los inversionistas y la difusión de la información necesaria para asegurar la consecución de dichos mandatos.</w:t>
      </w:r>
    </w:p>
    <w:p w14:paraId="6283EA80" w14:textId="77777777" w:rsidR="00AB1C68" w:rsidRPr="00390E82" w:rsidRDefault="00AB1C68" w:rsidP="00FB4D5E">
      <w:pPr>
        <w:pStyle w:val="Listaconvietas2"/>
        <w:spacing w:line="276" w:lineRule="auto"/>
        <w:rPr>
          <w:rFonts w:ascii="Roboto" w:hAnsi="Roboto"/>
          <w:noProof/>
          <w:lang w:val="es-CR"/>
        </w:rPr>
      </w:pPr>
    </w:p>
    <w:p w14:paraId="79C80D7C" w14:textId="07506D55" w:rsidR="00AB1C68"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lastRenderedPageBreak/>
        <w:t>La</w:t>
      </w:r>
      <w:r w:rsidR="00EC3961">
        <w:rPr>
          <w:rFonts w:ascii="Roboto" w:hAnsi="Roboto"/>
          <w:noProof/>
          <w:lang w:val="es-CR"/>
        </w:rPr>
        <w:t xml:space="preserve"> </w:t>
      </w:r>
      <w:r w:rsidRPr="00390E82">
        <w:rPr>
          <w:rFonts w:ascii="Roboto" w:hAnsi="Roboto"/>
          <w:noProof/>
          <w:lang w:val="es-CR"/>
        </w:rPr>
        <w:t>operativa de los diferentes participantes del mercado en dicho marco regulatorio, ha contribuido a que en la actualidad se cuenta con un régimen de información</w:t>
      </w:r>
      <w:r w:rsidR="0085529C" w:rsidRPr="00390E82">
        <w:rPr>
          <w:rFonts w:ascii="Roboto" w:hAnsi="Roboto"/>
          <w:noProof/>
          <w:lang w:val="es-CR"/>
        </w:rPr>
        <w:t xml:space="preserve"> y divulgación robusto</w:t>
      </w:r>
      <w:r w:rsidRPr="00390E82">
        <w:rPr>
          <w:rFonts w:ascii="Roboto" w:hAnsi="Roboto"/>
          <w:noProof/>
          <w:lang w:val="es-CR"/>
        </w:rPr>
        <w:t xml:space="preserve">, </w:t>
      </w:r>
      <w:r w:rsidR="0085529C" w:rsidRPr="00390E82">
        <w:rPr>
          <w:rFonts w:ascii="Roboto" w:hAnsi="Roboto"/>
          <w:noProof/>
          <w:lang w:val="es-CR"/>
        </w:rPr>
        <w:t xml:space="preserve">una </w:t>
      </w:r>
      <w:r w:rsidRPr="00390E82">
        <w:rPr>
          <w:rFonts w:ascii="Roboto" w:hAnsi="Roboto"/>
          <w:noProof/>
          <w:lang w:val="es-CR"/>
        </w:rPr>
        <w:t xml:space="preserve">gestión de riesgos </w:t>
      </w:r>
      <w:r w:rsidR="0085529C" w:rsidRPr="00390E82">
        <w:rPr>
          <w:rFonts w:ascii="Roboto" w:hAnsi="Roboto"/>
          <w:noProof/>
          <w:lang w:val="es-CR"/>
        </w:rPr>
        <w:t xml:space="preserve">apropiada para la estabilidad del mercado </w:t>
      </w:r>
      <w:r w:rsidRPr="00390E82">
        <w:rPr>
          <w:rFonts w:ascii="Roboto" w:hAnsi="Roboto"/>
          <w:noProof/>
          <w:lang w:val="es-CR"/>
        </w:rPr>
        <w:t xml:space="preserve">y </w:t>
      </w:r>
      <w:r w:rsidR="0085529C" w:rsidRPr="00390E82">
        <w:rPr>
          <w:rFonts w:ascii="Roboto" w:hAnsi="Roboto"/>
          <w:noProof/>
          <w:lang w:val="es-CR"/>
        </w:rPr>
        <w:t xml:space="preserve">la aplicación de las </w:t>
      </w:r>
      <w:r w:rsidRPr="00390E82">
        <w:rPr>
          <w:rFonts w:ascii="Roboto" w:hAnsi="Roboto"/>
          <w:noProof/>
          <w:lang w:val="es-CR"/>
        </w:rPr>
        <w:t xml:space="preserve">mejores prácticas </w:t>
      </w:r>
      <w:r w:rsidR="0085529C" w:rsidRPr="00390E82">
        <w:rPr>
          <w:rFonts w:ascii="Roboto" w:hAnsi="Roboto"/>
          <w:noProof/>
          <w:lang w:val="es-CR"/>
        </w:rPr>
        <w:t>para los mercados de capitales.</w:t>
      </w:r>
    </w:p>
    <w:p w14:paraId="0ABA37D9" w14:textId="77777777" w:rsidR="00AB1C68" w:rsidRPr="00390E82" w:rsidRDefault="00AB1C68" w:rsidP="00FB4D5E">
      <w:pPr>
        <w:pStyle w:val="Listaconvietas2"/>
        <w:spacing w:line="276" w:lineRule="auto"/>
        <w:rPr>
          <w:rFonts w:ascii="Roboto" w:hAnsi="Roboto"/>
          <w:noProof/>
          <w:lang w:val="es-CR"/>
        </w:rPr>
      </w:pPr>
    </w:p>
    <w:p w14:paraId="24FD4598" w14:textId="71F9A1FA" w:rsidR="00AB1C68"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t xml:space="preserve">Aunado al desarrollo del marco regulatorio, la SUGEVAL ha buscado contar con un marco de supervisión que le </w:t>
      </w:r>
      <w:r w:rsidR="0085529C" w:rsidRPr="00390E82">
        <w:rPr>
          <w:rFonts w:ascii="Roboto" w:hAnsi="Roboto"/>
          <w:noProof/>
          <w:lang w:val="es-CR"/>
        </w:rPr>
        <w:t xml:space="preserve">permite </w:t>
      </w:r>
      <w:r w:rsidRPr="00390E82">
        <w:rPr>
          <w:rFonts w:ascii="Roboto" w:hAnsi="Roboto"/>
          <w:noProof/>
          <w:lang w:val="es-CR"/>
        </w:rPr>
        <w:t xml:space="preserve">asegurar el cumplimiento de los objetivos encomendados en la LRMV.  Un aspecto importante alrededor de este marco de supervisión, ha sido la mejora en los </w:t>
      </w:r>
      <w:r w:rsidR="0085529C" w:rsidRPr="00390E82">
        <w:rPr>
          <w:rFonts w:ascii="Roboto" w:hAnsi="Roboto"/>
          <w:noProof/>
          <w:lang w:val="es-CR"/>
        </w:rPr>
        <w:t>procesos, las capacidades y modernización de la tecnología que apoya a</w:t>
      </w:r>
      <w:r w:rsidRPr="00390E82">
        <w:rPr>
          <w:rFonts w:ascii="Roboto" w:hAnsi="Roboto"/>
          <w:noProof/>
          <w:lang w:val="es-CR"/>
        </w:rPr>
        <w:t xml:space="preserve"> </w:t>
      </w:r>
      <w:r w:rsidR="00EC3961">
        <w:rPr>
          <w:rFonts w:ascii="Roboto" w:hAnsi="Roboto"/>
          <w:noProof/>
          <w:lang w:val="es-CR"/>
        </w:rPr>
        <w:t>la</w:t>
      </w:r>
      <w:r w:rsidRPr="00390E82">
        <w:rPr>
          <w:rFonts w:ascii="Roboto" w:hAnsi="Roboto"/>
          <w:noProof/>
          <w:lang w:val="es-CR"/>
        </w:rPr>
        <w:t xml:space="preserve"> divisi</w:t>
      </w:r>
      <w:r w:rsidR="00EC3961">
        <w:rPr>
          <w:rFonts w:ascii="Roboto" w:hAnsi="Roboto"/>
          <w:noProof/>
          <w:lang w:val="es-CR"/>
        </w:rPr>
        <w:t>ón</w:t>
      </w:r>
      <w:r w:rsidRPr="00390E82">
        <w:rPr>
          <w:rFonts w:ascii="Roboto" w:hAnsi="Roboto"/>
          <w:noProof/>
          <w:lang w:val="es-CR"/>
        </w:rPr>
        <w:t xml:space="preserve"> encargada de esa función.</w:t>
      </w:r>
    </w:p>
    <w:p w14:paraId="23638FD1" w14:textId="77777777" w:rsidR="00AB1C68" w:rsidRPr="00390E82" w:rsidRDefault="00AB1C68" w:rsidP="00FB4D5E">
      <w:pPr>
        <w:pStyle w:val="Listaconvietas2"/>
        <w:spacing w:line="276" w:lineRule="auto"/>
        <w:rPr>
          <w:rFonts w:ascii="Roboto" w:hAnsi="Roboto"/>
          <w:noProof/>
          <w:lang w:val="es-CR"/>
        </w:rPr>
      </w:pPr>
    </w:p>
    <w:p w14:paraId="3D911639" w14:textId="77777777" w:rsidR="00BA730D" w:rsidRPr="00390E82" w:rsidRDefault="00AB1C68" w:rsidP="00FB4D5E">
      <w:pPr>
        <w:pStyle w:val="Listaconvietas2"/>
        <w:spacing w:line="276" w:lineRule="auto"/>
        <w:rPr>
          <w:rFonts w:ascii="Roboto" w:hAnsi="Roboto"/>
          <w:noProof/>
          <w:lang w:val="es-CR"/>
        </w:rPr>
      </w:pPr>
      <w:r w:rsidRPr="00390E82">
        <w:rPr>
          <w:rFonts w:ascii="Roboto" w:hAnsi="Roboto"/>
          <w:noProof/>
          <w:lang w:val="es-CR"/>
        </w:rPr>
        <w:t>A partir del año</w:t>
      </w:r>
      <w:r w:rsidR="0085529C" w:rsidRPr="00390E82">
        <w:rPr>
          <w:rFonts w:ascii="Roboto" w:hAnsi="Roboto"/>
          <w:noProof/>
          <w:lang w:val="es-CR"/>
        </w:rPr>
        <w:t xml:space="preserve"> 2020 dio</w:t>
      </w:r>
      <w:r w:rsidRPr="00390E82">
        <w:rPr>
          <w:rFonts w:ascii="Roboto" w:hAnsi="Roboto"/>
          <w:noProof/>
          <w:lang w:val="es-CR"/>
        </w:rPr>
        <w:t xml:space="preserve"> inicio el proceso de implementación del marco de supervisión bajo la metodología de Supervisión Basada en Riesgo</w:t>
      </w:r>
      <w:r w:rsidRPr="00390E82">
        <w:rPr>
          <w:rStyle w:val="Refdenotaalpie"/>
          <w:rFonts w:ascii="Roboto" w:hAnsi="Roboto"/>
          <w:noProof/>
          <w:lang w:val="es-CR"/>
        </w:rPr>
        <w:footnoteReference w:id="1"/>
      </w:r>
      <w:r w:rsidRPr="00390E82">
        <w:rPr>
          <w:rFonts w:ascii="Roboto" w:hAnsi="Roboto"/>
          <w:noProof/>
          <w:lang w:val="es-CR"/>
        </w:rPr>
        <w:t xml:space="preserve">, de forma que se puedan determinar las actividades significativas de las respectivas entidades, determinar su riesgo inherente, realizar una valoración de la calidad de funciones de control que establecen cada una de las entidades supervisadas y evaluar el riesgo compuesto, para </w:t>
      </w:r>
      <w:r w:rsidR="0085529C" w:rsidRPr="00390E82">
        <w:rPr>
          <w:rFonts w:ascii="Roboto" w:hAnsi="Roboto"/>
          <w:noProof/>
          <w:lang w:val="es-CR"/>
        </w:rPr>
        <w:t xml:space="preserve">establecer </w:t>
      </w:r>
      <w:r w:rsidRPr="00390E82">
        <w:rPr>
          <w:rFonts w:ascii="Roboto" w:hAnsi="Roboto"/>
          <w:noProof/>
          <w:lang w:val="es-CR"/>
        </w:rPr>
        <w:t>la respectiva estrategia de supervisión relativa a dicho sujeto supervisado.</w:t>
      </w:r>
    </w:p>
    <w:p w14:paraId="020E659F" w14:textId="77777777" w:rsidR="00BA730D" w:rsidRPr="00390E82" w:rsidRDefault="00BA730D" w:rsidP="00FB4D5E">
      <w:pPr>
        <w:pStyle w:val="Listaconvietas2"/>
        <w:spacing w:line="276" w:lineRule="auto"/>
        <w:rPr>
          <w:rFonts w:ascii="Roboto" w:hAnsi="Roboto"/>
          <w:noProof/>
          <w:lang w:val="es-CR"/>
        </w:rPr>
      </w:pPr>
    </w:p>
    <w:p w14:paraId="708DBBA8" w14:textId="2A6AF540" w:rsidR="00372EBD" w:rsidRPr="00390E82" w:rsidRDefault="0085529C" w:rsidP="00FB4D5E">
      <w:pPr>
        <w:pStyle w:val="Listaconvietas2"/>
        <w:spacing w:line="276" w:lineRule="auto"/>
        <w:rPr>
          <w:rFonts w:ascii="Roboto" w:hAnsi="Roboto"/>
          <w:noProof/>
          <w:lang w:val="es-CR"/>
        </w:rPr>
      </w:pPr>
      <w:r w:rsidRPr="00390E82">
        <w:rPr>
          <w:rFonts w:ascii="Roboto" w:hAnsi="Roboto"/>
          <w:noProof/>
          <w:lang w:val="es-CR"/>
        </w:rPr>
        <w:t xml:space="preserve">La Superintendencia </w:t>
      </w:r>
      <w:r w:rsidR="00372EBD" w:rsidRPr="00390E82">
        <w:rPr>
          <w:rFonts w:ascii="Roboto" w:hAnsi="Roboto"/>
          <w:noProof/>
          <w:lang w:val="es-CR"/>
        </w:rPr>
        <w:t xml:space="preserve">realizo durante el año 2023 la formulación del </w:t>
      </w:r>
      <w:r w:rsidR="00AB1C68" w:rsidRPr="00390E82">
        <w:rPr>
          <w:rFonts w:ascii="Roboto" w:hAnsi="Roboto"/>
          <w:noProof/>
          <w:lang w:val="es-CR"/>
        </w:rPr>
        <w:t xml:space="preserve">Plan Estratégico </w:t>
      </w:r>
      <w:r w:rsidR="00145CA2" w:rsidRPr="00390E82">
        <w:rPr>
          <w:rFonts w:ascii="Roboto" w:hAnsi="Roboto"/>
          <w:noProof/>
          <w:lang w:val="es-CR"/>
        </w:rPr>
        <w:t>2024</w:t>
      </w:r>
      <w:r w:rsidR="00372EBD" w:rsidRPr="00390E82">
        <w:rPr>
          <w:rFonts w:ascii="Roboto" w:hAnsi="Roboto"/>
          <w:noProof/>
          <w:lang w:val="es-CR"/>
        </w:rPr>
        <w:t>-2028</w:t>
      </w:r>
      <w:r w:rsidR="00AB1C68" w:rsidRPr="00390E82">
        <w:rPr>
          <w:rFonts w:ascii="Roboto" w:hAnsi="Roboto"/>
          <w:noProof/>
          <w:lang w:val="es-CR"/>
        </w:rPr>
        <w:t>, el cual está alineado con el Plan Estratégico del Sistema Financiero Nacional.</w:t>
      </w:r>
      <w:r w:rsidR="00E104DD" w:rsidRPr="00390E82">
        <w:rPr>
          <w:rFonts w:ascii="Roboto" w:hAnsi="Roboto"/>
          <w:noProof/>
          <w:lang w:val="es-CR"/>
        </w:rPr>
        <w:t xml:space="preserve"> </w:t>
      </w:r>
      <w:r w:rsidR="00AB1C68" w:rsidRPr="00390E82">
        <w:rPr>
          <w:rFonts w:ascii="Roboto" w:hAnsi="Roboto"/>
          <w:noProof/>
          <w:lang w:val="es-CR"/>
        </w:rPr>
        <w:t xml:space="preserve">A continuación se </w:t>
      </w:r>
      <w:r w:rsidR="00372EBD" w:rsidRPr="00390E82">
        <w:rPr>
          <w:rFonts w:ascii="Roboto" w:hAnsi="Roboto"/>
          <w:noProof/>
          <w:lang w:val="es-CR"/>
        </w:rPr>
        <w:t>muestran</w:t>
      </w:r>
      <w:r w:rsidR="00AB1C68" w:rsidRPr="00390E82">
        <w:rPr>
          <w:rFonts w:ascii="Roboto" w:hAnsi="Roboto"/>
          <w:noProof/>
          <w:lang w:val="es-CR"/>
        </w:rPr>
        <w:t xml:space="preserve"> los ejes estratégicos contemplados en la programación estratégica</w:t>
      </w:r>
      <w:r w:rsidR="008B5D67">
        <w:rPr>
          <w:rFonts w:ascii="Roboto" w:hAnsi="Roboto"/>
          <w:noProof/>
          <w:lang w:val="es-CR"/>
        </w:rPr>
        <w:t>.</w:t>
      </w:r>
      <w:r w:rsidR="00372EBD" w:rsidRPr="00390E82">
        <w:rPr>
          <w:rFonts w:ascii="Roboto" w:hAnsi="Roboto"/>
          <w:noProof/>
          <w:lang w:val="es-CR"/>
        </w:rPr>
        <w:t xml:space="preserve"> </w:t>
      </w:r>
      <w:r w:rsidR="008B5D67">
        <w:rPr>
          <w:rFonts w:ascii="Roboto" w:hAnsi="Roboto"/>
          <w:noProof/>
          <w:lang w:val="es-CR"/>
        </w:rPr>
        <w:t>E</w:t>
      </w:r>
      <w:r w:rsidR="00372EBD" w:rsidRPr="00390E82">
        <w:rPr>
          <w:rFonts w:ascii="Roboto" w:hAnsi="Roboto"/>
          <w:noProof/>
          <w:lang w:val="es-CR"/>
        </w:rPr>
        <w:t>l detalle de la información asociada a cada eje se muestra en la sección 1.4 Marco filosófico institucional:</w:t>
      </w:r>
      <w:r w:rsidR="00AB1C68" w:rsidRPr="00390E82">
        <w:rPr>
          <w:rFonts w:ascii="Roboto" w:hAnsi="Roboto"/>
          <w:noProof/>
          <w:lang w:val="es-CR"/>
        </w:rPr>
        <w:t xml:space="preserve"> </w:t>
      </w:r>
    </w:p>
    <w:p w14:paraId="3893BD8F" w14:textId="77777777" w:rsidR="00372EBD" w:rsidRPr="00390E82" w:rsidRDefault="00372EBD" w:rsidP="00FB4D5E">
      <w:pPr>
        <w:pStyle w:val="Listaconvietas2"/>
        <w:spacing w:line="276" w:lineRule="auto"/>
        <w:rPr>
          <w:rFonts w:ascii="Roboto" w:hAnsi="Roboto"/>
          <w:noProof/>
          <w:lang w:val="es-CR"/>
        </w:rPr>
      </w:pPr>
    </w:p>
    <w:p w14:paraId="39EFEF19" w14:textId="3324C9E9" w:rsidR="00DE385E" w:rsidRDefault="00DE385E" w:rsidP="00FB4D5E">
      <w:pPr>
        <w:pStyle w:val="Listaconvietas2"/>
        <w:numPr>
          <w:ilvl w:val="0"/>
          <w:numId w:val="19"/>
        </w:numPr>
        <w:spacing w:line="276" w:lineRule="auto"/>
        <w:rPr>
          <w:rFonts w:ascii="Roboto" w:hAnsi="Roboto"/>
          <w:noProof/>
          <w:lang w:val="es-CR"/>
        </w:rPr>
      </w:pPr>
      <w:r>
        <w:rPr>
          <w:rFonts w:ascii="Roboto" w:hAnsi="Roboto"/>
          <w:noProof/>
          <w:lang w:val="es-CR"/>
        </w:rPr>
        <w:t>Grupos de Interés</w:t>
      </w:r>
    </w:p>
    <w:p w14:paraId="0865193D" w14:textId="2233D7F1" w:rsidR="00372EBD" w:rsidRPr="00390E82" w:rsidRDefault="00372EBD" w:rsidP="00FB4D5E">
      <w:pPr>
        <w:pStyle w:val="Listaconvietas2"/>
        <w:numPr>
          <w:ilvl w:val="0"/>
          <w:numId w:val="19"/>
        </w:numPr>
        <w:spacing w:line="276" w:lineRule="auto"/>
        <w:rPr>
          <w:rFonts w:ascii="Roboto" w:hAnsi="Roboto"/>
          <w:noProof/>
          <w:lang w:val="es-CR"/>
        </w:rPr>
      </w:pPr>
      <w:r w:rsidRPr="00390E82">
        <w:rPr>
          <w:rFonts w:ascii="Roboto" w:hAnsi="Roboto"/>
          <w:noProof/>
          <w:lang w:val="es-CR"/>
        </w:rPr>
        <w:t>Regulación y Supervisión</w:t>
      </w:r>
    </w:p>
    <w:p w14:paraId="298600B8" w14:textId="42E8D9D4" w:rsidR="00372EBD" w:rsidRPr="00390E82" w:rsidRDefault="00372EBD" w:rsidP="00FB4D5E">
      <w:pPr>
        <w:pStyle w:val="Listaconvietas2"/>
        <w:numPr>
          <w:ilvl w:val="0"/>
          <w:numId w:val="19"/>
        </w:numPr>
        <w:spacing w:line="276" w:lineRule="auto"/>
        <w:rPr>
          <w:rFonts w:ascii="Roboto" w:hAnsi="Roboto"/>
          <w:noProof/>
          <w:lang w:val="es-CR"/>
        </w:rPr>
      </w:pPr>
      <w:r w:rsidRPr="00390E82">
        <w:rPr>
          <w:rFonts w:ascii="Roboto" w:hAnsi="Roboto"/>
          <w:noProof/>
          <w:lang w:val="es-CR"/>
        </w:rPr>
        <w:t xml:space="preserve">Transformación Digital </w:t>
      </w:r>
    </w:p>
    <w:p w14:paraId="14D6583B" w14:textId="71267281" w:rsidR="00372EBD" w:rsidRPr="00390E82" w:rsidRDefault="00372EBD" w:rsidP="00FB4D5E">
      <w:pPr>
        <w:pStyle w:val="Listaconvietas2"/>
        <w:numPr>
          <w:ilvl w:val="0"/>
          <w:numId w:val="19"/>
        </w:numPr>
        <w:spacing w:line="276" w:lineRule="auto"/>
        <w:rPr>
          <w:rFonts w:ascii="Roboto" w:hAnsi="Roboto"/>
          <w:noProof/>
          <w:lang w:val="es-CR"/>
        </w:rPr>
      </w:pPr>
      <w:r w:rsidRPr="00390E82">
        <w:rPr>
          <w:rFonts w:ascii="Roboto" w:hAnsi="Roboto"/>
          <w:noProof/>
          <w:lang w:val="es-CR"/>
        </w:rPr>
        <w:t xml:space="preserve">Innovación </w:t>
      </w:r>
    </w:p>
    <w:p w14:paraId="7D9C3E50" w14:textId="08AC61D3" w:rsidR="00AB1C68" w:rsidRDefault="00372EBD" w:rsidP="00AB1C68">
      <w:pPr>
        <w:pStyle w:val="Listaconvietas2"/>
        <w:numPr>
          <w:ilvl w:val="0"/>
          <w:numId w:val="19"/>
        </w:numPr>
        <w:spacing w:line="276" w:lineRule="auto"/>
        <w:rPr>
          <w:rFonts w:ascii="Roboto" w:hAnsi="Roboto"/>
          <w:noProof/>
          <w:lang w:val="es-CR"/>
        </w:rPr>
      </w:pPr>
      <w:r w:rsidRPr="00390E82">
        <w:rPr>
          <w:rFonts w:ascii="Roboto" w:hAnsi="Roboto"/>
          <w:noProof/>
          <w:lang w:val="es-CR"/>
        </w:rPr>
        <w:t>Sostenibilidad y Cambio Climático</w:t>
      </w:r>
    </w:p>
    <w:p w14:paraId="5817FFE4" w14:textId="0BBA6031" w:rsidR="00DE385E" w:rsidRPr="008B5D67" w:rsidRDefault="00DE385E" w:rsidP="00AB1C68">
      <w:pPr>
        <w:pStyle w:val="Listaconvietas2"/>
        <w:numPr>
          <w:ilvl w:val="0"/>
          <w:numId w:val="19"/>
        </w:numPr>
        <w:spacing w:line="276" w:lineRule="auto"/>
        <w:rPr>
          <w:rFonts w:ascii="Roboto" w:hAnsi="Roboto"/>
          <w:noProof/>
          <w:lang w:val="es-CR"/>
        </w:rPr>
      </w:pPr>
      <w:r>
        <w:rPr>
          <w:rFonts w:ascii="Roboto" w:hAnsi="Roboto"/>
          <w:noProof/>
          <w:lang w:val="es-CR"/>
        </w:rPr>
        <w:t>Aprendizaje y Crecimiento</w:t>
      </w:r>
    </w:p>
    <w:p w14:paraId="214EFE0D" w14:textId="77777777" w:rsidR="00AB1C68" w:rsidRPr="00390E82" w:rsidRDefault="00AB1C68" w:rsidP="00AB1C68">
      <w:pPr>
        <w:spacing w:line="276" w:lineRule="auto"/>
        <w:jc w:val="both"/>
        <w:rPr>
          <w:rFonts w:ascii="Roboto" w:hAnsi="Roboto" w:cs="Arial"/>
          <w:lang w:val="es-CR"/>
        </w:rPr>
      </w:pPr>
    </w:p>
    <w:p w14:paraId="6E74F676" w14:textId="77777777" w:rsidR="006E4DA1" w:rsidRPr="00390E82" w:rsidRDefault="006E4DA1" w:rsidP="006E4DA1">
      <w:pPr>
        <w:spacing w:line="276" w:lineRule="auto"/>
        <w:ind w:left="360"/>
        <w:jc w:val="both"/>
        <w:rPr>
          <w:rFonts w:ascii="Roboto" w:hAnsi="Roboto" w:cs="Arial"/>
          <w:b/>
        </w:rPr>
      </w:pPr>
      <w:bookmarkStart w:id="41" w:name="_Hlk178062816"/>
      <w:r w:rsidRPr="00390E82">
        <w:rPr>
          <w:rFonts w:ascii="Roboto" w:hAnsi="Roboto" w:cs="Arial"/>
          <w:b/>
        </w:rPr>
        <w:t>Marco Jurídico Institucional</w:t>
      </w:r>
    </w:p>
    <w:p w14:paraId="1820007C" w14:textId="61251380" w:rsidR="00947797" w:rsidRPr="00390E82" w:rsidRDefault="00947797" w:rsidP="00E104DD">
      <w:pPr>
        <w:autoSpaceDE w:val="0"/>
        <w:autoSpaceDN w:val="0"/>
        <w:spacing w:line="276" w:lineRule="auto"/>
        <w:jc w:val="both"/>
        <w:rPr>
          <w:rFonts w:ascii="Roboto" w:hAnsi="Roboto" w:cs="Arial"/>
          <w:color w:val="000000"/>
          <w:sz w:val="22"/>
          <w:szCs w:val="22"/>
        </w:rPr>
      </w:pPr>
      <w:r w:rsidRPr="00390E82">
        <w:rPr>
          <w:rFonts w:ascii="Roboto" w:hAnsi="Roboto" w:cs="Arial"/>
          <w:color w:val="000000"/>
          <w:sz w:val="22"/>
          <w:szCs w:val="22"/>
        </w:rPr>
        <w:t xml:space="preserve">Las </w:t>
      </w:r>
      <w:r w:rsidR="007755D5">
        <w:rPr>
          <w:rFonts w:ascii="Roboto" w:hAnsi="Roboto" w:cs="Arial"/>
          <w:color w:val="000000"/>
          <w:sz w:val="22"/>
          <w:szCs w:val="22"/>
        </w:rPr>
        <w:t>Disposiciones</w:t>
      </w:r>
      <w:r w:rsidRPr="00390E82">
        <w:rPr>
          <w:rFonts w:ascii="Roboto" w:hAnsi="Roboto" w:cs="Arial"/>
          <w:color w:val="000000"/>
          <w:sz w:val="22"/>
          <w:szCs w:val="22"/>
        </w:rPr>
        <w:t xml:space="preserve"> que constituyen el fundamento legal esencial de la</w:t>
      </w:r>
      <w:r w:rsidR="00620F9E" w:rsidRPr="00390E82">
        <w:rPr>
          <w:rFonts w:ascii="Roboto" w:hAnsi="Roboto" w:cs="Arial"/>
          <w:color w:val="000000"/>
          <w:sz w:val="22"/>
          <w:szCs w:val="22"/>
        </w:rPr>
        <w:t xml:space="preserve"> </w:t>
      </w:r>
      <w:r w:rsidR="008B5D67">
        <w:rPr>
          <w:rFonts w:ascii="Roboto" w:hAnsi="Roboto" w:cs="Arial"/>
          <w:noProof/>
          <w:sz w:val="22"/>
          <w:szCs w:val="22"/>
        </w:rPr>
        <w:t>SUGEVAL</w:t>
      </w:r>
      <w:r w:rsidR="00F260F2" w:rsidRPr="00390E82">
        <w:rPr>
          <w:rFonts w:ascii="Roboto" w:hAnsi="Roboto" w:cs="Arial"/>
          <w:noProof/>
          <w:sz w:val="22"/>
          <w:szCs w:val="22"/>
        </w:rPr>
        <w:t xml:space="preserve"> </w:t>
      </w:r>
      <w:r w:rsidRPr="00390E82">
        <w:rPr>
          <w:rFonts w:ascii="Roboto" w:hAnsi="Roboto" w:cs="Arial"/>
          <w:color w:val="000000"/>
          <w:sz w:val="22"/>
          <w:szCs w:val="22"/>
        </w:rPr>
        <w:t>se enumeran a continuación:</w:t>
      </w:r>
    </w:p>
    <w:p w14:paraId="1EBF5304" w14:textId="77777777" w:rsidR="00947797" w:rsidRPr="00390E82" w:rsidRDefault="00947797" w:rsidP="00E104DD">
      <w:pPr>
        <w:autoSpaceDE w:val="0"/>
        <w:autoSpaceDN w:val="0"/>
        <w:spacing w:line="276" w:lineRule="auto"/>
        <w:jc w:val="both"/>
        <w:rPr>
          <w:rFonts w:ascii="Roboto" w:hAnsi="Roboto" w:cs="Arial"/>
          <w:color w:val="000000"/>
        </w:rPr>
      </w:pPr>
    </w:p>
    <w:p w14:paraId="3B0B54C7" w14:textId="42F740BF" w:rsidR="00EE7BE8" w:rsidRDefault="00875791" w:rsidP="004C230C">
      <w:pPr>
        <w:pStyle w:val="Listaconvietas2"/>
        <w:numPr>
          <w:ilvl w:val="0"/>
          <w:numId w:val="22"/>
        </w:numPr>
        <w:tabs>
          <w:tab w:val="clear" w:pos="567"/>
        </w:tabs>
        <w:spacing w:line="276" w:lineRule="auto"/>
        <w:rPr>
          <w:rFonts w:ascii="Roboto" w:hAnsi="Roboto"/>
          <w:noProof/>
          <w:lang w:val="es-CR"/>
        </w:rPr>
      </w:pPr>
      <w:r>
        <w:rPr>
          <w:rFonts w:ascii="Roboto" w:hAnsi="Roboto"/>
          <w:noProof/>
          <w:lang w:val="es-CR"/>
        </w:rPr>
        <w:t>Constitución Política de la República de Costa Rica.</w:t>
      </w:r>
    </w:p>
    <w:p w14:paraId="2D4FCDD9" w14:textId="35A3A441" w:rsidR="00954731" w:rsidRDefault="00954731" w:rsidP="004C230C">
      <w:pPr>
        <w:pStyle w:val="Listaconvietas2"/>
        <w:numPr>
          <w:ilvl w:val="0"/>
          <w:numId w:val="22"/>
        </w:numPr>
        <w:tabs>
          <w:tab w:val="clear" w:pos="567"/>
        </w:tabs>
        <w:spacing w:line="276" w:lineRule="auto"/>
        <w:rPr>
          <w:rFonts w:ascii="Roboto" w:hAnsi="Roboto"/>
          <w:noProof/>
          <w:lang w:val="es-CR"/>
        </w:rPr>
      </w:pPr>
      <w:r>
        <w:rPr>
          <w:rFonts w:ascii="Roboto" w:hAnsi="Roboto"/>
          <w:noProof/>
          <w:lang w:val="es-ES"/>
        </w:rPr>
        <w:t>L</w:t>
      </w:r>
      <w:r w:rsidRPr="00954731">
        <w:rPr>
          <w:rFonts w:ascii="Roboto" w:hAnsi="Roboto"/>
          <w:noProof/>
          <w:lang w:val="es-ES"/>
        </w:rPr>
        <w:t>ey N</w:t>
      </w:r>
      <w:r>
        <w:rPr>
          <w:rFonts w:ascii="Roboto" w:hAnsi="Roboto"/>
          <w:noProof/>
          <w:lang w:val="es-ES"/>
        </w:rPr>
        <w:t>°</w:t>
      </w:r>
      <w:r w:rsidRPr="00954731">
        <w:rPr>
          <w:rFonts w:ascii="Roboto" w:hAnsi="Roboto"/>
          <w:noProof/>
          <w:lang w:val="es-ES"/>
        </w:rPr>
        <w:t xml:space="preserve"> 3284, Código de Comercio</w:t>
      </w:r>
      <w:r>
        <w:rPr>
          <w:rFonts w:ascii="Roboto" w:hAnsi="Roboto"/>
          <w:noProof/>
          <w:lang w:val="es-ES"/>
        </w:rPr>
        <w:t>.</w:t>
      </w:r>
    </w:p>
    <w:p w14:paraId="09160AAE" w14:textId="19B8FA03" w:rsidR="00875791" w:rsidRPr="007C405B" w:rsidRDefault="00875791" w:rsidP="004C230C">
      <w:pPr>
        <w:pStyle w:val="Listaconvietas2"/>
        <w:numPr>
          <w:ilvl w:val="0"/>
          <w:numId w:val="22"/>
        </w:numPr>
        <w:tabs>
          <w:tab w:val="clear" w:pos="567"/>
        </w:tabs>
        <w:spacing w:line="276" w:lineRule="auto"/>
        <w:rPr>
          <w:rFonts w:ascii="Roboto" w:hAnsi="Roboto"/>
          <w:noProof/>
          <w:lang w:val="es-CR"/>
        </w:rPr>
      </w:pPr>
      <w:r w:rsidRPr="007C405B">
        <w:rPr>
          <w:rFonts w:ascii="Roboto" w:hAnsi="Roboto"/>
          <w:noProof/>
          <w:lang w:val="es-CR"/>
        </w:rPr>
        <w:t>Ley N° 6227, Ley General de</w:t>
      </w:r>
      <w:r w:rsidR="00954731">
        <w:rPr>
          <w:rFonts w:ascii="Roboto" w:hAnsi="Roboto"/>
          <w:noProof/>
          <w:lang w:val="es-CR"/>
        </w:rPr>
        <w:t xml:space="preserve"> la</w:t>
      </w:r>
      <w:r w:rsidRPr="007C405B">
        <w:rPr>
          <w:rFonts w:ascii="Roboto" w:hAnsi="Roboto"/>
          <w:noProof/>
          <w:lang w:val="es-CR"/>
        </w:rPr>
        <w:t xml:space="preserve"> Administración Pública.</w:t>
      </w:r>
    </w:p>
    <w:p w14:paraId="3CC0329B" w14:textId="54D12DC7" w:rsidR="00F260F2" w:rsidRPr="007C405B" w:rsidRDefault="00F260F2" w:rsidP="004C230C">
      <w:pPr>
        <w:pStyle w:val="Listaconvietas2"/>
        <w:numPr>
          <w:ilvl w:val="0"/>
          <w:numId w:val="22"/>
        </w:numPr>
        <w:tabs>
          <w:tab w:val="clear" w:pos="567"/>
        </w:tabs>
        <w:spacing w:line="276" w:lineRule="auto"/>
        <w:rPr>
          <w:rFonts w:ascii="Roboto" w:hAnsi="Roboto"/>
          <w:noProof/>
          <w:lang w:val="es-CR"/>
        </w:rPr>
      </w:pPr>
      <w:r w:rsidRPr="007C405B">
        <w:rPr>
          <w:rFonts w:ascii="Roboto" w:hAnsi="Roboto"/>
          <w:noProof/>
          <w:lang w:val="es-CR"/>
        </w:rPr>
        <w:t xml:space="preserve">Ley </w:t>
      </w:r>
      <w:r w:rsidR="007C405B" w:rsidRPr="007C405B">
        <w:rPr>
          <w:rFonts w:ascii="Roboto" w:hAnsi="Roboto"/>
          <w:noProof/>
          <w:lang w:val="es-CR"/>
        </w:rPr>
        <w:t xml:space="preserve">N° </w:t>
      </w:r>
      <w:r w:rsidRPr="007C405B">
        <w:rPr>
          <w:rFonts w:ascii="Roboto" w:hAnsi="Roboto"/>
          <w:noProof/>
          <w:lang w:val="es-CR"/>
        </w:rPr>
        <w:t>7052, Ley del Sistema Financiero Nacional para la Vivienda.</w:t>
      </w:r>
    </w:p>
    <w:p w14:paraId="346235C2" w14:textId="7DA36D14" w:rsidR="00F260F2" w:rsidRPr="007C405B" w:rsidRDefault="00F260F2" w:rsidP="004C230C">
      <w:pPr>
        <w:pStyle w:val="Listaconvietas2"/>
        <w:numPr>
          <w:ilvl w:val="0"/>
          <w:numId w:val="22"/>
        </w:numPr>
        <w:tabs>
          <w:tab w:val="clear" w:pos="567"/>
        </w:tabs>
        <w:spacing w:line="276" w:lineRule="auto"/>
        <w:rPr>
          <w:rFonts w:ascii="Roboto" w:hAnsi="Roboto"/>
          <w:noProof/>
          <w:lang w:val="es-CR"/>
        </w:rPr>
      </w:pPr>
      <w:r w:rsidRPr="007C405B">
        <w:rPr>
          <w:rFonts w:ascii="Roboto" w:hAnsi="Roboto"/>
          <w:noProof/>
          <w:lang w:val="es-CR"/>
        </w:rPr>
        <w:lastRenderedPageBreak/>
        <w:t xml:space="preserve">Ley </w:t>
      </w:r>
      <w:r w:rsidR="007C405B" w:rsidRPr="007C405B">
        <w:rPr>
          <w:rFonts w:ascii="Roboto" w:hAnsi="Roboto"/>
          <w:noProof/>
          <w:lang w:val="es-CR"/>
        </w:rPr>
        <w:t>N°</w:t>
      </w:r>
      <w:r w:rsidR="00875791">
        <w:rPr>
          <w:rFonts w:ascii="Roboto" w:hAnsi="Roboto"/>
          <w:noProof/>
          <w:lang w:val="es-CR"/>
        </w:rPr>
        <w:t xml:space="preserve"> </w:t>
      </w:r>
      <w:r w:rsidRPr="007C405B">
        <w:rPr>
          <w:rFonts w:ascii="Roboto" w:hAnsi="Roboto"/>
          <w:noProof/>
          <w:lang w:val="es-CR"/>
        </w:rPr>
        <w:t>7523, Ley del Régimen Privado de Pensiones Complementarias y Reformas</w:t>
      </w:r>
      <w:r w:rsidR="00DE385E">
        <w:rPr>
          <w:rFonts w:ascii="Roboto" w:hAnsi="Roboto"/>
          <w:noProof/>
          <w:lang w:val="es-CR"/>
        </w:rPr>
        <w:t>.</w:t>
      </w:r>
      <w:r w:rsidRPr="007C405B">
        <w:rPr>
          <w:rFonts w:ascii="Roboto" w:hAnsi="Roboto"/>
          <w:noProof/>
          <w:lang w:val="es-CR"/>
        </w:rPr>
        <w:t>de la Ley Reguladora del Mercado de Valores y del Código de Comercio.</w:t>
      </w:r>
    </w:p>
    <w:p w14:paraId="36B517F6" w14:textId="04CEC1CD"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7C405B">
        <w:rPr>
          <w:rFonts w:ascii="Roboto" w:hAnsi="Roboto"/>
          <w:noProof/>
          <w:lang w:val="es-CR"/>
        </w:rPr>
        <w:t>Ley</w:t>
      </w:r>
      <w:r w:rsidR="007C405B" w:rsidRPr="007C405B">
        <w:rPr>
          <w:rFonts w:ascii="Roboto" w:hAnsi="Roboto"/>
          <w:noProof/>
          <w:lang w:val="es-CR"/>
        </w:rPr>
        <w:t xml:space="preserve">  N° </w:t>
      </w:r>
      <w:r w:rsidRPr="007C405B">
        <w:rPr>
          <w:rFonts w:ascii="Roboto" w:hAnsi="Roboto"/>
          <w:noProof/>
          <w:lang w:val="es-CR"/>
        </w:rPr>
        <w:t xml:space="preserve">7558, Ley Orgánica del Banco Central de Costa </w:t>
      </w:r>
      <w:r w:rsidRPr="00390E82">
        <w:rPr>
          <w:rFonts w:ascii="Roboto" w:hAnsi="Roboto"/>
          <w:noProof/>
          <w:lang w:val="es-CR"/>
        </w:rPr>
        <w:t>Rica.</w:t>
      </w:r>
    </w:p>
    <w:p w14:paraId="5C6512F4" w14:textId="1EDD2592"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7732, Ley Reguladora del Mercado de Valores.</w:t>
      </w:r>
    </w:p>
    <w:p w14:paraId="2C950BA2" w14:textId="5957F84A"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7983, Ley de Protección al Trabajador.</w:t>
      </w:r>
    </w:p>
    <w:p w14:paraId="5493E8CE" w14:textId="30D67364" w:rsidR="00EE7BE8" w:rsidRPr="00390E82" w:rsidRDefault="00EE7BE8"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Ley</w:t>
      </w:r>
      <w:r w:rsidR="007C405B" w:rsidRPr="007C405B">
        <w:rPr>
          <w:rFonts w:ascii="Roboto" w:hAnsi="Roboto"/>
          <w:noProof/>
          <w:lang w:val="es-CR"/>
        </w:rPr>
        <w:t xml:space="preserve"> </w:t>
      </w:r>
      <w:r w:rsidR="007C405B" w:rsidRPr="00390E82">
        <w:rPr>
          <w:rFonts w:ascii="Roboto" w:hAnsi="Roboto"/>
          <w:noProof/>
          <w:lang w:val="es-CR"/>
        </w:rPr>
        <w:t xml:space="preserve">N° </w:t>
      </w:r>
      <w:r w:rsidRPr="00390E82">
        <w:rPr>
          <w:rFonts w:ascii="Roboto" w:hAnsi="Roboto"/>
          <w:noProof/>
          <w:lang w:val="es-CR"/>
        </w:rPr>
        <w:t xml:space="preserve"> 8131, Ley de Administración Financiera y Presupuestos Públicos</w:t>
      </w:r>
      <w:r w:rsidR="00DE385E">
        <w:rPr>
          <w:rFonts w:ascii="Roboto" w:hAnsi="Roboto"/>
          <w:noProof/>
          <w:lang w:val="es-CR"/>
        </w:rPr>
        <w:t>.</w:t>
      </w:r>
    </w:p>
    <w:p w14:paraId="1E128D9A" w14:textId="77777777" w:rsidR="00875791" w:rsidRPr="00390E82" w:rsidRDefault="00875791" w:rsidP="00875791">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Ley Nº 8204, Ley Sobre Estupefacientes, Sustancias Psicotrópicas, Drogas de Uso No Autorizado, Legitimación de Capitales y Actividades Conexas.</w:t>
      </w:r>
    </w:p>
    <w:p w14:paraId="4ACA121C" w14:textId="77777777" w:rsidR="00875791" w:rsidRPr="00390E82" w:rsidRDefault="00875791" w:rsidP="00875791">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Ley N°  8220</w:t>
      </w:r>
      <w:r>
        <w:rPr>
          <w:rFonts w:ascii="Roboto" w:hAnsi="Roboto"/>
          <w:noProof/>
          <w:lang w:val="es-CR"/>
        </w:rPr>
        <w:t xml:space="preserve">, Ley </w:t>
      </w:r>
      <w:r w:rsidRPr="00390E82">
        <w:rPr>
          <w:rFonts w:ascii="Roboto" w:hAnsi="Roboto"/>
          <w:noProof/>
          <w:lang w:val="es-CR"/>
        </w:rPr>
        <w:t>de protección al ciudadano del exceso de requisitos y trámites administrativos</w:t>
      </w:r>
      <w:r>
        <w:rPr>
          <w:rFonts w:ascii="Roboto" w:hAnsi="Roboto"/>
          <w:noProof/>
          <w:lang w:val="es-CR"/>
        </w:rPr>
        <w:t>.</w:t>
      </w:r>
    </w:p>
    <w:p w14:paraId="495718E0" w14:textId="5E2F5836"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8292, Ley General de Control Interno.</w:t>
      </w:r>
    </w:p>
    <w:p w14:paraId="2B8E6864" w14:textId="17328C26"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8422 Ley contra  la Corrupción y el Enriquecimiento Ilícito en la Función Pública</w:t>
      </w:r>
      <w:r w:rsidR="00DE385E">
        <w:rPr>
          <w:rFonts w:ascii="Roboto" w:hAnsi="Roboto"/>
          <w:noProof/>
          <w:lang w:val="es-CR"/>
        </w:rPr>
        <w:t>.</w:t>
      </w:r>
    </w:p>
    <w:p w14:paraId="02B13320" w14:textId="6851BD1F"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 xml:space="preserve">8507, Ley de Titularizaciones. </w:t>
      </w:r>
    </w:p>
    <w:p w14:paraId="63030BF1" w14:textId="50BF4ACC" w:rsidR="00F260F2" w:rsidRPr="00390E82" w:rsidRDefault="00F260F2"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 xml:space="preserve"> 8508, Código Procesal Contencioso Administrativo.</w:t>
      </w:r>
    </w:p>
    <w:p w14:paraId="241DBE5A" w14:textId="2B3FD142" w:rsidR="00372EBD" w:rsidRPr="00390E82" w:rsidRDefault="00372EBD"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N° 8634</w:t>
      </w:r>
      <w:r w:rsidR="007C405B">
        <w:rPr>
          <w:rFonts w:ascii="Roboto" w:hAnsi="Roboto"/>
          <w:noProof/>
          <w:lang w:val="es-CR"/>
        </w:rPr>
        <w:t>, Ley S</w:t>
      </w:r>
      <w:r w:rsidRPr="00390E82">
        <w:rPr>
          <w:rFonts w:ascii="Roboto" w:hAnsi="Roboto"/>
          <w:noProof/>
          <w:lang w:val="es-CR"/>
        </w:rPr>
        <w:t>istema de banca para el desarrollo</w:t>
      </w:r>
      <w:r w:rsidR="00DE385E">
        <w:rPr>
          <w:rFonts w:ascii="Roboto" w:hAnsi="Roboto"/>
          <w:noProof/>
          <w:lang w:val="es-CR"/>
        </w:rPr>
        <w:t>.</w:t>
      </w:r>
    </w:p>
    <w:p w14:paraId="63AC0D86" w14:textId="2AA03E09" w:rsidR="00372EBD" w:rsidRPr="00390E82" w:rsidRDefault="00372EBD"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Ley</w:t>
      </w:r>
      <w:r w:rsidR="007C405B">
        <w:rPr>
          <w:rFonts w:ascii="Roboto" w:hAnsi="Roboto"/>
          <w:noProof/>
          <w:lang w:val="es-CR"/>
        </w:rPr>
        <w:t xml:space="preserve"> </w:t>
      </w:r>
      <w:r w:rsidR="007C405B" w:rsidRPr="00390E82">
        <w:rPr>
          <w:rFonts w:ascii="Roboto" w:hAnsi="Roboto"/>
          <w:noProof/>
          <w:lang w:val="es-CR"/>
        </w:rPr>
        <w:t>N° 8719</w:t>
      </w:r>
      <w:r w:rsidR="007C405B">
        <w:rPr>
          <w:rFonts w:ascii="Roboto" w:hAnsi="Roboto"/>
          <w:noProof/>
          <w:lang w:val="es-CR"/>
        </w:rPr>
        <w:t>, Ley</w:t>
      </w:r>
      <w:r w:rsidRPr="00390E82">
        <w:rPr>
          <w:rFonts w:ascii="Roboto" w:hAnsi="Roboto"/>
          <w:noProof/>
          <w:lang w:val="es-CR"/>
        </w:rPr>
        <w:t xml:space="preserve"> de fortalecimiento de la legislación contra el terrorismo</w:t>
      </w:r>
      <w:r w:rsidR="00DE385E">
        <w:rPr>
          <w:rFonts w:ascii="Roboto" w:hAnsi="Roboto"/>
          <w:noProof/>
          <w:lang w:val="es-CR"/>
        </w:rPr>
        <w:t>.</w:t>
      </w:r>
    </w:p>
    <w:p w14:paraId="568D0ECB" w14:textId="5AF60164" w:rsidR="00372EBD" w:rsidRPr="00390E82" w:rsidRDefault="00372EBD"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N° 9392</w:t>
      </w:r>
      <w:r w:rsidR="007C405B">
        <w:rPr>
          <w:rFonts w:ascii="Roboto" w:hAnsi="Roboto"/>
          <w:noProof/>
          <w:lang w:val="es-CR"/>
        </w:rPr>
        <w:t xml:space="preserve">, Ley </w:t>
      </w:r>
      <w:r w:rsidRPr="00390E82">
        <w:rPr>
          <w:rFonts w:ascii="Roboto" w:hAnsi="Roboto"/>
          <w:noProof/>
          <w:lang w:val="es-CR"/>
        </w:rPr>
        <w:t>de protección al inversionista minoritario</w:t>
      </w:r>
      <w:r w:rsidR="00DE385E">
        <w:rPr>
          <w:rFonts w:ascii="Roboto" w:hAnsi="Roboto"/>
          <w:noProof/>
          <w:lang w:val="es-CR"/>
        </w:rPr>
        <w:t>.</w:t>
      </w:r>
    </w:p>
    <w:p w14:paraId="78E195D8" w14:textId="0D5A72C9" w:rsidR="00372EBD" w:rsidRPr="00390E82" w:rsidRDefault="00D1430E" w:rsidP="004C230C">
      <w:pPr>
        <w:pStyle w:val="Listaconvietas2"/>
        <w:numPr>
          <w:ilvl w:val="0"/>
          <w:numId w:val="22"/>
        </w:numPr>
        <w:tabs>
          <w:tab w:val="clear" w:pos="567"/>
        </w:tabs>
        <w:spacing w:line="276" w:lineRule="auto"/>
        <w:rPr>
          <w:rFonts w:ascii="Roboto" w:hAnsi="Roboto"/>
          <w:noProof/>
          <w:lang w:val="es-CR"/>
        </w:rPr>
      </w:pPr>
      <w:r>
        <w:rPr>
          <w:rFonts w:ascii="Roboto" w:hAnsi="Roboto"/>
          <w:noProof/>
          <w:lang w:val="es-CR"/>
        </w:rPr>
        <w:t xml:space="preserve">Ley </w:t>
      </w:r>
      <w:r w:rsidR="007C405B" w:rsidRPr="007C405B">
        <w:rPr>
          <w:rFonts w:ascii="Roboto" w:hAnsi="Roboto"/>
          <w:noProof/>
          <w:lang w:val="es-CR"/>
        </w:rPr>
        <w:t>N°</w:t>
      </w:r>
      <w:r w:rsidR="007C405B" w:rsidRPr="00390E82">
        <w:rPr>
          <w:rFonts w:ascii="Roboto" w:hAnsi="Roboto"/>
          <w:noProof/>
          <w:lang w:val="es-CR"/>
        </w:rPr>
        <w:t xml:space="preserve"> 9695</w:t>
      </w:r>
      <w:r w:rsidR="007C405B">
        <w:rPr>
          <w:rFonts w:ascii="Roboto" w:hAnsi="Roboto"/>
          <w:noProof/>
          <w:lang w:val="es-CR"/>
        </w:rPr>
        <w:t xml:space="preserve"> </w:t>
      </w:r>
      <w:r w:rsidR="00372EBD" w:rsidRPr="00390E82">
        <w:rPr>
          <w:rFonts w:ascii="Roboto" w:hAnsi="Roboto"/>
          <w:noProof/>
          <w:lang w:val="es-CR"/>
        </w:rPr>
        <w:t>Reforma para incentivar los modelos de capital semilla y capital de riesgo para emprendimientos</w:t>
      </w:r>
      <w:r w:rsidR="00DE385E">
        <w:rPr>
          <w:rFonts w:ascii="Roboto" w:hAnsi="Roboto"/>
          <w:noProof/>
          <w:lang w:val="es-CR"/>
        </w:rPr>
        <w:t>.</w:t>
      </w:r>
    </w:p>
    <w:p w14:paraId="7C7D7176" w14:textId="25AE5E4F" w:rsidR="00372EBD" w:rsidRPr="00390E82" w:rsidRDefault="00372EBD"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N° 9720</w:t>
      </w:r>
      <w:r w:rsidR="007C405B">
        <w:rPr>
          <w:rFonts w:ascii="Roboto" w:hAnsi="Roboto"/>
          <w:noProof/>
          <w:lang w:val="es-CR"/>
        </w:rPr>
        <w:t>, Ley R</w:t>
      </w:r>
      <w:r w:rsidRPr="00390E82">
        <w:rPr>
          <w:rFonts w:ascii="Roboto" w:hAnsi="Roboto"/>
          <w:noProof/>
          <w:lang w:val="es-CR"/>
        </w:rPr>
        <w:t>eguladora de la actividad de las sociedades públicas de economía mixta</w:t>
      </w:r>
      <w:r w:rsidR="00DE385E">
        <w:rPr>
          <w:rFonts w:ascii="Roboto" w:hAnsi="Roboto"/>
          <w:noProof/>
          <w:lang w:val="es-CR"/>
        </w:rPr>
        <w:t>.</w:t>
      </w:r>
    </w:p>
    <w:p w14:paraId="679BBA15" w14:textId="2A564C61" w:rsidR="00372EBD" w:rsidRPr="00390E82" w:rsidRDefault="00372EBD" w:rsidP="004C230C">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 xml:space="preserve">Ley </w:t>
      </w:r>
      <w:r w:rsidR="007C405B" w:rsidRPr="00390E82">
        <w:rPr>
          <w:rFonts w:ascii="Roboto" w:hAnsi="Roboto"/>
          <w:noProof/>
          <w:lang w:val="es-CR"/>
        </w:rPr>
        <w:t xml:space="preserve">N° </w:t>
      </w:r>
      <w:r w:rsidRPr="00390E82">
        <w:rPr>
          <w:rFonts w:ascii="Roboto" w:hAnsi="Roboto"/>
          <w:noProof/>
          <w:lang w:val="es-CR"/>
        </w:rPr>
        <w:t xml:space="preserve"> 9746, Reformas a leyes varias dentro de ellas la </w:t>
      </w:r>
      <w:r w:rsidR="004C7737" w:rsidRPr="00390E82">
        <w:rPr>
          <w:rFonts w:ascii="Roboto" w:hAnsi="Roboto"/>
          <w:noProof/>
          <w:lang w:val="es-CR"/>
        </w:rPr>
        <w:t xml:space="preserve">N°  </w:t>
      </w:r>
      <w:r w:rsidRPr="00390E82">
        <w:rPr>
          <w:rFonts w:ascii="Roboto" w:hAnsi="Roboto"/>
          <w:noProof/>
          <w:lang w:val="es-CR"/>
        </w:rPr>
        <w:t>7732.</w:t>
      </w:r>
    </w:p>
    <w:p w14:paraId="760CB66C" w14:textId="0F22CDD8" w:rsidR="00372EBD" w:rsidRDefault="007C405B" w:rsidP="004C230C">
      <w:pPr>
        <w:pStyle w:val="Listaconvietas2"/>
        <w:numPr>
          <w:ilvl w:val="0"/>
          <w:numId w:val="22"/>
        </w:numPr>
        <w:tabs>
          <w:tab w:val="clear" w:pos="567"/>
        </w:tabs>
        <w:spacing w:line="276" w:lineRule="auto"/>
        <w:rPr>
          <w:rFonts w:ascii="Roboto" w:hAnsi="Roboto"/>
          <w:noProof/>
          <w:lang w:val="es-CR"/>
        </w:rPr>
      </w:pPr>
      <w:r>
        <w:rPr>
          <w:rFonts w:ascii="Roboto" w:hAnsi="Roboto"/>
          <w:noProof/>
          <w:lang w:val="es-CR"/>
        </w:rPr>
        <w:t xml:space="preserve">Ley </w:t>
      </w:r>
      <w:r w:rsidRPr="00390E82">
        <w:rPr>
          <w:rFonts w:ascii="Roboto" w:hAnsi="Roboto"/>
          <w:noProof/>
          <w:lang w:val="es-CR"/>
        </w:rPr>
        <w:t>N° 10069</w:t>
      </w:r>
      <w:r>
        <w:rPr>
          <w:rFonts w:ascii="Roboto" w:hAnsi="Roboto"/>
          <w:noProof/>
          <w:lang w:val="es-CR"/>
        </w:rPr>
        <w:t xml:space="preserve">, </w:t>
      </w:r>
      <w:r w:rsidR="00372EBD" w:rsidRPr="00390E82">
        <w:rPr>
          <w:rFonts w:ascii="Roboto" w:hAnsi="Roboto"/>
          <w:noProof/>
          <w:lang w:val="es-CR"/>
        </w:rPr>
        <w:t>Ley sobre letra de cambio y pagaré electrónicos</w:t>
      </w:r>
      <w:bookmarkStart w:id="42" w:name="_Toc523739589"/>
      <w:bookmarkStart w:id="43" w:name="_Toc523740731"/>
      <w:bookmarkStart w:id="44" w:name="_Toc523747948"/>
      <w:bookmarkStart w:id="45" w:name="_Toc18836143"/>
      <w:bookmarkStart w:id="46" w:name="_Toc44679277"/>
      <w:r w:rsidR="00DE385E">
        <w:rPr>
          <w:rFonts w:ascii="Roboto" w:hAnsi="Roboto"/>
          <w:noProof/>
          <w:lang w:val="es-CR"/>
        </w:rPr>
        <w:t>.</w:t>
      </w:r>
    </w:p>
    <w:p w14:paraId="577756E2" w14:textId="77777777" w:rsidR="00D1430E" w:rsidRPr="00390E82" w:rsidRDefault="00D1430E" w:rsidP="00D1430E">
      <w:pPr>
        <w:pStyle w:val="Listaconvietas2"/>
        <w:numPr>
          <w:ilvl w:val="0"/>
          <w:numId w:val="22"/>
        </w:numPr>
        <w:tabs>
          <w:tab w:val="clear" w:pos="567"/>
        </w:tabs>
        <w:spacing w:line="276" w:lineRule="auto"/>
        <w:rPr>
          <w:rFonts w:ascii="Roboto" w:hAnsi="Roboto"/>
          <w:noProof/>
          <w:lang w:val="es-CR"/>
        </w:rPr>
      </w:pPr>
      <w:r w:rsidRPr="00390E82">
        <w:rPr>
          <w:rFonts w:ascii="Roboto" w:hAnsi="Roboto"/>
          <w:noProof/>
          <w:lang w:val="es-CR"/>
        </w:rPr>
        <w:t>Decreto Ejecutivo 27830, Financiamiento de Superintendencias.</w:t>
      </w:r>
    </w:p>
    <w:p w14:paraId="2DFC51DD" w14:textId="77777777" w:rsidR="00954731" w:rsidRPr="00535E26" w:rsidRDefault="00954731" w:rsidP="00954731">
      <w:pPr>
        <w:pStyle w:val="Listaconvietas2"/>
        <w:numPr>
          <w:ilvl w:val="0"/>
          <w:numId w:val="22"/>
        </w:numPr>
        <w:tabs>
          <w:tab w:val="clear" w:pos="567"/>
        </w:tabs>
        <w:spacing w:line="276" w:lineRule="auto"/>
        <w:rPr>
          <w:rFonts w:ascii="Roboto" w:hAnsi="Roboto"/>
          <w:noProof/>
          <w:lang w:val="es-CR"/>
        </w:rPr>
      </w:pPr>
      <w:r w:rsidRPr="00535E26">
        <w:rPr>
          <w:rFonts w:ascii="Roboto" w:hAnsi="Roboto"/>
          <w:noProof/>
          <w:lang w:val="es-CR"/>
        </w:rPr>
        <w:t>Disposiciones emitidas por la Contraloría General de la República.</w:t>
      </w:r>
    </w:p>
    <w:p w14:paraId="184CF3FF" w14:textId="1296C29F" w:rsidR="00D1430E" w:rsidRDefault="00954731" w:rsidP="00D1430E">
      <w:pPr>
        <w:pStyle w:val="Listaconvietas2"/>
        <w:numPr>
          <w:ilvl w:val="0"/>
          <w:numId w:val="22"/>
        </w:numPr>
        <w:tabs>
          <w:tab w:val="clear" w:pos="567"/>
        </w:tabs>
        <w:spacing w:line="276" w:lineRule="auto"/>
        <w:rPr>
          <w:rFonts w:ascii="Roboto" w:hAnsi="Roboto"/>
          <w:noProof/>
          <w:lang w:val="es-CR"/>
        </w:rPr>
      </w:pPr>
      <w:r w:rsidRPr="00954731">
        <w:rPr>
          <w:rFonts w:ascii="Roboto" w:hAnsi="Roboto"/>
          <w:noProof/>
          <w:lang w:val="es-ES"/>
        </w:rPr>
        <w:t xml:space="preserve">Conjunto de </w:t>
      </w:r>
      <w:r w:rsidR="00D1430E" w:rsidRPr="00390E82">
        <w:rPr>
          <w:rFonts w:ascii="Roboto" w:hAnsi="Roboto"/>
          <w:noProof/>
          <w:lang w:val="es-CR"/>
        </w:rPr>
        <w:t>Normativa de Regulación y Supervisión Prudencial emitida por el CONASSIF para las Superintendencias.</w:t>
      </w:r>
    </w:p>
    <w:p w14:paraId="778FE3C2" w14:textId="506AF344" w:rsidR="009B079D" w:rsidRPr="00390E82" w:rsidRDefault="000609DB" w:rsidP="000609DB">
      <w:pPr>
        <w:pStyle w:val="Ttulo3"/>
        <w:rPr>
          <w:rFonts w:ascii="Roboto" w:hAnsi="Roboto"/>
          <w:sz w:val="24"/>
          <w:szCs w:val="24"/>
        </w:rPr>
      </w:pPr>
      <w:bookmarkStart w:id="47" w:name="_Toc174519996"/>
      <w:bookmarkEnd w:id="41"/>
      <w:r w:rsidRPr="00390E82">
        <w:rPr>
          <w:rFonts w:ascii="Roboto" w:hAnsi="Roboto"/>
          <w:sz w:val="24"/>
          <w:szCs w:val="24"/>
        </w:rPr>
        <w:t>1.2.</w:t>
      </w:r>
      <w:r w:rsidR="00620F9E" w:rsidRPr="00390E82">
        <w:rPr>
          <w:rFonts w:ascii="Roboto" w:hAnsi="Roboto"/>
          <w:sz w:val="24"/>
          <w:szCs w:val="24"/>
        </w:rPr>
        <w:t>3</w:t>
      </w:r>
      <w:r w:rsidRPr="00390E82">
        <w:rPr>
          <w:rFonts w:ascii="Roboto" w:hAnsi="Roboto"/>
          <w:sz w:val="24"/>
          <w:szCs w:val="24"/>
        </w:rPr>
        <w:t xml:space="preserve"> </w:t>
      </w:r>
      <w:r w:rsidR="009B079D" w:rsidRPr="00390E82">
        <w:rPr>
          <w:rFonts w:ascii="Roboto" w:hAnsi="Roboto"/>
          <w:sz w:val="24"/>
          <w:szCs w:val="24"/>
        </w:rPr>
        <w:t xml:space="preserve">Estructura </w:t>
      </w:r>
      <w:r w:rsidR="007D131D" w:rsidRPr="00390E82">
        <w:rPr>
          <w:rFonts w:ascii="Roboto" w:hAnsi="Roboto"/>
          <w:sz w:val="24"/>
          <w:szCs w:val="24"/>
        </w:rPr>
        <w:t>o</w:t>
      </w:r>
      <w:r w:rsidR="009B079D" w:rsidRPr="00390E82">
        <w:rPr>
          <w:rFonts w:ascii="Roboto" w:hAnsi="Roboto"/>
          <w:sz w:val="24"/>
          <w:szCs w:val="24"/>
        </w:rPr>
        <w:t>rganizacional:</w:t>
      </w:r>
      <w:bookmarkEnd w:id="42"/>
      <w:bookmarkEnd w:id="43"/>
      <w:bookmarkEnd w:id="44"/>
      <w:bookmarkEnd w:id="45"/>
      <w:bookmarkEnd w:id="46"/>
      <w:bookmarkEnd w:id="47"/>
    </w:p>
    <w:p w14:paraId="66219238" w14:textId="77777777" w:rsidR="007F73C0" w:rsidRPr="00390E82" w:rsidRDefault="007F73C0" w:rsidP="007F73C0">
      <w:pPr>
        <w:spacing w:line="276" w:lineRule="auto"/>
        <w:rPr>
          <w:rFonts w:ascii="Roboto" w:hAnsi="Roboto" w:cs="Arial"/>
          <w:b/>
          <w:color w:val="FF0000"/>
          <w:sz w:val="22"/>
          <w:szCs w:val="22"/>
        </w:rPr>
      </w:pPr>
    </w:p>
    <w:p w14:paraId="1110FD02" w14:textId="7C280AF3" w:rsidR="00947797" w:rsidRPr="00390E82" w:rsidRDefault="00947797" w:rsidP="00BA730D">
      <w:pPr>
        <w:widowControl w:val="0"/>
        <w:autoSpaceDE w:val="0"/>
        <w:autoSpaceDN w:val="0"/>
        <w:adjustRightInd w:val="0"/>
        <w:spacing w:line="276" w:lineRule="auto"/>
        <w:jc w:val="both"/>
        <w:rPr>
          <w:rFonts w:ascii="Roboto" w:hAnsi="Roboto" w:cs="Arial"/>
          <w:bCs/>
          <w:lang w:val="es-CR"/>
        </w:rPr>
      </w:pPr>
      <w:r w:rsidRPr="00390E82">
        <w:rPr>
          <w:rFonts w:ascii="Roboto" w:hAnsi="Roboto" w:cs="Arial"/>
          <w:bCs/>
          <w:lang w:val="es-CR"/>
        </w:rPr>
        <w:t xml:space="preserve">La estructura organizacional de la </w:t>
      </w:r>
      <w:r w:rsidR="00F260F2" w:rsidRPr="00390E82">
        <w:rPr>
          <w:rFonts w:ascii="Roboto" w:hAnsi="Roboto" w:cs="Arial"/>
          <w:bCs/>
          <w:lang w:val="es-CR"/>
        </w:rPr>
        <w:t>SUGEVAL</w:t>
      </w:r>
      <w:r w:rsidRPr="00390E82">
        <w:rPr>
          <w:rFonts w:ascii="Roboto" w:hAnsi="Roboto" w:cs="Arial"/>
          <w:bCs/>
          <w:lang w:val="es-CR"/>
        </w:rPr>
        <w:t xml:space="preserve"> </w:t>
      </w:r>
      <w:r w:rsidR="0085529C" w:rsidRPr="00390E82">
        <w:rPr>
          <w:rFonts w:ascii="Roboto" w:hAnsi="Roboto" w:cs="Arial"/>
          <w:bCs/>
          <w:lang w:val="es-CR"/>
        </w:rPr>
        <w:t xml:space="preserve">se presenta en </w:t>
      </w:r>
      <w:r w:rsidR="000E3D47">
        <w:rPr>
          <w:rFonts w:ascii="Roboto" w:hAnsi="Roboto" w:cs="Arial"/>
          <w:bCs/>
          <w:lang w:val="es-CR"/>
        </w:rPr>
        <w:t>la</w:t>
      </w:r>
      <w:r w:rsidR="0085529C" w:rsidRPr="00390E82">
        <w:rPr>
          <w:rFonts w:ascii="Roboto" w:hAnsi="Roboto" w:cs="Arial"/>
          <w:bCs/>
          <w:lang w:val="es-CR"/>
        </w:rPr>
        <w:t xml:space="preserve"> siguiente </w:t>
      </w:r>
      <w:r w:rsidR="000E3D47">
        <w:rPr>
          <w:rFonts w:ascii="Roboto" w:hAnsi="Roboto" w:cs="Arial"/>
          <w:bCs/>
          <w:lang w:val="es-CR"/>
        </w:rPr>
        <w:t>figura</w:t>
      </w:r>
      <w:r w:rsidR="0085529C" w:rsidRPr="00390E82">
        <w:rPr>
          <w:rFonts w:ascii="Roboto" w:hAnsi="Roboto" w:cs="Arial"/>
          <w:bCs/>
          <w:lang w:val="es-CR"/>
        </w:rPr>
        <w:t>:</w:t>
      </w:r>
    </w:p>
    <w:p w14:paraId="410F4012" w14:textId="77777777" w:rsidR="004C230C" w:rsidRDefault="004C230C" w:rsidP="00DE385E">
      <w:pPr>
        <w:spacing w:after="200" w:line="276" w:lineRule="auto"/>
        <w:rPr>
          <w:rFonts w:ascii="Roboto" w:hAnsi="Roboto" w:cs="Arial"/>
          <w:b/>
          <w:bCs/>
          <w:lang w:val="es-CR"/>
        </w:rPr>
      </w:pPr>
    </w:p>
    <w:p w14:paraId="581217D0" w14:textId="77777777" w:rsidR="00C775B0" w:rsidRDefault="00C775B0" w:rsidP="00DE385E">
      <w:pPr>
        <w:spacing w:after="200" w:line="276" w:lineRule="auto"/>
        <w:rPr>
          <w:rFonts w:ascii="Roboto" w:hAnsi="Roboto" w:cs="Arial"/>
          <w:b/>
          <w:bCs/>
          <w:lang w:val="es-CR"/>
        </w:rPr>
      </w:pPr>
    </w:p>
    <w:p w14:paraId="2EB92D90" w14:textId="77777777" w:rsidR="00C775B0" w:rsidRDefault="00C775B0" w:rsidP="00DE385E">
      <w:pPr>
        <w:spacing w:after="200" w:line="276" w:lineRule="auto"/>
        <w:rPr>
          <w:rFonts w:ascii="Roboto" w:hAnsi="Roboto" w:cs="Arial"/>
          <w:b/>
          <w:bCs/>
          <w:lang w:val="es-CR"/>
        </w:rPr>
      </w:pPr>
    </w:p>
    <w:p w14:paraId="0A2FE43C" w14:textId="77777777" w:rsidR="00C775B0" w:rsidRDefault="00C775B0" w:rsidP="00DE385E">
      <w:pPr>
        <w:spacing w:after="200" w:line="276" w:lineRule="auto"/>
        <w:rPr>
          <w:rFonts w:ascii="Roboto" w:hAnsi="Roboto" w:cs="Arial"/>
          <w:b/>
          <w:bCs/>
          <w:lang w:val="es-CR"/>
        </w:rPr>
      </w:pPr>
    </w:p>
    <w:p w14:paraId="1FDC4F3C" w14:textId="77777777" w:rsidR="00C775B0" w:rsidRDefault="00C775B0" w:rsidP="00DE385E">
      <w:pPr>
        <w:spacing w:after="200" w:line="276" w:lineRule="auto"/>
        <w:rPr>
          <w:rFonts w:ascii="Roboto" w:hAnsi="Roboto" w:cs="Arial"/>
          <w:b/>
          <w:bCs/>
          <w:lang w:val="es-CR"/>
        </w:rPr>
      </w:pPr>
    </w:p>
    <w:p w14:paraId="48BEDE3E" w14:textId="77777777" w:rsidR="00C775B0" w:rsidRDefault="00C775B0" w:rsidP="00DE385E">
      <w:pPr>
        <w:spacing w:after="200" w:line="276" w:lineRule="auto"/>
        <w:rPr>
          <w:rFonts w:ascii="Roboto" w:hAnsi="Roboto" w:cs="Arial"/>
          <w:b/>
          <w:bCs/>
          <w:lang w:val="es-CR"/>
        </w:rPr>
      </w:pPr>
    </w:p>
    <w:p w14:paraId="2F73270D" w14:textId="696E21B0" w:rsidR="00947797" w:rsidRPr="00390E82" w:rsidRDefault="00CE44FF" w:rsidP="00D96B12">
      <w:pPr>
        <w:spacing w:after="200" w:line="276" w:lineRule="auto"/>
        <w:jc w:val="center"/>
        <w:rPr>
          <w:rFonts w:ascii="Roboto" w:hAnsi="Roboto" w:cs="Arial"/>
          <w:b/>
          <w:bCs/>
          <w:lang w:val="es-CR"/>
        </w:rPr>
      </w:pPr>
      <w:r>
        <w:rPr>
          <w:rFonts w:ascii="Roboto" w:hAnsi="Roboto" w:cs="Arial"/>
          <w:b/>
          <w:bCs/>
          <w:lang w:val="es-CR"/>
        </w:rPr>
        <w:lastRenderedPageBreak/>
        <w:t>F</w:t>
      </w:r>
      <w:r w:rsidR="00F12CD9" w:rsidRPr="00390E82">
        <w:rPr>
          <w:rFonts w:ascii="Roboto" w:hAnsi="Roboto" w:cs="Arial"/>
          <w:b/>
          <w:bCs/>
          <w:lang w:val="es-CR"/>
        </w:rPr>
        <w:t>igura 1</w:t>
      </w:r>
    </w:p>
    <w:p w14:paraId="6FADE880" w14:textId="77777777" w:rsidR="00947797" w:rsidRPr="00390E82" w:rsidRDefault="00947797" w:rsidP="00947797">
      <w:pPr>
        <w:widowControl w:val="0"/>
        <w:autoSpaceDE w:val="0"/>
        <w:autoSpaceDN w:val="0"/>
        <w:adjustRightInd w:val="0"/>
        <w:jc w:val="center"/>
        <w:rPr>
          <w:rFonts w:ascii="Roboto" w:hAnsi="Roboto" w:cs="Arial"/>
          <w:b/>
          <w:bCs/>
          <w:lang w:val="es-CR"/>
        </w:rPr>
      </w:pPr>
      <w:r w:rsidRPr="00390E82">
        <w:rPr>
          <w:rFonts w:ascii="Roboto" w:hAnsi="Roboto" w:cs="Arial"/>
          <w:b/>
          <w:bCs/>
          <w:lang w:val="es-CR"/>
        </w:rPr>
        <w:t xml:space="preserve">Organigrama Superintendencia </w:t>
      </w:r>
      <w:r w:rsidR="00C248E2" w:rsidRPr="00390E82">
        <w:rPr>
          <w:rFonts w:ascii="Roboto" w:hAnsi="Roboto" w:cs="Arial"/>
          <w:b/>
          <w:bCs/>
          <w:lang w:val="es-CR"/>
        </w:rPr>
        <w:t>General de Valores</w:t>
      </w:r>
    </w:p>
    <w:p w14:paraId="7DBD5AFA" w14:textId="3DC1B739" w:rsidR="00C248E2" w:rsidRPr="00390E82" w:rsidRDefault="008E7D1E" w:rsidP="00661B8B">
      <w:pPr>
        <w:widowControl w:val="0"/>
        <w:autoSpaceDE w:val="0"/>
        <w:autoSpaceDN w:val="0"/>
        <w:adjustRightInd w:val="0"/>
        <w:jc w:val="center"/>
        <w:rPr>
          <w:rFonts w:ascii="Roboto" w:hAnsi="Roboto" w:cs="Arial"/>
          <w:b/>
          <w:bCs/>
          <w:lang w:val="es-CR"/>
        </w:rPr>
      </w:pPr>
      <w:r>
        <w:rPr>
          <w:noProof/>
        </w:rPr>
        <w:drawing>
          <wp:inline distT="0" distB="0" distL="0" distR="0" wp14:anchorId="4B9EE038" wp14:editId="23A74BE1">
            <wp:extent cx="4648200" cy="3305270"/>
            <wp:effectExtent l="0" t="0" r="0" b="9525"/>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4648200" cy="3305270"/>
                    </a:xfrm>
                    <a:prstGeom prst="rect">
                      <a:avLst/>
                    </a:prstGeom>
                  </pic:spPr>
                </pic:pic>
              </a:graphicData>
            </a:graphic>
          </wp:inline>
        </w:drawing>
      </w:r>
    </w:p>
    <w:p w14:paraId="645818FC" w14:textId="77777777" w:rsidR="00947797" w:rsidRPr="00390E82" w:rsidRDefault="00947797" w:rsidP="00947797">
      <w:pPr>
        <w:widowControl w:val="0"/>
        <w:autoSpaceDE w:val="0"/>
        <w:autoSpaceDN w:val="0"/>
        <w:adjustRightInd w:val="0"/>
        <w:jc w:val="center"/>
        <w:rPr>
          <w:rFonts w:ascii="Roboto" w:hAnsi="Roboto" w:cs="Arial"/>
          <w:b/>
          <w:smallCaps/>
          <w:lang w:val="es-CR"/>
        </w:rPr>
      </w:pPr>
    </w:p>
    <w:p w14:paraId="3FF68BDB" w14:textId="77777777" w:rsidR="002D506F" w:rsidRPr="00390E82" w:rsidRDefault="002D506F" w:rsidP="00FB4D5E">
      <w:pPr>
        <w:spacing w:line="276" w:lineRule="auto"/>
        <w:jc w:val="both"/>
        <w:rPr>
          <w:rFonts w:ascii="Roboto" w:hAnsi="Roboto" w:cs="Arial"/>
          <w:b/>
          <w:lang w:val="es-CR"/>
          <w14:shadow w14:blurRad="50800" w14:dist="38100" w14:dir="2700000" w14:sx="100000" w14:sy="100000" w14:kx="0" w14:ky="0" w14:algn="tl">
            <w14:srgbClr w14:val="000000">
              <w14:alpha w14:val="60000"/>
            </w14:srgbClr>
          </w14:shadow>
        </w:rPr>
      </w:pPr>
      <w:r w:rsidRPr="00390E82">
        <w:rPr>
          <w:rFonts w:ascii="Roboto" w:hAnsi="Roboto" w:cs="Arial"/>
          <w:b/>
          <w:bCs/>
          <w:color w:val="000000"/>
        </w:rPr>
        <w:t xml:space="preserve">Funciones de las unidades organizacionales: </w:t>
      </w:r>
    </w:p>
    <w:p w14:paraId="70601737" w14:textId="77777777" w:rsidR="002D506F" w:rsidRPr="00390E82" w:rsidRDefault="002D506F" w:rsidP="00FB4D5E">
      <w:pPr>
        <w:spacing w:line="276" w:lineRule="auto"/>
        <w:jc w:val="both"/>
        <w:rPr>
          <w:rFonts w:ascii="Roboto" w:hAnsi="Roboto" w:cs="Arial"/>
          <w:b/>
          <w:lang w:val="es-CR"/>
          <w14:shadow w14:blurRad="50800" w14:dist="38100" w14:dir="2700000" w14:sx="100000" w14:sy="100000" w14:kx="0" w14:ky="0" w14:algn="tl">
            <w14:srgbClr w14:val="000000">
              <w14:alpha w14:val="60000"/>
            </w14:srgbClr>
          </w14:shadow>
        </w:rPr>
      </w:pPr>
    </w:p>
    <w:p w14:paraId="31677DD6" w14:textId="304A5E19" w:rsidR="00C248E2" w:rsidRPr="00390E82" w:rsidRDefault="00C248E2" w:rsidP="00FB4D5E">
      <w:pPr>
        <w:pStyle w:val="Prrafodelista"/>
        <w:numPr>
          <w:ilvl w:val="0"/>
          <w:numId w:val="7"/>
        </w:numPr>
        <w:spacing w:line="276" w:lineRule="auto"/>
        <w:contextualSpacing w:val="0"/>
        <w:rPr>
          <w:rFonts w:ascii="Roboto" w:hAnsi="Roboto" w:cs="Arial"/>
          <w:noProof/>
          <w:sz w:val="22"/>
        </w:rPr>
      </w:pPr>
      <w:r w:rsidRPr="00390E82">
        <w:rPr>
          <w:rFonts w:ascii="Roboto" w:hAnsi="Roboto" w:cs="Arial"/>
          <w:b/>
          <w:noProof/>
          <w:sz w:val="22"/>
        </w:rPr>
        <w:t>Despacho del Superintendente e Intendente:</w:t>
      </w:r>
      <w:r w:rsidRPr="00390E82">
        <w:rPr>
          <w:rFonts w:ascii="Roboto" w:hAnsi="Roboto" w:cs="Arial"/>
          <w:noProof/>
          <w:sz w:val="22"/>
        </w:rPr>
        <w:t xml:space="preserve"> Le corresponde velar por la organización y buen funcionamiento de la Institución; dar trámite a las autorizaciones de oferta pública de valores y de servicios, imponer las sanciones a las entidades reguladas por la Superintendencia y proponerle al CONASSIF la reglamentación del mercado de valores que le permita cumplir sus mandatos legales. </w:t>
      </w:r>
    </w:p>
    <w:p w14:paraId="6A534119" w14:textId="77777777" w:rsidR="00C248E2" w:rsidRPr="00390E82" w:rsidRDefault="00C248E2" w:rsidP="00FB4D5E">
      <w:pPr>
        <w:spacing w:line="276" w:lineRule="auto"/>
        <w:jc w:val="both"/>
        <w:rPr>
          <w:rFonts w:ascii="Roboto" w:hAnsi="Roboto" w:cs="Arial"/>
          <w:noProof/>
          <w:sz w:val="22"/>
        </w:rPr>
      </w:pPr>
    </w:p>
    <w:p w14:paraId="16F54B6E" w14:textId="27930A98" w:rsidR="00C248E2" w:rsidRPr="00390E82" w:rsidRDefault="00C248E2" w:rsidP="00FB4D5E">
      <w:pPr>
        <w:pStyle w:val="Prrafodelista"/>
        <w:numPr>
          <w:ilvl w:val="0"/>
          <w:numId w:val="7"/>
        </w:numPr>
        <w:spacing w:line="276" w:lineRule="auto"/>
        <w:contextualSpacing w:val="0"/>
        <w:rPr>
          <w:rFonts w:ascii="Roboto" w:hAnsi="Roboto" w:cs="Arial"/>
          <w:noProof/>
          <w:sz w:val="22"/>
        </w:rPr>
      </w:pPr>
      <w:r w:rsidRPr="00390E82">
        <w:rPr>
          <w:rFonts w:ascii="Roboto" w:hAnsi="Roboto" w:cs="Arial"/>
          <w:b/>
          <w:noProof/>
          <w:sz w:val="22"/>
        </w:rPr>
        <w:t>División de Asesoría Jurídica:</w:t>
      </w:r>
      <w:r w:rsidRPr="00390E82">
        <w:rPr>
          <w:rFonts w:ascii="Roboto" w:hAnsi="Roboto" w:cs="Arial"/>
          <w:noProof/>
          <w:sz w:val="22"/>
        </w:rPr>
        <w:t xml:space="preserve"> Se encarga de emitir criterios legales sobre la materia de valores que le solicite el Despacho o las demás dependencias de la SUGEVAL, así como</w:t>
      </w:r>
      <w:r w:rsidR="006F521F">
        <w:rPr>
          <w:rFonts w:ascii="Roboto" w:hAnsi="Roboto" w:cs="Arial"/>
          <w:noProof/>
          <w:sz w:val="22"/>
        </w:rPr>
        <w:t xml:space="preserve"> </w:t>
      </w:r>
      <w:r w:rsidRPr="00390E82">
        <w:rPr>
          <w:rFonts w:ascii="Roboto" w:hAnsi="Roboto" w:cs="Arial"/>
          <w:noProof/>
          <w:sz w:val="22"/>
        </w:rPr>
        <w:t xml:space="preserve">de tramitar los expedientes de denuncias y de procedimientos administrativos que debe atender la SUGEVAL. </w:t>
      </w:r>
    </w:p>
    <w:p w14:paraId="5B5B6B4A" w14:textId="77777777" w:rsidR="00C248E2" w:rsidRPr="00390E82" w:rsidRDefault="00C248E2" w:rsidP="00FB4D5E">
      <w:pPr>
        <w:spacing w:line="276" w:lineRule="auto"/>
        <w:jc w:val="both"/>
        <w:rPr>
          <w:rFonts w:ascii="Roboto" w:hAnsi="Roboto" w:cs="Arial"/>
          <w:noProof/>
          <w:sz w:val="22"/>
        </w:rPr>
      </w:pPr>
    </w:p>
    <w:p w14:paraId="5D2FD5CA" w14:textId="77777777" w:rsidR="00C248E2" w:rsidRPr="00390E82" w:rsidRDefault="00C248E2" w:rsidP="00FB4D5E">
      <w:pPr>
        <w:pStyle w:val="Prrafodelista"/>
        <w:numPr>
          <w:ilvl w:val="0"/>
          <w:numId w:val="7"/>
        </w:numPr>
        <w:spacing w:line="276" w:lineRule="auto"/>
        <w:contextualSpacing w:val="0"/>
        <w:rPr>
          <w:rFonts w:ascii="Roboto" w:hAnsi="Roboto" w:cs="Arial"/>
          <w:noProof/>
          <w:sz w:val="22"/>
        </w:rPr>
      </w:pPr>
      <w:r w:rsidRPr="00390E82">
        <w:rPr>
          <w:rFonts w:ascii="Roboto" w:hAnsi="Roboto" w:cs="Arial"/>
          <w:b/>
          <w:noProof/>
          <w:sz w:val="22"/>
        </w:rPr>
        <w:t>Departamento de Oferta Pública:</w:t>
      </w:r>
      <w:r w:rsidRPr="00390E82">
        <w:rPr>
          <w:rFonts w:ascii="Roboto" w:hAnsi="Roboto" w:cs="Arial"/>
          <w:noProof/>
          <w:sz w:val="22"/>
        </w:rPr>
        <w:t xml:space="preserve"> Es el Departamento encargado de tramitar la autorización, modificación y desinscripción de oferta pública de los participantes y productos del mercado de valores costarricense, así como del control de la oferta no autorizada de valores. </w:t>
      </w:r>
    </w:p>
    <w:p w14:paraId="0F299368" w14:textId="77777777" w:rsidR="00C248E2" w:rsidRPr="00390E82" w:rsidRDefault="00C248E2" w:rsidP="00FB4D5E">
      <w:pPr>
        <w:spacing w:line="276" w:lineRule="auto"/>
        <w:jc w:val="both"/>
        <w:rPr>
          <w:rFonts w:ascii="Roboto" w:hAnsi="Roboto" w:cs="Arial"/>
          <w:noProof/>
          <w:sz w:val="22"/>
        </w:rPr>
      </w:pPr>
    </w:p>
    <w:p w14:paraId="3574789F" w14:textId="58C43F2B" w:rsidR="00C248E2" w:rsidRPr="00390E82" w:rsidRDefault="006F521F" w:rsidP="00FB4D5E">
      <w:pPr>
        <w:pStyle w:val="Prrafodelista"/>
        <w:numPr>
          <w:ilvl w:val="0"/>
          <w:numId w:val="7"/>
        </w:numPr>
        <w:spacing w:line="276" w:lineRule="auto"/>
        <w:contextualSpacing w:val="0"/>
        <w:rPr>
          <w:rFonts w:ascii="Roboto" w:hAnsi="Roboto" w:cs="Arial"/>
          <w:noProof/>
          <w:sz w:val="22"/>
        </w:rPr>
      </w:pPr>
      <w:r>
        <w:rPr>
          <w:rFonts w:ascii="Roboto" w:hAnsi="Roboto" w:cs="Arial"/>
          <w:b/>
          <w:noProof/>
          <w:sz w:val="22"/>
        </w:rPr>
        <w:t>División</w:t>
      </w:r>
      <w:r w:rsidR="00C248E2" w:rsidRPr="00390E82">
        <w:rPr>
          <w:rFonts w:ascii="Roboto" w:hAnsi="Roboto" w:cs="Arial"/>
          <w:b/>
          <w:noProof/>
          <w:sz w:val="22"/>
        </w:rPr>
        <w:t xml:space="preserve"> de Supervisión</w:t>
      </w:r>
      <w:r w:rsidR="009C7EFE" w:rsidRPr="00390E82">
        <w:rPr>
          <w:rFonts w:ascii="Roboto" w:hAnsi="Roboto" w:cs="Arial"/>
          <w:noProof/>
          <w:sz w:val="22"/>
        </w:rPr>
        <w:t xml:space="preserve">: Asume la protección del consumidor y del inversionista, el adecuado comportamiento de los agentes que participan en el mercado y la </w:t>
      </w:r>
      <w:r w:rsidR="009C7EFE" w:rsidRPr="00390E82">
        <w:rPr>
          <w:rFonts w:ascii="Roboto" w:hAnsi="Roboto" w:cs="Arial"/>
          <w:noProof/>
          <w:sz w:val="22"/>
        </w:rPr>
        <w:lastRenderedPageBreak/>
        <w:t>promoción de la transparencia.</w:t>
      </w:r>
      <w:r w:rsidR="00806976" w:rsidRPr="00390E82">
        <w:rPr>
          <w:rFonts w:ascii="Roboto" w:hAnsi="Roboto" w:cs="Arial"/>
          <w:noProof/>
          <w:sz w:val="22"/>
        </w:rPr>
        <w:t xml:space="preserve"> Así como la </w:t>
      </w:r>
      <w:r w:rsidR="009C7EFE" w:rsidRPr="00390E82">
        <w:rPr>
          <w:rFonts w:ascii="Roboto" w:hAnsi="Roboto" w:cs="Arial"/>
          <w:noProof/>
          <w:sz w:val="22"/>
        </w:rPr>
        <w:t xml:space="preserve">supervisión macroprudencial </w:t>
      </w:r>
      <w:r w:rsidR="00806976" w:rsidRPr="00390E82">
        <w:rPr>
          <w:rFonts w:ascii="Roboto" w:hAnsi="Roboto" w:cs="Arial"/>
          <w:noProof/>
          <w:sz w:val="22"/>
        </w:rPr>
        <w:t xml:space="preserve">que </w:t>
      </w:r>
      <w:r w:rsidR="009C7EFE" w:rsidRPr="00390E82">
        <w:rPr>
          <w:rFonts w:ascii="Roboto" w:hAnsi="Roboto" w:cs="Arial"/>
          <w:noProof/>
          <w:sz w:val="22"/>
        </w:rPr>
        <w:t>se enfoca en monitorear cualquier elemento que atente contra la estabilidad del mercado frente a posibles emergencias que puedan derivarse de la economía local e internacional, y la micropudencial se enfoca en la solvencia financiera de las entidades individuales.</w:t>
      </w:r>
    </w:p>
    <w:p w14:paraId="50444AB2" w14:textId="77777777" w:rsidR="00E104DD" w:rsidRPr="00390E82" w:rsidRDefault="00E104DD" w:rsidP="00FB4D5E">
      <w:pPr>
        <w:pStyle w:val="Prrafodelista"/>
        <w:spacing w:line="276" w:lineRule="auto"/>
        <w:rPr>
          <w:rFonts w:ascii="Roboto" w:hAnsi="Roboto" w:cs="Arial"/>
          <w:noProof/>
          <w:sz w:val="22"/>
        </w:rPr>
      </w:pPr>
    </w:p>
    <w:p w14:paraId="66D1DB33" w14:textId="54E23435" w:rsidR="00145CA2" w:rsidRPr="00390E82" w:rsidRDefault="00C248E2" w:rsidP="00842B96">
      <w:pPr>
        <w:pStyle w:val="Prrafodelista"/>
        <w:numPr>
          <w:ilvl w:val="0"/>
          <w:numId w:val="7"/>
        </w:numPr>
        <w:spacing w:line="276" w:lineRule="auto"/>
        <w:contextualSpacing w:val="0"/>
        <w:rPr>
          <w:rFonts w:ascii="Roboto" w:hAnsi="Roboto" w:cs="Arial"/>
          <w:noProof/>
          <w:sz w:val="22"/>
        </w:rPr>
      </w:pPr>
      <w:r w:rsidRPr="00390E82">
        <w:rPr>
          <w:rFonts w:ascii="Roboto" w:hAnsi="Roboto" w:cs="Arial"/>
          <w:b/>
          <w:noProof/>
          <w:sz w:val="22"/>
        </w:rPr>
        <w:t>Departamento de Gestión Institucional:</w:t>
      </w:r>
      <w:r w:rsidRPr="00390E82">
        <w:rPr>
          <w:rFonts w:ascii="Roboto" w:hAnsi="Roboto" w:cs="Arial"/>
          <w:noProof/>
          <w:sz w:val="22"/>
        </w:rPr>
        <w:t xml:space="preserve"> Es el encargado de </w:t>
      </w:r>
      <w:r w:rsidR="0085529C" w:rsidRPr="00390E82">
        <w:rPr>
          <w:rFonts w:ascii="Roboto" w:hAnsi="Roboto" w:cs="Arial"/>
          <w:noProof/>
          <w:sz w:val="22"/>
        </w:rPr>
        <w:t xml:space="preserve">la gestión </w:t>
      </w:r>
      <w:r w:rsidRPr="00390E82">
        <w:rPr>
          <w:rFonts w:ascii="Roboto" w:hAnsi="Roboto" w:cs="Arial"/>
          <w:noProof/>
          <w:sz w:val="22"/>
        </w:rPr>
        <w:t>administra</w:t>
      </w:r>
      <w:r w:rsidR="0085529C" w:rsidRPr="00390E82">
        <w:rPr>
          <w:rFonts w:ascii="Roboto" w:hAnsi="Roboto" w:cs="Arial"/>
          <w:noProof/>
          <w:sz w:val="22"/>
        </w:rPr>
        <w:t xml:space="preserve">tiva, </w:t>
      </w:r>
      <w:r w:rsidR="00145CA2" w:rsidRPr="00390E82">
        <w:rPr>
          <w:rFonts w:ascii="Roboto" w:hAnsi="Roboto" w:cs="Arial"/>
          <w:noProof/>
          <w:sz w:val="22"/>
        </w:rPr>
        <w:t xml:space="preserve">gestión de información y comunicación institucional, además de lo relacionado con la gestión del </w:t>
      </w:r>
      <w:r w:rsidR="0085529C" w:rsidRPr="00390E82">
        <w:rPr>
          <w:rFonts w:ascii="Roboto" w:hAnsi="Roboto" w:cs="Arial"/>
          <w:noProof/>
          <w:sz w:val="22"/>
        </w:rPr>
        <w:t>control interno y gestión de riesgos operativos</w:t>
      </w:r>
      <w:r w:rsidR="00145CA2" w:rsidRPr="00390E82">
        <w:rPr>
          <w:rFonts w:ascii="Roboto" w:hAnsi="Roboto" w:cs="Arial"/>
          <w:noProof/>
          <w:sz w:val="22"/>
        </w:rPr>
        <w:t>, así como coadyuvar con la buena marcha de la Institución y fortalecer su imagen.</w:t>
      </w:r>
    </w:p>
    <w:p w14:paraId="34163566" w14:textId="77777777" w:rsidR="00947797" w:rsidRPr="00390E82" w:rsidRDefault="00947797" w:rsidP="00FB4D5E">
      <w:pPr>
        <w:widowControl w:val="0"/>
        <w:autoSpaceDE w:val="0"/>
        <w:autoSpaceDN w:val="0"/>
        <w:adjustRightInd w:val="0"/>
        <w:spacing w:line="276" w:lineRule="auto"/>
        <w:jc w:val="both"/>
        <w:rPr>
          <w:rFonts w:ascii="Roboto" w:hAnsi="Roboto" w:cs="Arial"/>
          <w:b/>
          <w:smallCaps/>
          <w:lang w:val="es-CR"/>
        </w:rPr>
      </w:pPr>
    </w:p>
    <w:p w14:paraId="530B4C84" w14:textId="77777777" w:rsidR="00492863" w:rsidRPr="00390E82" w:rsidRDefault="00492863" w:rsidP="00FB4D5E">
      <w:pPr>
        <w:spacing w:line="276" w:lineRule="auto"/>
        <w:jc w:val="both"/>
        <w:rPr>
          <w:rFonts w:ascii="Roboto" w:hAnsi="Roboto" w:cs="Arial"/>
          <w:b/>
          <w:sz w:val="22"/>
          <w:szCs w:val="22"/>
          <w:lang w:val="es-CR"/>
          <w14:shadow w14:blurRad="50800" w14:dist="38100" w14:dir="2700000" w14:sx="100000" w14:sy="100000" w14:kx="0" w14:ky="0" w14:algn="tl">
            <w14:srgbClr w14:val="000000">
              <w14:alpha w14:val="60000"/>
            </w14:srgbClr>
          </w14:shadow>
        </w:rPr>
      </w:pPr>
      <w:r w:rsidRPr="00390E82">
        <w:rPr>
          <w:rFonts w:ascii="Roboto" w:hAnsi="Roboto" w:cs="Arial"/>
          <w:b/>
          <w:bCs/>
          <w:color w:val="000000"/>
        </w:rPr>
        <w:t xml:space="preserve">Recursos </w:t>
      </w:r>
      <w:r w:rsidR="00F12CD9" w:rsidRPr="00390E82">
        <w:rPr>
          <w:rFonts w:ascii="Roboto" w:hAnsi="Roboto" w:cs="Arial"/>
          <w:b/>
          <w:bCs/>
          <w:color w:val="000000"/>
        </w:rPr>
        <w:t>h</w:t>
      </w:r>
      <w:r w:rsidRPr="00390E82">
        <w:rPr>
          <w:rFonts w:ascii="Roboto" w:hAnsi="Roboto" w:cs="Arial"/>
          <w:b/>
          <w:bCs/>
          <w:color w:val="000000"/>
        </w:rPr>
        <w:t>umanos</w:t>
      </w:r>
    </w:p>
    <w:p w14:paraId="73834236" w14:textId="77777777" w:rsidR="00492863" w:rsidRPr="00390E82" w:rsidRDefault="00492863" w:rsidP="00FB4D5E">
      <w:pPr>
        <w:pStyle w:val="Listaconvietas2"/>
        <w:spacing w:line="276" w:lineRule="auto"/>
        <w:rPr>
          <w:rFonts w:ascii="Roboto" w:hAnsi="Roboto"/>
          <w:noProof/>
          <w:lang w:val="es-CR"/>
        </w:rPr>
      </w:pPr>
    </w:p>
    <w:p w14:paraId="0D8FFECB" w14:textId="284294D3" w:rsidR="00EA4FFF" w:rsidRPr="00390E82" w:rsidRDefault="00EA4FFF" w:rsidP="00FB4D5E">
      <w:pPr>
        <w:pStyle w:val="Listaconvietas2"/>
        <w:spacing w:line="276" w:lineRule="auto"/>
        <w:rPr>
          <w:rFonts w:ascii="Roboto" w:hAnsi="Roboto"/>
          <w:noProof/>
          <w:lang w:val="es-CR"/>
        </w:rPr>
      </w:pPr>
      <w:r w:rsidRPr="00390E82">
        <w:rPr>
          <w:rFonts w:ascii="Roboto" w:hAnsi="Roboto"/>
          <w:noProof/>
          <w:lang w:val="es-CR"/>
        </w:rPr>
        <w:t>La SUGEVAL</w:t>
      </w:r>
      <w:r w:rsidR="0085529C" w:rsidRPr="00390E82">
        <w:rPr>
          <w:rFonts w:ascii="Roboto" w:hAnsi="Roboto"/>
          <w:noProof/>
          <w:lang w:val="es-CR"/>
        </w:rPr>
        <w:t xml:space="preserve"> presupuesta</w:t>
      </w:r>
      <w:r w:rsidRPr="00390E82">
        <w:rPr>
          <w:rFonts w:ascii="Roboto" w:hAnsi="Roboto"/>
          <w:noProof/>
          <w:lang w:val="es-CR"/>
        </w:rPr>
        <w:t xml:space="preserve"> para el año </w:t>
      </w:r>
      <w:r w:rsidR="00145CA2" w:rsidRPr="00390E82">
        <w:rPr>
          <w:rFonts w:ascii="Roboto" w:hAnsi="Roboto"/>
          <w:noProof/>
          <w:lang w:val="es-CR"/>
        </w:rPr>
        <w:t>2025</w:t>
      </w:r>
      <w:r w:rsidRPr="00390E82">
        <w:rPr>
          <w:rFonts w:ascii="Roboto" w:hAnsi="Roboto"/>
          <w:noProof/>
          <w:lang w:val="es-CR"/>
        </w:rPr>
        <w:t xml:space="preserve"> </w:t>
      </w:r>
      <w:r w:rsidR="0085529C" w:rsidRPr="00390E82">
        <w:rPr>
          <w:rFonts w:ascii="Roboto" w:hAnsi="Roboto"/>
          <w:noProof/>
          <w:lang w:val="es-CR"/>
        </w:rPr>
        <w:t xml:space="preserve">un total de </w:t>
      </w:r>
      <w:r w:rsidRPr="00390E82">
        <w:rPr>
          <w:rFonts w:ascii="Roboto" w:hAnsi="Roboto"/>
          <w:noProof/>
          <w:lang w:val="es-CR"/>
        </w:rPr>
        <w:t>8</w:t>
      </w:r>
      <w:r w:rsidR="00FB4D5E" w:rsidRPr="00390E82">
        <w:rPr>
          <w:rFonts w:ascii="Roboto" w:hAnsi="Roboto"/>
          <w:noProof/>
          <w:lang w:val="es-CR"/>
        </w:rPr>
        <w:t>5</w:t>
      </w:r>
      <w:r w:rsidRPr="00390E82">
        <w:rPr>
          <w:rFonts w:ascii="Roboto" w:hAnsi="Roboto"/>
          <w:noProof/>
          <w:lang w:val="es-CR"/>
        </w:rPr>
        <w:t xml:space="preserve"> plazas</w:t>
      </w:r>
      <w:r w:rsidR="0085529C" w:rsidRPr="00390E82">
        <w:rPr>
          <w:rFonts w:ascii="Roboto" w:hAnsi="Roboto"/>
          <w:noProof/>
          <w:lang w:val="es-CR"/>
        </w:rPr>
        <w:t>,</w:t>
      </w:r>
      <w:r w:rsidRPr="00390E82">
        <w:rPr>
          <w:rFonts w:ascii="Roboto" w:hAnsi="Roboto"/>
          <w:noProof/>
          <w:lang w:val="es-CR"/>
        </w:rPr>
        <w:t xml:space="preserve"> de las cuales 8</w:t>
      </w:r>
      <w:r w:rsidR="00065EB7">
        <w:rPr>
          <w:rFonts w:ascii="Roboto" w:hAnsi="Roboto"/>
          <w:noProof/>
          <w:lang w:val="es-CR"/>
        </w:rPr>
        <w:t>4</w:t>
      </w:r>
      <w:r w:rsidRPr="00390E82">
        <w:rPr>
          <w:rFonts w:ascii="Roboto" w:hAnsi="Roboto"/>
          <w:noProof/>
          <w:lang w:val="es-CR"/>
        </w:rPr>
        <w:t xml:space="preserve"> son plazas regulares y </w:t>
      </w:r>
      <w:r w:rsidR="00065EB7">
        <w:rPr>
          <w:rFonts w:ascii="Roboto" w:hAnsi="Roboto"/>
          <w:noProof/>
          <w:lang w:val="es-CR"/>
        </w:rPr>
        <w:t>1</w:t>
      </w:r>
      <w:r w:rsidRPr="00390E82">
        <w:rPr>
          <w:rFonts w:ascii="Roboto" w:hAnsi="Roboto"/>
          <w:noProof/>
          <w:lang w:val="es-CR"/>
        </w:rPr>
        <w:t xml:space="preserve"> plaza discrecional, distribuidas de la siguiente manera</w:t>
      </w:r>
      <w:r w:rsidR="0085529C" w:rsidRPr="00390E82">
        <w:rPr>
          <w:rFonts w:ascii="Roboto" w:hAnsi="Roboto"/>
          <w:noProof/>
          <w:lang w:val="es-CR"/>
        </w:rPr>
        <w:t>:</w:t>
      </w:r>
      <w:r w:rsidRPr="00390E82">
        <w:rPr>
          <w:rFonts w:ascii="Roboto" w:hAnsi="Roboto"/>
          <w:noProof/>
          <w:lang w:val="es-CR"/>
        </w:rPr>
        <w:t xml:space="preserve">  </w:t>
      </w:r>
    </w:p>
    <w:p w14:paraId="682E57E2" w14:textId="77777777" w:rsidR="00BA730D" w:rsidRPr="00390E82" w:rsidRDefault="00BA730D" w:rsidP="00492863">
      <w:pPr>
        <w:pStyle w:val="Listaconvietas2"/>
        <w:jc w:val="center"/>
        <w:rPr>
          <w:rFonts w:ascii="Roboto" w:hAnsi="Roboto"/>
          <w:b/>
          <w:bCs/>
          <w:noProof/>
          <w:lang w:val="es-CR"/>
        </w:rPr>
      </w:pPr>
    </w:p>
    <w:p w14:paraId="54EE6466" w14:textId="77777777" w:rsidR="00492863" w:rsidRPr="00390E82" w:rsidRDefault="00492863" w:rsidP="00492863">
      <w:pPr>
        <w:pStyle w:val="Listaconvietas2"/>
        <w:jc w:val="center"/>
        <w:rPr>
          <w:rFonts w:ascii="Roboto" w:hAnsi="Roboto"/>
          <w:b/>
          <w:bCs/>
          <w:noProof/>
          <w:lang w:val="es-CR"/>
        </w:rPr>
      </w:pPr>
      <w:r w:rsidRPr="00390E82">
        <w:rPr>
          <w:rFonts w:ascii="Roboto" w:hAnsi="Roboto"/>
          <w:b/>
          <w:bCs/>
          <w:noProof/>
          <w:lang w:val="es-CR"/>
        </w:rPr>
        <w:t>Cuadro 1</w:t>
      </w:r>
    </w:p>
    <w:p w14:paraId="588E7B17" w14:textId="77777777" w:rsidR="00492863" w:rsidRPr="00390E82" w:rsidRDefault="00492863" w:rsidP="00492863">
      <w:pPr>
        <w:pStyle w:val="Listaconvietas2"/>
        <w:jc w:val="center"/>
        <w:rPr>
          <w:rFonts w:ascii="Roboto" w:hAnsi="Roboto"/>
          <w:b/>
          <w:bCs/>
          <w:noProof/>
          <w:lang w:val="es-CR"/>
        </w:rPr>
      </w:pPr>
      <w:r w:rsidRPr="00390E82">
        <w:rPr>
          <w:rFonts w:ascii="Roboto" w:hAnsi="Roboto"/>
          <w:b/>
          <w:bCs/>
          <w:noProof/>
          <w:lang w:val="es-CR"/>
        </w:rPr>
        <w:t xml:space="preserve">Detalle del </w:t>
      </w:r>
      <w:r w:rsidR="00535A1C" w:rsidRPr="00390E82">
        <w:rPr>
          <w:rFonts w:ascii="Roboto" w:hAnsi="Roboto"/>
          <w:b/>
          <w:bCs/>
          <w:noProof/>
          <w:lang w:val="es-CR"/>
        </w:rPr>
        <w:t>r</w:t>
      </w:r>
      <w:r w:rsidRPr="00390E82">
        <w:rPr>
          <w:rFonts w:ascii="Roboto" w:hAnsi="Roboto"/>
          <w:b/>
          <w:bCs/>
          <w:noProof/>
          <w:lang w:val="es-CR"/>
        </w:rPr>
        <w:t xml:space="preserve">ecurso </w:t>
      </w:r>
      <w:r w:rsidR="00535A1C" w:rsidRPr="00390E82">
        <w:rPr>
          <w:rFonts w:ascii="Roboto" w:hAnsi="Roboto"/>
          <w:b/>
          <w:bCs/>
          <w:noProof/>
          <w:lang w:val="es-CR"/>
        </w:rPr>
        <w:t>h</w:t>
      </w:r>
      <w:r w:rsidRPr="00390E82">
        <w:rPr>
          <w:rFonts w:ascii="Roboto" w:hAnsi="Roboto"/>
          <w:b/>
          <w:bCs/>
          <w:noProof/>
          <w:lang w:val="es-CR"/>
        </w:rPr>
        <w:t xml:space="preserve">umano por </w:t>
      </w:r>
      <w:r w:rsidR="00535A1C" w:rsidRPr="00390E82">
        <w:rPr>
          <w:rFonts w:ascii="Roboto" w:hAnsi="Roboto"/>
          <w:b/>
          <w:bCs/>
          <w:noProof/>
          <w:lang w:val="es-CR"/>
        </w:rPr>
        <w:t>c</w:t>
      </w:r>
      <w:r w:rsidRPr="00390E82">
        <w:rPr>
          <w:rFonts w:ascii="Roboto" w:hAnsi="Roboto"/>
          <w:b/>
          <w:bCs/>
          <w:noProof/>
          <w:lang w:val="es-CR"/>
        </w:rPr>
        <w:t>entro de costo</w:t>
      </w:r>
    </w:p>
    <w:p w14:paraId="6D14F99E" w14:textId="77777777" w:rsidR="00BA730D" w:rsidRPr="00390E82" w:rsidRDefault="00BA730D" w:rsidP="00492863">
      <w:pPr>
        <w:pStyle w:val="Listaconvietas2"/>
        <w:jc w:val="center"/>
        <w:rPr>
          <w:rFonts w:ascii="Roboto" w:hAnsi="Roboto"/>
          <w:b/>
          <w:bCs/>
          <w:noProof/>
          <w:lang w:val="es-C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410"/>
        <w:gridCol w:w="1770"/>
      </w:tblGrid>
      <w:tr w:rsidR="00EA4FFF" w:rsidRPr="00390E82" w14:paraId="78CB7F30" w14:textId="77777777" w:rsidTr="009F3892">
        <w:trPr>
          <w:jc w:val="center"/>
        </w:trPr>
        <w:tc>
          <w:tcPr>
            <w:tcW w:w="5410" w:type="dxa"/>
            <w:shd w:val="clear" w:color="auto" w:fill="0D559A"/>
            <w:vAlign w:val="center"/>
          </w:tcPr>
          <w:p w14:paraId="58B9218D" w14:textId="77777777" w:rsidR="00EA4FFF" w:rsidRPr="009F3892" w:rsidRDefault="00EA4FFF" w:rsidP="00EA4FFF">
            <w:pPr>
              <w:jc w:val="center"/>
              <w:rPr>
                <w:rFonts w:ascii="Roboto" w:hAnsi="Roboto" w:cs="Arial"/>
                <w:b/>
                <w:noProof/>
                <w:color w:val="FFFFFF" w:themeColor="background1"/>
                <w:sz w:val="22"/>
                <w:szCs w:val="22"/>
                <w:lang w:eastAsia="es-CR"/>
              </w:rPr>
            </w:pPr>
            <w:r w:rsidRPr="009F3892">
              <w:rPr>
                <w:rFonts w:ascii="Roboto" w:hAnsi="Roboto" w:cs="Arial"/>
                <w:b/>
                <w:noProof/>
                <w:color w:val="FFFFFF" w:themeColor="background1"/>
                <w:sz w:val="22"/>
                <w:szCs w:val="22"/>
                <w:lang w:eastAsia="es-CR"/>
              </w:rPr>
              <w:t>Dependencia</w:t>
            </w:r>
          </w:p>
        </w:tc>
        <w:tc>
          <w:tcPr>
            <w:tcW w:w="1770" w:type="dxa"/>
            <w:shd w:val="clear" w:color="auto" w:fill="0D559A"/>
            <w:vAlign w:val="center"/>
          </w:tcPr>
          <w:p w14:paraId="51490180" w14:textId="77777777" w:rsidR="00EA4FFF" w:rsidRPr="009F3892" w:rsidRDefault="00EA4FFF" w:rsidP="00EA4FFF">
            <w:pPr>
              <w:jc w:val="center"/>
              <w:rPr>
                <w:rFonts w:ascii="Roboto" w:hAnsi="Roboto" w:cs="Arial"/>
                <w:b/>
                <w:noProof/>
                <w:color w:val="FFFFFF" w:themeColor="background1"/>
                <w:sz w:val="22"/>
                <w:szCs w:val="22"/>
                <w:lang w:eastAsia="es-CR"/>
              </w:rPr>
            </w:pPr>
            <w:r w:rsidRPr="009F3892">
              <w:rPr>
                <w:rFonts w:ascii="Roboto" w:hAnsi="Roboto" w:cs="Arial"/>
                <w:b/>
                <w:noProof/>
                <w:color w:val="FFFFFF" w:themeColor="background1"/>
                <w:sz w:val="22"/>
                <w:szCs w:val="22"/>
                <w:lang w:eastAsia="es-CR"/>
              </w:rPr>
              <w:t>Número de plazas</w:t>
            </w:r>
          </w:p>
        </w:tc>
      </w:tr>
      <w:tr w:rsidR="00EA4FFF" w:rsidRPr="00390E82" w14:paraId="25E22420" w14:textId="77777777" w:rsidTr="009F3892">
        <w:trPr>
          <w:trHeight w:val="213"/>
          <w:jc w:val="center"/>
        </w:trPr>
        <w:tc>
          <w:tcPr>
            <w:tcW w:w="5410" w:type="dxa"/>
            <w:vAlign w:val="center"/>
          </w:tcPr>
          <w:p w14:paraId="31DB3FA9" w14:textId="77777777" w:rsidR="00EA4FFF" w:rsidRPr="00390E82" w:rsidRDefault="00EA4FFF" w:rsidP="009F3892">
            <w:pPr>
              <w:spacing w:line="360" w:lineRule="auto"/>
              <w:rPr>
                <w:rFonts w:ascii="Roboto" w:hAnsi="Roboto" w:cs="Arial"/>
                <w:noProof/>
              </w:rPr>
            </w:pPr>
            <w:r w:rsidRPr="00390E82">
              <w:rPr>
                <w:rFonts w:ascii="Roboto" w:hAnsi="Roboto" w:cs="Arial"/>
                <w:noProof/>
                <w:sz w:val="22"/>
                <w:szCs w:val="22"/>
              </w:rPr>
              <w:t>Despacho</w:t>
            </w:r>
          </w:p>
        </w:tc>
        <w:tc>
          <w:tcPr>
            <w:tcW w:w="1770" w:type="dxa"/>
            <w:vAlign w:val="center"/>
          </w:tcPr>
          <w:p w14:paraId="43260D89" w14:textId="3A0D6E47" w:rsidR="00EA4FFF" w:rsidRPr="00390E82" w:rsidRDefault="00806976" w:rsidP="00EA4FFF">
            <w:pPr>
              <w:spacing w:line="360" w:lineRule="auto"/>
              <w:jc w:val="center"/>
              <w:rPr>
                <w:rFonts w:ascii="Roboto" w:hAnsi="Roboto" w:cs="Arial"/>
                <w:noProof/>
              </w:rPr>
            </w:pPr>
            <w:r w:rsidRPr="00390E82">
              <w:rPr>
                <w:rFonts w:ascii="Roboto" w:hAnsi="Roboto" w:cs="Arial"/>
                <w:noProof/>
              </w:rPr>
              <w:t>11</w:t>
            </w:r>
          </w:p>
        </w:tc>
      </w:tr>
      <w:tr w:rsidR="00EA4FFF" w:rsidRPr="00390E82" w14:paraId="46DDB519" w14:textId="77777777" w:rsidTr="009F3892">
        <w:trPr>
          <w:jc w:val="center"/>
        </w:trPr>
        <w:tc>
          <w:tcPr>
            <w:tcW w:w="5410" w:type="dxa"/>
            <w:vAlign w:val="center"/>
          </w:tcPr>
          <w:p w14:paraId="11EBA3EC" w14:textId="64293650" w:rsidR="00EA4FFF" w:rsidRPr="00390E82" w:rsidRDefault="00EA4FFF" w:rsidP="009F3892">
            <w:pPr>
              <w:spacing w:line="360" w:lineRule="auto"/>
              <w:rPr>
                <w:rFonts w:ascii="Roboto" w:hAnsi="Roboto" w:cs="Arial"/>
                <w:noProof/>
              </w:rPr>
            </w:pPr>
            <w:r w:rsidRPr="00390E82">
              <w:rPr>
                <w:rFonts w:ascii="Roboto" w:hAnsi="Roboto" w:cs="Arial"/>
                <w:noProof/>
                <w:sz w:val="22"/>
                <w:szCs w:val="22"/>
              </w:rPr>
              <w:t xml:space="preserve">Supervisión </w:t>
            </w:r>
          </w:p>
        </w:tc>
        <w:tc>
          <w:tcPr>
            <w:tcW w:w="1770" w:type="dxa"/>
            <w:vAlign w:val="center"/>
          </w:tcPr>
          <w:p w14:paraId="17FC588C" w14:textId="2DFCA8F1" w:rsidR="00EA4FFF" w:rsidRPr="00390E82" w:rsidRDefault="00FB4D5E" w:rsidP="00EA4FFF">
            <w:pPr>
              <w:spacing w:line="360" w:lineRule="auto"/>
              <w:jc w:val="center"/>
              <w:rPr>
                <w:rFonts w:ascii="Roboto" w:hAnsi="Roboto" w:cs="Arial"/>
                <w:noProof/>
              </w:rPr>
            </w:pPr>
            <w:r w:rsidRPr="00390E82">
              <w:rPr>
                <w:rFonts w:ascii="Roboto" w:hAnsi="Roboto" w:cs="Arial"/>
                <w:noProof/>
                <w:sz w:val="22"/>
                <w:szCs w:val="22"/>
              </w:rPr>
              <w:t>36</w:t>
            </w:r>
          </w:p>
        </w:tc>
      </w:tr>
      <w:tr w:rsidR="00EA4FFF" w:rsidRPr="00390E82" w14:paraId="0D10633A" w14:textId="77777777" w:rsidTr="009F3892">
        <w:trPr>
          <w:jc w:val="center"/>
        </w:trPr>
        <w:tc>
          <w:tcPr>
            <w:tcW w:w="5410" w:type="dxa"/>
            <w:vAlign w:val="center"/>
          </w:tcPr>
          <w:p w14:paraId="42794970" w14:textId="77777777" w:rsidR="00EA4FFF" w:rsidRPr="00390E82" w:rsidRDefault="00EA4FFF" w:rsidP="009F3892">
            <w:pPr>
              <w:spacing w:line="360" w:lineRule="auto"/>
              <w:rPr>
                <w:rFonts w:ascii="Roboto" w:hAnsi="Roboto" w:cs="Arial"/>
                <w:noProof/>
              </w:rPr>
            </w:pPr>
            <w:r w:rsidRPr="00390E82">
              <w:rPr>
                <w:rFonts w:ascii="Roboto" w:hAnsi="Roboto" w:cs="Arial"/>
                <w:noProof/>
                <w:sz w:val="22"/>
                <w:szCs w:val="22"/>
              </w:rPr>
              <w:t>Asesoría Jurídica</w:t>
            </w:r>
          </w:p>
        </w:tc>
        <w:tc>
          <w:tcPr>
            <w:tcW w:w="1770" w:type="dxa"/>
            <w:vAlign w:val="center"/>
          </w:tcPr>
          <w:p w14:paraId="420320DC" w14:textId="37201097" w:rsidR="00EA4FFF" w:rsidRPr="00390E82" w:rsidRDefault="00806976" w:rsidP="00EA4FFF">
            <w:pPr>
              <w:spacing w:line="360" w:lineRule="auto"/>
              <w:jc w:val="center"/>
              <w:rPr>
                <w:rFonts w:ascii="Roboto" w:hAnsi="Roboto" w:cs="Arial"/>
                <w:noProof/>
              </w:rPr>
            </w:pPr>
            <w:r w:rsidRPr="00390E82">
              <w:rPr>
                <w:rFonts w:ascii="Roboto" w:hAnsi="Roboto" w:cs="Arial"/>
                <w:noProof/>
                <w:sz w:val="22"/>
                <w:szCs w:val="22"/>
              </w:rPr>
              <w:t>9</w:t>
            </w:r>
          </w:p>
        </w:tc>
      </w:tr>
      <w:tr w:rsidR="00EA4FFF" w:rsidRPr="00390E82" w14:paraId="58440512" w14:textId="77777777" w:rsidTr="009F3892">
        <w:trPr>
          <w:jc w:val="center"/>
        </w:trPr>
        <w:tc>
          <w:tcPr>
            <w:tcW w:w="5410" w:type="dxa"/>
            <w:vAlign w:val="center"/>
          </w:tcPr>
          <w:p w14:paraId="48BB709A" w14:textId="77777777" w:rsidR="00EA4FFF" w:rsidRPr="00390E82" w:rsidRDefault="00EA4FFF" w:rsidP="009F3892">
            <w:pPr>
              <w:spacing w:line="360" w:lineRule="auto"/>
              <w:rPr>
                <w:rFonts w:ascii="Roboto" w:hAnsi="Roboto" w:cs="Arial"/>
                <w:noProof/>
              </w:rPr>
            </w:pPr>
            <w:r w:rsidRPr="00390E82">
              <w:rPr>
                <w:rFonts w:ascii="Roboto" w:hAnsi="Roboto" w:cs="Arial"/>
                <w:noProof/>
                <w:sz w:val="22"/>
                <w:szCs w:val="22"/>
              </w:rPr>
              <w:t>Oferta Pública</w:t>
            </w:r>
          </w:p>
        </w:tc>
        <w:tc>
          <w:tcPr>
            <w:tcW w:w="1770" w:type="dxa"/>
            <w:vAlign w:val="center"/>
          </w:tcPr>
          <w:p w14:paraId="59DB9730" w14:textId="632490A8" w:rsidR="00EA4FFF" w:rsidRPr="00390E82" w:rsidRDefault="00806976" w:rsidP="00EA4FFF">
            <w:pPr>
              <w:spacing w:line="360" w:lineRule="auto"/>
              <w:jc w:val="center"/>
              <w:rPr>
                <w:rFonts w:ascii="Roboto" w:hAnsi="Roboto" w:cs="Arial"/>
                <w:noProof/>
              </w:rPr>
            </w:pPr>
            <w:r w:rsidRPr="00390E82">
              <w:rPr>
                <w:rFonts w:ascii="Roboto" w:hAnsi="Roboto" w:cs="Arial"/>
                <w:noProof/>
                <w:sz w:val="22"/>
                <w:szCs w:val="22"/>
              </w:rPr>
              <w:t>15</w:t>
            </w:r>
          </w:p>
        </w:tc>
      </w:tr>
      <w:tr w:rsidR="00EA4FFF" w:rsidRPr="00390E82" w14:paraId="0771F654" w14:textId="77777777" w:rsidTr="009F3892">
        <w:trPr>
          <w:jc w:val="center"/>
        </w:trPr>
        <w:tc>
          <w:tcPr>
            <w:tcW w:w="5410" w:type="dxa"/>
            <w:tcBorders>
              <w:bottom w:val="single" w:sz="4" w:space="0" w:color="auto"/>
            </w:tcBorders>
            <w:vAlign w:val="center"/>
          </w:tcPr>
          <w:p w14:paraId="44836E50" w14:textId="77777777" w:rsidR="00EA4FFF" w:rsidRPr="00390E82" w:rsidRDefault="00EA4FFF" w:rsidP="009F3892">
            <w:pPr>
              <w:spacing w:line="360" w:lineRule="auto"/>
              <w:rPr>
                <w:rFonts w:ascii="Roboto" w:hAnsi="Roboto" w:cs="Arial"/>
                <w:noProof/>
                <w:sz w:val="22"/>
                <w:szCs w:val="22"/>
              </w:rPr>
            </w:pPr>
            <w:r w:rsidRPr="00390E82">
              <w:rPr>
                <w:rFonts w:ascii="Roboto" w:hAnsi="Roboto" w:cs="Arial"/>
                <w:noProof/>
                <w:sz w:val="22"/>
                <w:szCs w:val="22"/>
              </w:rPr>
              <w:t>Gestión Institucional</w:t>
            </w:r>
          </w:p>
        </w:tc>
        <w:tc>
          <w:tcPr>
            <w:tcW w:w="1770" w:type="dxa"/>
            <w:tcBorders>
              <w:bottom w:val="single" w:sz="4" w:space="0" w:color="auto"/>
            </w:tcBorders>
            <w:vAlign w:val="center"/>
          </w:tcPr>
          <w:p w14:paraId="012BC6B0" w14:textId="77777777" w:rsidR="00EA4FFF" w:rsidRPr="00390E82" w:rsidRDefault="00EA4FFF" w:rsidP="00EA4FFF">
            <w:pPr>
              <w:spacing w:line="360" w:lineRule="auto"/>
              <w:jc w:val="center"/>
              <w:rPr>
                <w:rFonts w:ascii="Roboto" w:hAnsi="Roboto" w:cs="Arial"/>
                <w:noProof/>
                <w:sz w:val="22"/>
                <w:szCs w:val="22"/>
              </w:rPr>
            </w:pPr>
            <w:r w:rsidRPr="00390E82">
              <w:rPr>
                <w:rFonts w:ascii="Roboto" w:hAnsi="Roboto" w:cs="Arial"/>
                <w:noProof/>
                <w:sz w:val="22"/>
                <w:szCs w:val="22"/>
              </w:rPr>
              <w:t>14</w:t>
            </w:r>
          </w:p>
        </w:tc>
      </w:tr>
      <w:tr w:rsidR="00EA4FFF" w:rsidRPr="00390E82" w14:paraId="487AF0D9" w14:textId="77777777" w:rsidTr="009F3892">
        <w:trPr>
          <w:trHeight w:val="271"/>
          <w:jc w:val="center"/>
        </w:trPr>
        <w:tc>
          <w:tcPr>
            <w:tcW w:w="5410" w:type="dxa"/>
            <w:shd w:val="clear" w:color="auto" w:fill="009585"/>
          </w:tcPr>
          <w:p w14:paraId="3A03A452" w14:textId="77777777" w:rsidR="00EA4FFF" w:rsidRPr="009F3892" w:rsidRDefault="00EA4FFF" w:rsidP="00611B63">
            <w:pPr>
              <w:spacing w:before="120" w:after="120"/>
              <w:jc w:val="center"/>
              <w:rPr>
                <w:rFonts w:ascii="Roboto" w:hAnsi="Roboto" w:cs="Arial"/>
                <w:b/>
                <w:noProof/>
                <w:color w:val="FFFFFF" w:themeColor="background1"/>
              </w:rPr>
            </w:pPr>
            <w:r w:rsidRPr="009F3892">
              <w:rPr>
                <w:rFonts w:ascii="Roboto" w:hAnsi="Roboto" w:cs="Arial"/>
                <w:b/>
                <w:noProof/>
                <w:color w:val="FFFFFF" w:themeColor="background1"/>
                <w:sz w:val="22"/>
                <w:szCs w:val="22"/>
              </w:rPr>
              <w:t>TOTAL</w:t>
            </w:r>
          </w:p>
        </w:tc>
        <w:tc>
          <w:tcPr>
            <w:tcW w:w="1770" w:type="dxa"/>
            <w:shd w:val="clear" w:color="auto" w:fill="009585"/>
          </w:tcPr>
          <w:p w14:paraId="38C3BEC9" w14:textId="3B36D9AA" w:rsidR="00EA4FFF" w:rsidRPr="009F3892" w:rsidRDefault="00F106F7" w:rsidP="00EA4FFF">
            <w:pPr>
              <w:spacing w:before="120" w:after="120"/>
              <w:jc w:val="center"/>
              <w:rPr>
                <w:rFonts w:ascii="Roboto" w:hAnsi="Roboto" w:cs="Arial"/>
                <w:b/>
                <w:noProof/>
                <w:color w:val="FFFFFF" w:themeColor="background1"/>
              </w:rPr>
            </w:pPr>
            <w:r w:rsidRPr="009F3892">
              <w:rPr>
                <w:rFonts w:ascii="Roboto" w:hAnsi="Roboto" w:cs="Arial"/>
                <w:b/>
                <w:noProof/>
                <w:color w:val="FFFFFF" w:themeColor="background1"/>
              </w:rPr>
              <w:t>8</w:t>
            </w:r>
            <w:r w:rsidR="00FB4D5E" w:rsidRPr="009F3892">
              <w:rPr>
                <w:rFonts w:ascii="Roboto" w:hAnsi="Roboto" w:cs="Arial"/>
                <w:b/>
                <w:noProof/>
                <w:color w:val="FFFFFF" w:themeColor="background1"/>
              </w:rPr>
              <w:t>5</w:t>
            </w:r>
          </w:p>
        </w:tc>
      </w:tr>
    </w:tbl>
    <w:p w14:paraId="2F7687C7" w14:textId="60BF4784" w:rsidR="00BA730D" w:rsidRPr="00390E82" w:rsidRDefault="00BA730D" w:rsidP="00506051">
      <w:pPr>
        <w:pStyle w:val="Listaconvietas2"/>
        <w:rPr>
          <w:rFonts w:ascii="Roboto" w:hAnsi="Roboto"/>
          <w:b/>
          <w:bCs/>
          <w:noProof/>
          <w:lang w:val="es-CR"/>
        </w:rPr>
      </w:pPr>
    </w:p>
    <w:p w14:paraId="25277D94" w14:textId="77777777" w:rsidR="00372EBD" w:rsidRPr="00390E82" w:rsidRDefault="00372EBD" w:rsidP="00506051">
      <w:pPr>
        <w:pStyle w:val="Listaconvietas2"/>
        <w:rPr>
          <w:rFonts w:ascii="Roboto" w:hAnsi="Roboto"/>
          <w:b/>
          <w:bCs/>
          <w:noProof/>
          <w:lang w:val="es-CR"/>
        </w:rPr>
      </w:pPr>
    </w:p>
    <w:p w14:paraId="7143BA0D" w14:textId="6075D9BB" w:rsidR="006368B6" w:rsidRPr="00390E82" w:rsidRDefault="006368B6" w:rsidP="006368B6">
      <w:pPr>
        <w:pStyle w:val="Ttulo2"/>
        <w:rPr>
          <w:rFonts w:ascii="Roboto" w:hAnsi="Roboto"/>
        </w:rPr>
      </w:pPr>
      <w:bookmarkStart w:id="48" w:name="_Toc174519997"/>
      <w:r w:rsidRPr="00390E82">
        <w:rPr>
          <w:rFonts w:ascii="Roboto" w:hAnsi="Roboto"/>
        </w:rPr>
        <w:t xml:space="preserve">Estructura de </w:t>
      </w:r>
      <w:r w:rsidR="00535A1C" w:rsidRPr="00390E82">
        <w:rPr>
          <w:rFonts w:ascii="Roboto" w:hAnsi="Roboto"/>
        </w:rPr>
        <w:t>p</w:t>
      </w:r>
      <w:r w:rsidRPr="00390E82">
        <w:rPr>
          <w:rFonts w:ascii="Roboto" w:hAnsi="Roboto"/>
        </w:rPr>
        <w:t>uestos</w:t>
      </w:r>
      <w:bookmarkEnd w:id="48"/>
    </w:p>
    <w:p w14:paraId="4E457FFB" w14:textId="77777777" w:rsidR="006368B6" w:rsidRPr="00390E82" w:rsidRDefault="006368B6" w:rsidP="006368B6">
      <w:pPr>
        <w:rPr>
          <w:rFonts w:ascii="Roboto" w:hAnsi="Roboto" w:cs="Arial"/>
          <w:lang w:val="es-ES_tradnl" w:eastAsia="en-US"/>
        </w:rPr>
      </w:pPr>
    </w:p>
    <w:p w14:paraId="5B4B9261" w14:textId="66145CEE" w:rsidR="006368B6" w:rsidRPr="00390E82" w:rsidRDefault="006368B6" w:rsidP="00FB4D5E">
      <w:pPr>
        <w:pStyle w:val="Textoindependiente3"/>
        <w:spacing w:line="276" w:lineRule="auto"/>
        <w:jc w:val="both"/>
        <w:rPr>
          <w:rFonts w:ascii="Roboto" w:hAnsi="Roboto" w:cs="Arial"/>
          <w:bCs/>
          <w:sz w:val="22"/>
          <w:szCs w:val="22"/>
        </w:rPr>
      </w:pPr>
      <w:r w:rsidRPr="00390E82">
        <w:rPr>
          <w:rFonts w:ascii="Roboto" w:hAnsi="Roboto" w:cs="Arial"/>
          <w:bCs/>
          <w:sz w:val="22"/>
          <w:szCs w:val="22"/>
        </w:rPr>
        <w:t xml:space="preserve">Adicionalmente, a efectos de identificar la composición de la estructura de plazas, según la categorización de puestos señalada en el Manual de Actividades Ocupacionales del </w:t>
      </w:r>
      <w:r w:rsidR="009F3892">
        <w:rPr>
          <w:rFonts w:ascii="Roboto" w:hAnsi="Roboto" w:cs="Arial"/>
          <w:bCs/>
          <w:sz w:val="22"/>
          <w:szCs w:val="22"/>
        </w:rPr>
        <w:t>BCCR</w:t>
      </w:r>
      <w:r w:rsidRPr="00390E82">
        <w:rPr>
          <w:rFonts w:ascii="Roboto" w:hAnsi="Roboto" w:cs="Arial"/>
          <w:bCs/>
          <w:sz w:val="22"/>
          <w:szCs w:val="22"/>
        </w:rPr>
        <w:t xml:space="preserve"> se está utilizando la presente nomenclatura a efectos de mostrar en </w:t>
      </w:r>
      <w:r w:rsidR="001E65DD" w:rsidRPr="00390E82">
        <w:rPr>
          <w:rFonts w:ascii="Roboto" w:hAnsi="Roboto" w:cs="Arial"/>
          <w:bCs/>
          <w:sz w:val="22"/>
          <w:szCs w:val="22"/>
        </w:rPr>
        <w:t xml:space="preserve">los </w:t>
      </w:r>
      <w:r w:rsidR="006F521F">
        <w:rPr>
          <w:rFonts w:ascii="Roboto" w:hAnsi="Roboto" w:cs="Arial"/>
          <w:bCs/>
          <w:sz w:val="22"/>
          <w:szCs w:val="22"/>
        </w:rPr>
        <w:t>c</w:t>
      </w:r>
      <w:r w:rsidR="001E65DD" w:rsidRPr="00390E82">
        <w:rPr>
          <w:rFonts w:ascii="Roboto" w:hAnsi="Roboto" w:cs="Arial"/>
          <w:bCs/>
          <w:sz w:val="22"/>
          <w:szCs w:val="22"/>
        </w:rPr>
        <w:t xml:space="preserve">uadros </w:t>
      </w:r>
      <w:r w:rsidR="00623760" w:rsidRPr="00390E82">
        <w:rPr>
          <w:rFonts w:ascii="Roboto" w:hAnsi="Roboto" w:cs="Arial"/>
          <w:bCs/>
          <w:sz w:val="22"/>
          <w:szCs w:val="22"/>
        </w:rPr>
        <w:t xml:space="preserve">2 y 3 </w:t>
      </w:r>
      <w:r w:rsidRPr="00390E82">
        <w:rPr>
          <w:rFonts w:ascii="Roboto" w:hAnsi="Roboto" w:cs="Arial"/>
          <w:bCs/>
          <w:sz w:val="22"/>
          <w:szCs w:val="22"/>
        </w:rPr>
        <w:t>la estructura de puestos por instancias</w:t>
      </w:r>
      <w:r w:rsidR="00623760" w:rsidRPr="00390E82">
        <w:rPr>
          <w:rFonts w:ascii="Roboto" w:hAnsi="Roboto" w:cs="Arial"/>
          <w:bCs/>
          <w:sz w:val="22"/>
          <w:szCs w:val="22"/>
        </w:rPr>
        <w:t xml:space="preserve"> y el </w:t>
      </w:r>
      <w:r w:rsidR="00535A1C" w:rsidRPr="00390E82">
        <w:rPr>
          <w:rFonts w:ascii="Roboto" w:hAnsi="Roboto" w:cs="Arial"/>
          <w:bCs/>
          <w:sz w:val="22"/>
          <w:szCs w:val="22"/>
        </w:rPr>
        <w:t xml:space="preserve">salario </w:t>
      </w:r>
      <w:r w:rsidR="00623760" w:rsidRPr="00390E82">
        <w:rPr>
          <w:rFonts w:ascii="Roboto" w:hAnsi="Roboto" w:cs="Arial"/>
          <w:bCs/>
          <w:sz w:val="22"/>
          <w:szCs w:val="22"/>
        </w:rPr>
        <w:t>por categoría</w:t>
      </w:r>
      <w:r w:rsidR="001E65DD" w:rsidRPr="00390E82">
        <w:rPr>
          <w:rFonts w:ascii="Roboto" w:hAnsi="Roboto" w:cs="Arial"/>
          <w:bCs/>
          <w:sz w:val="22"/>
          <w:szCs w:val="22"/>
        </w:rPr>
        <w:t xml:space="preserve"> (el detalle se incluye en el </w:t>
      </w:r>
      <w:r w:rsidR="006E49F4">
        <w:rPr>
          <w:rFonts w:ascii="Roboto" w:hAnsi="Roboto" w:cs="Arial"/>
          <w:bCs/>
          <w:sz w:val="22"/>
          <w:szCs w:val="22"/>
        </w:rPr>
        <w:t>a</w:t>
      </w:r>
      <w:r w:rsidR="001E65DD" w:rsidRPr="00390E82">
        <w:rPr>
          <w:rFonts w:ascii="Roboto" w:hAnsi="Roboto" w:cs="Arial"/>
          <w:bCs/>
          <w:sz w:val="22"/>
          <w:szCs w:val="22"/>
        </w:rPr>
        <w:t>nexo 1)</w:t>
      </w:r>
      <w:r w:rsidRPr="00390E82">
        <w:rPr>
          <w:rFonts w:ascii="Roboto" w:hAnsi="Roboto" w:cs="Arial"/>
          <w:bCs/>
          <w:sz w:val="22"/>
          <w:szCs w:val="22"/>
        </w:rPr>
        <w:t>.</w:t>
      </w:r>
    </w:p>
    <w:p w14:paraId="5A31C9CD" w14:textId="77777777" w:rsidR="00372EBD" w:rsidRPr="00390E82" w:rsidRDefault="00372EBD" w:rsidP="00E104DD">
      <w:pPr>
        <w:pStyle w:val="Textoindependiente3"/>
        <w:spacing w:line="276" w:lineRule="auto"/>
        <w:jc w:val="both"/>
        <w:rPr>
          <w:rFonts w:ascii="Roboto" w:hAnsi="Roboto" w:cs="Arial"/>
          <w:bCs/>
          <w:sz w:val="22"/>
          <w:szCs w:val="22"/>
        </w:rPr>
      </w:pPr>
    </w:p>
    <w:p w14:paraId="3EEA35C3" w14:textId="77777777" w:rsidR="00065EB7" w:rsidRDefault="00065EB7" w:rsidP="00623760">
      <w:pPr>
        <w:pStyle w:val="Listaconvietas2"/>
        <w:jc w:val="center"/>
        <w:rPr>
          <w:rFonts w:ascii="Roboto" w:hAnsi="Roboto"/>
          <w:b/>
          <w:bCs/>
          <w:noProof/>
          <w:lang w:val="es-CR"/>
        </w:rPr>
      </w:pPr>
    </w:p>
    <w:p w14:paraId="12BB44E7" w14:textId="77777777" w:rsidR="00065EB7" w:rsidRDefault="00065EB7" w:rsidP="00623760">
      <w:pPr>
        <w:pStyle w:val="Listaconvietas2"/>
        <w:jc w:val="center"/>
        <w:rPr>
          <w:rFonts w:ascii="Roboto" w:hAnsi="Roboto"/>
          <w:b/>
          <w:bCs/>
          <w:noProof/>
          <w:lang w:val="es-CR"/>
        </w:rPr>
      </w:pPr>
    </w:p>
    <w:p w14:paraId="34A2B8F3" w14:textId="77777777" w:rsidR="00065EB7" w:rsidRDefault="00065EB7" w:rsidP="00623760">
      <w:pPr>
        <w:pStyle w:val="Listaconvietas2"/>
        <w:jc w:val="center"/>
        <w:rPr>
          <w:rFonts w:ascii="Roboto" w:hAnsi="Roboto"/>
          <w:b/>
          <w:bCs/>
          <w:noProof/>
          <w:lang w:val="es-CR"/>
        </w:rPr>
      </w:pPr>
    </w:p>
    <w:p w14:paraId="7D3B770A" w14:textId="354F0C96" w:rsidR="00623760" w:rsidRPr="00390E82" w:rsidRDefault="00623760" w:rsidP="00623760">
      <w:pPr>
        <w:pStyle w:val="Listaconvietas2"/>
        <w:jc w:val="center"/>
        <w:rPr>
          <w:rFonts w:ascii="Roboto" w:hAnsi="Roboto"/>
          <w:b/>
          <w:bCs/>
          <w:noProof/>
          <w:lang w:val="es-CR"/>
        </w:rPr>
      </w:pPr>
      <w:r w:rsidRPr="00390E82">
        <w:rPr>
          <w:rFonts w:ascii="Roboto" w:hAnsi="Roboto"/>
          <w:b/>
          <w:bCs/>
          <w:noProof/>
          <w:lang w:val="es-CR"/>
        </w:rPr>
        <w:lastRenderedPageBreak/>
        <w:t>Cuadro 2</w:t>
      </w:r>
    </w:p>
    <w:p w14:paraId="6D52B8BC" w14:textId="77777777" w:rsidR="00623760" w:rsidRPr="00390E82" w:rsidRDefault="00623760" w:rsidP="00623760">
      <w:pPr>
        <w:pStyle w:val="Listaconvietas2"/>
        <w:jc w:val="center"/>
        <w:rPr>
          <w:rFonts w:ascii="Roboto" w:hAnsi="Roboto"/>
          <w:b/>
          <w:bCs/>
          <w:noProof/>
          <w:lang w:val="es-CR"/>
        </w:rPr>
      </w:pPr>
      <w:r w:rsidRPr="00390E82">
        <w:rPr>
          <w:rFonts w:ascii="Roboto" w:hAnsi="Roboto"/>
          <w:b/>
          <w:bCs/>
          <w:noProof/>
          <w:lang w:val="es-CR"/>
        </w:rPr>
        <w:t>Estructura de puestos</w:t>
      </w:r>
    </w:p>
    <w:p w14:paraId="1985F91D" w14:textId="77777777" w:rsidR="0085529C" w:rsidRPr="00390E82" w:rsidRDefault="0085529C" w:rsidP="00623760">
      <w:pPr>
        <w:pStyle w:val="Listaconvietas2"/>
        <w:jc w:val="center"/>
        <w:rPr>
          <w:rFonts w:ascii="Roboto" w:hAnsi="Roboto"/>
          <w:b/>
          <w:bCs/>
          <w:noProof/>
          <w:lang w:val="es-CR"/>
        </w:rPr>
      </w:pPr>
    </w:p>
    <w:tbl>
      <w:tblPr>
        <w:tblW w:w="8869" w:type="dxa"/>
        <w:tblInd w:w="-10" w:type="dxa"/>
        <w:tblCellMar>
          <w:left w:w="70" w:type="dxa"/>
          <w:right w:w="70" w:type="dxa"/>
        </w:tblCellMar>
        <w:tblLook w:val="0000" w:firstRow="0" w:lastRow="0" w:firstColumn="0" w:lastColumn="0" w:noHBand="0" w:noVBand="0"/>
      </w:tblPr>
      <w:tblGrid>
        <w:gridCol w:w="364"/>
        <w:gridCol w:w="2000"/>
        <w:gridCol w:w="1614"/>
        <w:gridCol w:w="971"/>
        <w:gridCol w:w="690"/>
        <w:gridCol w:w="298"/>
        <w:gridCol w:w="2852"/>
        <w:gridCol w:w="80"/>
      </w:tblGrid>
      <w:tr w:rsidR="006368B6" w:rsidRPr="00390E82" w14:paraId="4659EB50" w14:textId="77777777" w:rsidTr="009F3892">
        <w:trPr>
          <w:gridBefore w:val="1"/>
          <w:wBefore w:w="364" w:type="dxa"/>
          <w:trHeight w:val="540"/>
        </w:trPr>
        <w:tc>
          <w:tcPr>
            <w:tcW w:w="2000" w:type="dxa"/>
            <w:tcBorders>
              <w:top w:val="single" w:sz="8" w:space="0" w:color="auto"/>
              <w:left w:val="single" w:sz="8" w:space="0" w:color="auto"/>
              <w:bottom w:val="single" w:sz="8" w:space="0" w:color="auto"/>
              <w:right w:val="single" w:sz="8" w:space="0" w:color="auto"/>
            </w:tcBorders>
            <w:shd w:val="clear" w:color="auto" w:fill="0D559A"/>
            <w:vAlign w:val="center"/>
          </w:tcPr>
          <w:p w14:paraId="43B287E8" w14:textId="77777777" w:rsidR="006368B6" w:rsidRPr="00390E82" w:rsidRDefault="006368B6" w:rsidP="005C2FAD">
            <w:pPr>
              <w:spacing w:line="276" w:lineRule="auto"/>
              <w:jc w:val="center"/>
              <w:rPr>
                <w:rFonts w:ascii="Roboto" w:hAnsi="Roboto" w:cs="Arial"/>
                <w:b/>
                <w:bCs/>
                <w:color w:val="FFFFFF" w:themeColor="background1"/>
                <w:sz w:val="20"/>
                <w:szCs w:val="20"/>
              </w:rPr>
            </w:pPr>
            <w:r w:rsidRPr="00390E82">
              <w:rPr>
                <w:rFonts w:ascii="Roboto" w:hAnsi="Roboto" w:cs="Arial"/>
                <w:b/>
                <w:bCs/>
                <w:color w:val="FFFFFF" w:themeColor="background1"/>
                <w:sz w:val="20"/>
                <w:szCs w:val="20"/>
              </w:rPr>
              <w:t>CATEGORIA</w:t>
            </w:r>
          </w:p>
        </w:tc>
        <w:tc>
          <w:tcPr>
            <w:tcW w:w="3275" w:type="dxa"/>
            <w:gridSpan w:val="3"/>
            <w:tcBorders>
              <w:top w:val="single" w:sz="8" w:space="0" w:color="auto"/>
              <w:left w:val="nil"/>
              <w:bottom w:val="single" w:sz="8" w:space="0" w:color="auto"/>
              <w:right w:val="single" w:sz="8" w:space="0" w:color="auto"/>
            </w:tcBorders>
            <w:shd w:val="clear" w:color="auto" w:fill="0D559A"/>
            <w:vAlign w:val="center"/>
          </w:tcPr>
          <w:p w14:paraId="331495DD" w14:textId="77777777" w:rsidR="006368B6" w:rsidRPr="00390E82" w:rsidRDefault="006368B6" w:rsidP="005C2FAD">
            <w:pPr>
              <w:spacing w:line="276" w:lineRule="auto"/>
              <w:jc w:val="center"/>
              <w:rPr>
                <w:rFonts w:ascii="Roboto" w:hAnsi="Roboto" w:cs="Arial"/>
                <w:b/>
                <w:bCs/>
                <w:color w:val="FFFFFF" w:themeColor="background1"/>
                <w:sz w:val="20"/>
                <w:szCs w:val="20"/>
              </w:rPr>
            </w:pPr>
            <w:r w:rsidRPr="00390E82">
              <w:rPr>
                <w:rFonts w:ascii="Roboto" w:hAnsi="Roboto" w:cs="Arial"/>
                <w:b/>
                <w:bCs/>
                <w:color w:val="FFFFFF" w:themeColor="background1"/>
                <w:sz w:val="20"/>
                <w:szCs w:val="20"/>
              </w:rPr>
              <w:t>NIVEL</w:t>
            </w:r>
          </w:p>
        </w:tc>
        <w:tc>
          <w:tcPr>
            <w:tcW w:w="3230" w:type="dxa"/>
            <w:gridSpan w:val="3"/>
            <w:tcBorders>
              <w:top w:val="single" w:sz="8" w:space="0" w:color="auto"/>
              <w:left w:val="nil"/>
              <w:bottom w:val="single" w:sz="8" w:space="0" w:color="auto"/>
              <w:right w:val="single" w:sz="8" w:space="0" w:color="auto"/>
            </w:tcBorders>
            <w:shd w:val="clear" w:color="auto" w:fill="0D559A"/>
            <w:vAlign w:val="center"/>
          </w:tcPr>
          <w:p w14:paraId="37C61D2C" w14:textId="77777777" w:rsidR="006368B6" w:rsidRPr="00390E82" w:rsidRDefault="006368B6" w:rsidP="005C2FAD">
            <w:pPr>
              <w:spacing w:line="276" w:lineRule="auto"/>
              <w:jc w:val="center"/>
              <w:rPr>
                <w:rFonts w:ascii="Roboto" w:hAnsi="Roboto" w:cs="Arial"/>
                <w:b/>
                <w:bCs/>
                <w:color w:val="FFFFFF" w:themeColor="background1"/>
                <w:sz w:val="20"/>
                <w:szCs w:val="20"/>
              </w:rPr>
            </w:pPr>
            <w:r w:rsidRPr="00390E82">
              <w:rPr>
                <w:rFonts w:ascii="Roboto" w:hAnsi="Roboto" w:cs="Arial"/>
                <w:b/>
                <w:bCs/>
                <w:color w:val="FFFFFF" w:themeColor="background1"/>
                <w:sz w:val="20"/>
                <w:szCs w:val="20"/>
              </w:rPr>
              <w:t>PUESTO</w:t>
            </w:r>
          </w:p>
        </w:tc>
      </w:tr>
      <w:tr w:rsidR="006368B6" w:rsidRPr="00390E82" w14:paraId="7386EB94" w14:textId="77777777" w:rsidTr="009F3892">
        <w:trPr>
          <w:gridBefore w:val="1"/>
          <w:wBefore w:w="364" w:type="dxa"/>
          <w:trHeight w:val="276"/>
        </w:trPr>
        <w:tc>
          <w:tcPr>
            <w:tcW w:w="2000" w:type="dxa"/>
            <w:tcBorders>
              <w:top w:val="single" w:sz="8" w:space="0" w:color="auto"/>
              <w:left w:val="single" w:sz="8" w:space="0" w:color="auto"/>
              <w:bottom w:val="single" w:sz="4" w:space="0" w:color="auto"/>
              <w:right w:val="single" w:sz="8" w:space="0" w:color="auto"/>
            </w:tcBorders>
            <w:shd w:val="clear" w:color="auto" w:fill="D9D9D9" w:themeFill="background1" w:themeFillShade="D9"/>
            <w:vAlign w:val="center"/>
          </w:tcPr>
          <w:p w14:paraId="02A53D19"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Ejecutivo</w:t>
            </w:r>
          </w:p>
        </w:tc>
        <w:tc>
          <w:tcPr>
            <w:tcW w:w="3275" w:type="dxa"/>
            <w:gridSpan w:val="3"/>
            <w:vMerge w:val="restart"/>
            <w:tcBorders>
              <w:top w:val="single" w:sz="8" w:space="0" w:color="auto"/>
              <w:left w:val="single" w:sz="8" w:space="0" w:color="auto"/>
              <w:bottom w:val="single" w:sz="8" w:space="0" w:color="000000"/>
              <w:right w:val="single" w:sz="8" w:space="0" w:color="auto"/>
            </w:tcBorders>
            <w:shd w:val="clear" w:color="auto" w:fill="D9D9D9" w:themeFill="background1" w:themeFillShade="D9"/>
            <w:vAlign w:val="center"/>
          </w:tcPr>
          <w:p w14:paraId="1825A42D" w14:textId="77777777" w:rsidR="006368B6" w:rsidRPr="00390E82" w:rsidRDefault="00BA730D" w:rsidP="00BA730D">
            <w:pPr>
              <w:spacing w:line="276" w:lineRule="auto"/>
              <w:rPr>
                <w:rFonts w:ascii="Roboto" w:hAnsi="Roboto" w:cs="Arial"/>
                <w:sz w:val="18"/>
                <w:szCs w:val="18"/>
              </w:rPr>
            </w:pPr>
            <w:r w:rsidRPr="00390E82">
              <w:rPr>
                <w:rFonts w:ascii="Roboto" w:hAnsi="Roboto" w:cs="Arial"/>
                <w:sz w:val="18"/>
                <w:szCs w:val="18"/>
              </w:rPr>
              <w:t>Ejecutivo</w:t>
            </w:r>
          </w:p>
        </w:tc>
        <w:tc>
          <w:tcPr>
            <w:tcW w:w="3230" w:type="dxa"/>
            <w:gridSpan w:val="3"/>
            <w:tcBorders>
              <w:top w:val="single" w:sz="8" w:space="0" w:color="auto"/>
              <w:left w:val="nil"/>
              <w:bottom w:val="nil"/>
              <w:right w:val="single" w:sz="8" w:space="0" w:color="auto"/>
            </w:tcBorders>
            <w:shd w:val="clear" w:color="auto" w:fill="D9D9D9" w:themeFill="background1" w:themeFillShade="D9"/>
            <w:vAlign w:val="center"/>
          </w:tcPr>
          <w:p w14:paraId="77181FBF"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Superintendente e Intendente</w:t>
            </w:r>
          </w:p>
        </w:tc>
      </w:tr>
      <w:tr w:rsidR="006368B6" w:rsidRPr="00390E82" w14:paraId="09F5BB5A" w14:textId="77777777" w:rsidTr="009F3892">
        <w:trPr>
          <w:gridBefore w:val="1"/>
          <w:wBefore w:w="364" w:type="dxa"/>
          <w:trHeight w:val="276"/>
        </w:trPr>
        <w:tc>
          <w:tcPr>
            <w:tcW w:w="2000" w:type="dxa"/>
            <w:tcBorders>
              <w:top w:val="nil"/>
              <w:left w:val="single" w:sz="8" w:space="0" w:color="auto"/>
              <w:bottom w:val="nil"/>
              <w:right w:val="single" w:sz="8" w:space="0" w:color="auto"/>
            </w:tcBorders>
            <w:shd w:val="clear" w:color="auto" w:fill="D9D9D9" w:themeFill="background1" w:themeFillShade="D9"/>
            <w:vAlign w:val="center"/>
          </w:tcPr>
          <w:p w14:paraId="1A087D16"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Auditor</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52B37342"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single" w:sz="4" w:space="0" w:color="auto"/>
              <w:left w:val="nil"/>
              <w:bottom w:val="single" w:sz="4" w:space="0" w:color="auto"/>
              <w:right w:val="single" w:sz="8" w:space="0" w:color="auto"/>
            </w:tcBorders>
            <w:shd w:val="clear" w:color="auto" w:fill="D9D9D9" w:themeFill="background1" w:themeFillShade="D9"/>
            <w:vAlign w:val="center"/>
          </w:tcPr>
          <w:p w14:paraId="495982A4"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 xml:space="preserve">Auditor y </w:t>
            </w:r>
            <w:proofErr w:type="spellStart"/>
            <w:r w:rsidRPr="00390E82">
              <w:rPr>
                <w:rFonts w:ascii="Roboto" w:hAnsi="Roboto" w:cs="Arial"/>
                <w:sz w:val="16"/>
                <w:szCs w:val="16"/>
              </w:rPr>
              <w:t>Sub-auditor</w:t>
            </w:r>
            <w:proofErr w:type="spellEnd"/>
            <w:r w:rsidRPr="00390E82">
              <w:rPr>
                <w:rFonts w:ascii="Roboto" w:hAnsi="Roboto" w:cs="Arial"/>
                <w:sz w:val="16"/>
                <w:szCs w:val="16"/>
              </w:rPr>
              <w:t xml:space="preserve"> Interno</w:t>
            </w:r>
          </w:p>
        </w:tc>
      </w:tr>
      <w:tr w:rsidR="006368B6" w:rsidRPr="00390E82" w14:paraId="263DD235" w14:textId="77777777" w:rsidTr="009F3892">
        <w:trPr>
          <w:gridBefore w:val="1"/>
          <w:wBefore w:w="364" w:type="dxa"/>
          <w:trHeight w:val="373"/>
        </w:trPr>
        <w:tc>
          <w:tcPr>
            <w:tcW w:w="2000" w:type="dxa"/>
            <w:tcBorders>
              <w:top w:val="single" w:sz="4" w:space="0" w:color="auto"/>
              <w:left w:val="single" w:sz="8" w:space="0" w:color="auto"/>
              <w:bottom w:val="single" w:sz="4" w:space="0" w:color="auto"/>
              <w:right w:val="single" w:sz="8" w:space="0" w:color="auto"/>
            </w:tcBorders>
            <w:shd w:val="clear" w:color="auto" w:fill="D9D9D9" w:themeFill="background1" w:themeFillShade="D9"/>
            <w:vAlign w:val="center"/>
          </w:tcPr>
          <w:p w14:paraId="33212325"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Director</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194E05CE"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nil"/>
              <w:right w:val="single" w:sz="8" w:space="0" w:color="auto"/>
            </w:tcBorders>
            <w:shd w:val="clear" w:color="auto" w:fill="D9D9D9" w:themeFill="background1" w:themeFillShade="D9"/>
            <w:vAlign w:val="center"/>
          </w:tcPr>
          <w:p w14:paraId="61416EA0" w14:textId="73BCF064"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 xml:space="preserve">Director General / </w:t>
            </w:r>
            <w:r w:rsidR="005432FA" w:rsidRPr="00390E82">
              <w:rPr>
                <w:rFonts w:ascii="Roboto" w:hAnsi="Roboto" w:cs="Arial"/>
                <w:sz w:val="16"/>
                <w:szCs w:val="16"/>
              </w:rPr>
              <w:t>director</w:t>
            </w:r>
            <w:r w:rsidRPr="00390E82">
              <w:rPr>
                <w:rFonts w:ascii="Roboto" w:hAnsi="Roboto" w:cs="Arial"/>
                <w:sz w:val="16"/>
                <w:szCs w:val="16"/>
              </w:rPr>
              <w:t xml:space="preserve"> de Supervisión</w:t>
            </w:r>
          </w:p>
        </w:tc>
      </w:tr>
      <w:tr w:rsidR="006368B6" w:rsidRPr="00390E82" w14:paraId="70851CF0" w14:textId="77777777" w:rsidTr="009F3892">
        <w:trPr>
          <w:gridBefore w:val="1"/>
          <w:wBefore w:w="364" w:type="dxa"/>
          <w:trHeight w:val="276"/>
        </w:trPr>
        <w:tc>
          <w:tcPr>
            <w:tcW w:w="2000" w:type="dxa"/>
            <w:tcBorders>
              <w:top w:val="nil"/>
              <w:left w:val="single" w:sz="8" w:space="0" w:color="auto"/>
              <w:bottom w:val="single" w:sz="4" w:space="0" w:color="auto"/>
              <w:right w:val="single" w:sz="8" w:space="0" w:color="auto"/>
            </w:tcBorders>
            <w:shd w:val="clear" w:color="auto" w:fill="D9D9D9" w:themeFill="background1" w:themeFillShade="D9"/>
            <w:vAlign w:val="center"/>
          </w:tcPr>
          <w:p w14:paraId="2CB60C2E"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PGB5</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5EFDFAC7"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single" w:sz="4" w:space="0" w:color="auto"/>
              <w:left w:val="nil"/>
              <w:bottom w:val="single" w:sz="4" w:space="0" w:color="auto"/>
              <w:right w:val="single" w:sz="8" w:space="0" w:color="auto"/>
            </w:tcBorders>
            <w:shd w:val="clear" w:color="auto" w:fill="D9D9D9" w:themeFill="background1" w:themeFillShade="D9"/>
            <w:vAlign w:val="center"/>
          </w:tcPr>
          <w:p w14:paraId="508A9BBA"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Asesor</w:t>
            </w:r>
          </w:p>
        </w:tc>
      </w:tr>
      <w:tr w:rsidR="006368B6" w:rsidRPr="00390E82" w14:paraId="3518EE87" w14:textId="77777777" w:rsidTr="009F3892">
        <w:trPr>
          <w:gridBefore w:val="1"/>
          <w:wBefore w:w="364" w:type="dxa"/>
          <w:trHeight w:val="356"/>
        </w:trPr>
        <w:tc>
          <w:tcPr>
            <w:tcW w:w="2000" w:type="dxa"/>
            <w:tcBorders>
              <w:top w:val="nil"/>
              <w:left w:val="single" w:sz="8" w:space="0" w:color="auto"/>
              <w:bottom w:val="single" w:sz="8" w:space="0" w:color="auto"/>
              <w:right w:val="single" w:sz="8" w:space="0" w:color="auto"/>
            </w:tcBorders>
            <w:shd w:val="clear" w:color="auto" w:fill="D9D9D9" w:themeFill="background1" w:themeFillShade="D9"/>
            <w:vAlign w:val="center"/>
          </w:tcPr>
          <w:p w14:paraId="3DB41262"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Director</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4032025B"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8" w:space="0" w:color="auto"/>
              <w:right w:val="single" w:sz="8" w:space="0" w:color="auto"/>
            </w:tcBorders>
            <w:shd w:val="clear" w:color="auto" w:fill="D9D9D9" w:themeFill="background1" w:themeFillShade="D9"/>
            <w:vAlign w:val="center"/>
          </w:tcPr>
          <w:p w14:paraId="59914535"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Director de Departamento / Líder de Supervisión</w:t>
            </w:r>
          </w:p>
        </w:tc>
      </w:tr>
      <w:tr w:rsidR="006368B6" w:rsidRPr="00390E82" w14:paraId="27BC9B11" w14:textId="77777777" w:rsidTr="00A2182B">
        <w:trPr>
          <w:gridBefore w:val="1"/>
          <w:wBefore w:w="364" w:type="dxa"/>
          <w:trHeight w:val="303"/>
        </w:trPr>
        <w:tc>
          <w:tcPr>
            <w:tcW w:w="2000" w:type="dxa"/>
            <w:tcBorders>
              <w:top w:val="single" w:sz="4" w:space="0" w:color="auto"/>
              <w:left w:val="single" w:sz="8" w:space="0" w:color="auto"/>
              <w:bottom w:val="nil"/>
              <w:right w:val="single" w:sz="8" w:space="0" w:color="auto"/>
            </w:tcBorders>
            <w:shd w:val="clear" w:color="auto" w:fill="FFFFFF"/>
            <w:vAlign w:val="center"/>
          </w:tcPr>
          <w:p w14:paraId="18837694"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PGB4</w:t>
            </w:r>
          </w:p>
        </w:tc>
        <w:tc>
          <w:tcPr>
            <w:tcW w:w="3275" w:type="dxa"/>
            <w:gridSpan w:val="3"/>
            <w:vMerge w:val="restart"/>
            <w:tcBorders>
              <w:top w:val="nil"/>
              <w:left w:val="single" w:sz="8" w:space="0" w:color="auto"/>
              <w:bottom w:val="single" w:sz="8" w:space="0" w:color="000000"/>
              <w:right w:val="single" w:sz="8" w:space="0" w:color="auto"/>
            </w:tcBorders>
            <w:shd w:val="clear" w:color="auto" w:fill="auto"/>
            <w:vAlign w:val="center"/>
          </w:tcPr>
          <w:p w14:paraId="0668D4D3" w14:textId="77777777" w:rsidR="006368B6" w:rsidRPr="00390E82" w:rsidRDefault="006368B6" w:rsidP="00BA730D">
            <w:pPr>
              <w:spacing w:line="276" w:lineRule="auto"/>
              <w:rPr>
                <w:rFonts w:ascii="Roboto" w:hAnsi="Roboto" w:cs="Arial"/>
                <w:sz w:val="18"/>
                <w:szCs w:val="18"/>
              </w:rPr>
            </w:pPr>
            <w:r w:rsidRPr="00390E82">
              <w:rPr>
                <w:rFonts w:ascii="Roboto" w:hAnsi="Roboto" w:cs="Arial"/>
                <w:sz w:val="18"/>
                <w:szCs w:val="18"/>
              </w:rPr>
              <w:t>Profesional en Gestión Bancaria</w:t>
            </w:r>
          </w:p>
        </w:tc>
        <w:tc>
          <w:tcPr>
            <w:tcW w:w="3230" w:type="dxa"/>
            <w:gridSpan w:val="3"/>
            <w:tcBorders>
              <w:top w:val="single" w:sz="4" w:space="0" w:color="auto"/>
              <w:left w:val="nil"/>
              <w:bottom w:val="single" w:sz="4" w:space="0" w:color="auto"/>
              <w:right w:val="single" w:sz="8" w:space="0" w:color="auto"/>
            </w:tcBorders>
            <w:shd w:val="clear" w:color="auto" w:fill="auto"/>
            <w:vAlign w:val="center"/>
          </w:tcPr>
          <w:p w14:paraId="7EB959F2"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Coordinador de área / Supervisor Principal</w:t>
            </w:r>
          </w:p>
        </w:tc>
      </w:tr>
      <w:tr w:rsidR="006368B6" w:rsidRPr="00390E82" w14:paraId="254A91FD" w14:textId="77777777" w:rsidTr="00A2182B">
        <w:trPr>
          <w:gridBefore w:val="1"/>
          <w:wBefore w:w="364" w:type="dxa"/>
          <w:trHeight w:val="406"/>
        </w:trPr>
        <w:tc>
          <w:tcPr>
            <w:tcW w:w="2000" w:type="dxa"/>
            <w:tcBorders>
              <w:top w:val="single" w:sz="4" w:space="0" w:color="auto"/>
              <w:left w:val="single" w:sz="8" w:space="0" w:color="auto"/>
              <w:bottom w:val="single" w:sz="4" w:space="0" w:color="auto"/>
              <w:right w:val="single" w:sz="8" w:space="0" w:color="auto"/>
            </w:tcBorders>
            <w:shd w:val="clear" w:color="auto" w:fill="FFFFFF"/>
            <w:vAlign w:val="center"/>
          </w:tcPr>
          <w:p w14:paraId="0995A249"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PGB3</w:t>
            </w:r>
          </w:p>
        </w:tc>
        <w:tc>
          <w:tcPr>
            <w:tcW w:w="3275" w:type="dxa"/>
            <w:gridSpan w:val="3"/>
            <w:vMerge/>
            <w:tcBorders>
              <w:top w:val="nil"/>
              <w:left w:val="single" w:sz="8" w:space="0" w:color="auto"/>
              <w:bottom w:val="single" w:sz="8" w:space="0" w:color="000000"/>
              <w:right w:val="single" w:sz="8" w:space="0" w:color="auto"/>
            </w:tcBorders>
            <w:vAlign w:val="center"/>
          </w:tcPr>
          <w:p w14:paraId="4C7F8C75"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4" w:space="0" w:color="auto"/>
              <w:right w:val="single" w:sz="8" w:space="0" w:color="auto"/>
            </w:tcBorders>
            <w:shd w:val="clear" w:color="auto" w:fill="FFFFFF"/>
            <w:vAlign w:val="center"/>
          </w:tcPr>
          <w:p w14:paraId="543C3859"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 / Supervisor 2</w:t>
            </w:r>
          </w:p>
        </w:tc>
      </w:tr>
      <w:tr w:rsidR="006368B6" w:rsidRPr="00390E82" w14:paraId="2EC563F6" w14:textId="77777777" w:rsidTr="00A2182B">
        <w:trPr>
          <w:gridBefore w:val="1"/>
          <w:wBefore w:w="364" w:type="dxa"/>
          <w:trHeight w:val="399"/>
        </w:trPr>
        <w:tc>
          <w:tcPr>
            <w:tcW w:w="2000" w:type="dxa"/>
            <w:tcBorders>
              <w:top w:val="nil"/>
              <w:left w:val="single" w:sz="8" w:space="0" w:color="auto"/>
              <w:bottom w:val="single" w:sz="4" w:space="0" w:color="auto"/>
              <w:right w:val="single" w:sz="8" w:space="0" w:color="auto"/>
            </w:tcBorders>
            <w:shd w:val="clear" w:color="auto" w:fill="FFFFFF"/>
            <w:vAlign w:val="center"/>
          </w:tcPr>
          <w:p w14:paraId="38CF60B7"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PGB2</w:t>
            </w:r>
          </w:p>
        </w:tc>
        <w:tc>
          <w:tcPr>
            <w:tcW w:w="3275" w:type="dxa"/>
            <w:gridSpan w:val="3"/>
            <w:vMerge/>
            <w:tcBorders>
              <w:top w:val="nil"/>
              <w:left w:val="single" w:sz="8" w:space="0" w:color="auto"/>
              <w:bottom w:val="single" w:sz="8" w:space="0" w:color="000000"/>
              <w:right w:val="single" w:sz="8" w:space="0" w:color="auto"/>
            </w:tcBorders>
            <w:vAlign w:val="center"/>
          </w:tcPr>
          <w:p w14:paraId="06BE231A"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4" w:space="0" w:color="auto"/>
              <w:right w:val="single" w:sz="8" w:space="0" w:color="auto"/>
            </w:tcBorders>
            <w:shd w:val="clear" w:color="auto" w:fill="FFFFFF"/>
            <w:vAlign w:val="center"/>
          </w:tcPr>
          <w:p w14:paraId="47554F06"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 / Supervisor 1</w:t>
            </w:r>
          </w:p>
        </w:tc>
      </w:tr>
      <w:tr w:rsidR="006368B6" w:rsidRPr="00390E82" w14:paraId="67A51F9C" w14:textId="77777777" w:rsidTr="00A2182B">
        <w:trPr>
          <w:gridBefore w:val="1"/>
          <w:wBefore w:w="364" w:type="dxa"/>
          <w:trHeight w:val="419"/>
        </w:trPr>
        <w:tc>
          <w:tcPr>
            <w:tcW w:w="2000" w:type="dxa"/>
            <w:tcBorders>
              <w:top w:val="nil"/>
              <w:left w:val="single" w:sz="8" w:space="0" w:color="auto"/>
              <w:bottom w:val="single" w:sz="8" w:space="0" w:color="auto"/>
              <w:right w:val="single" w:sz="8" w:space="0" w:color="auto"/>
            </w:tcBorders>
            <w:shd w:val="clear" w:color="auto" w:fill="FFFFFF"/>
            <w:vAlign w:val="center"/>
          </w:tcPr>
          <w:p w14:paraId="6598927B"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PGB1</w:t>
            </w:r>
          </w:p>
        </w:tc>
        <w:tc>
          <w:tcPr>
            <w:tcW w:w="3275" w:type="dxa"/>
            <w:gridSpan w:val="3"/>
            <w:vMerge/>
            <w:tcBorders>
              <w:top w:val="nil"/>
              <w:left w:val="single" w:sz="8" w:space="0" w:color="auto"/>
              <w:bottom w:val="single" w:sz="8" w:space="0" w:color="000000"/>
              <w:right w:val="single" w:sz="8" w:space="0" w:color="auto"/>
            </w:tcBorders>
            <w:vAlign w:val="center"/>
          </w:tcPr>
          <w:p w14:paraId="293868C7"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8" w:space="0" w:color="auto"/>
              <w:right w:val="single" w:sz="8" w:space="0" w:color="auto"/>
            </w:tcBorders>
            <w:shd w:val="clear" w:color="auto" w:fill="FFFFFF"/>
            <w:vAlign w:val="center"/>
          </w:tcPr>
          <w:p w14:paraId="741869F0"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w:t>
            </w:r>
          </w:p>
        </w:tc>
      </w:tr>
      <w:tr w:rsidR="006368B6" w:rsidRPr="00390E82" w14:paraId="6EA9859C" w14:textId="77777777" w:rsidTr="009F3892">
        <w:trPr>
          <w:gridBefore w:val="1"/>
          <w:wBefore w:w="364" w:type="dxa"/>
          <w:trHeight w:val="397"/>
        </w:trPr>
        <w:tc>
          <w:tcPr>
            <w:tcW w:w="2000" w:type="dxa"/>
            <w:tcBorders>
              <w:top w:val="nil"/>
              <w:left w:val="single" w:sz="8" w:space="0" w:color="auto"/>
              <w:bottom w:val="single" w:sz="4" w:space="0" w:color="auto"/>
              <w:right w:val="single" w:sz="8" w:space="0" w:color="auto"/>
            </w:tcBorders>
            <w:shd w:val="clear" w:color="auto" w:fill="D9D9D9" w:themeFill="background1" w:themeFillShade="D9"/>
            <w:vAlign w:val="center"/>
          </w:tcPr>
          <w:p w14:paraId="44BA9497"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PGI3</w:t>
            </w:r>
          </w:p>
        </w:tc>
        <w:tc>
          <w:tcPr>
            <w:tcW w:w="3275" w:type="dxa"/>
            <w:gridSpan w:val="3"/>
            <w:vMerge w:val="restart"/>
            <w:tcBorders>
              <w:top w:val="nil"/>
              <w:left w:val="single" w:sz="8" w:space="0" w:color="auto"/>
              <w:bottom w:val="single" w:sz="8" w:space="0" w:color="000000"/>
              <w:right w:val="single" w:sz="8" w:space="0" w:color="auto"/>
            </w:tcBorders>
            <w:shd w:val="clear" w:color="auto" w:fill="D9D9D9" w:themeFill="background1" w:themeFillShade="D9"/>
            <w:vAlign w:val="center"/>
          </w:tcPr>
          <w:p w14:paraId="44E3346E" w14:textId="77777777" w:rsidR="006368B6" w:rsidRPr="00390E82" w:rsidRDefault="006368B6" w:rsidP="00BA730D">
            <w:pPr>
              <w:spacing w:line="276" w:lineRule="auto"/>
              <w:rPr>
                <w:rFonts w:ascii="Roboto" w:hAnsi="Roboto" w:cs="Arial"/>
                <w:sz w:val="18"/>
                <w:szCs w:val="18"/>
              </w:rPr>
            </w:pPr>
            <w:r w:rsidRPr="00390E82">
              <w:rPr>
                <w:rFonts w:ascii="Roboto" w:hAnsi="Roboto" w:cs="Arial"/>
                <w:sz w:val="18"/>
                <w:szCs w:val="18"/>
              </w:rPr>
              <w:t>Profesional en Gestión Informática</w:t>
            </w:r>
          </w:p>
        </w:tc>
        <w:tc>
          <w:tcPr>
            <w:tcW w:w="3230" w:type="dxa"/>
            <w:gridSpan w:val="3"/>
            <w:tcBorders>
              <w:top w:val="nil"/>
              <w:left w:val="nil"/>
              <w:bottom w:val="single" w:sz="4" w:space="0" w:color="auto"/>
              <w:right w:val="single" w:sz="8" w:space="0" w:color="auto"/>
            </w:tcBorders>
            <w:shd w:val="clear" w:color="auto" w:fill="D9D9D9" w:themeFill="background1" w:themeFillShade="D9"/>
            <w:vAlign w:val="center"/>
          </w:tcPr>
          <w:p w14:paraId="5B5F360D"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w:t>
            </w:r>
          </w:p>
        </w:tc>
      </w:tr>
      <w:tr w:rsidR="006368B6" w:rsidRPr="00390E82" w14:paraId="039D3C3C" w14:textId="77777777" w:rsidTr="009F3892">
        <w:trPr>
          <w:gridBefore w:val="1"/>
          <w:wBefore w:w="364" w:type="dxa"/>
          <w:trHeight w:val="686"/>
        </w:trPr>
        <w:tc>
          <w:tcPr>
            <w:tcW w:w="2000" w:type="dxa"/>
            <w:tcBorders>
              <w:top w:val="nil"/>
              <w:left w:val="single" w:sz="8" w:space="0" w:color="auto"/>
              <w:bottom w:val="single" w:sz="4" w:space="0" w:color="auto"/>
              <w:right w:val="single" w:sz="8" w:space="0" w:color="auto"/>
            </w:tcBorders>
            <w:shd w:val="clear" w:color="auto" w:fill="D9D9D9" w:themeFill="background1" w:themeFillShade="D9"/>
            <w:vAlign w:val="center"/>
          </w:tcPr>
          <w:p w14:paraId="7877994B"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PGI2</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1F40DA8B"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4" w:space="0" w:color="auto"/>
              <w:right w:val="single" w:sz="8" w:space="0" w:color="auto"/>
            </w:tcBorders>
            <w:shd w:val="clear" w:color="auto" w:fill="D9D9D9" w:themeFill="background1" w:themeFillShade="D9"/>
            <w:vAlign w:val="center"/>
          </w:tcPr>
          <w:p w14:paraId="160CC98F"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  / Supervisor Tecnologías de Información</w:t>
            </w:r>
          </w:p>
        </w:tc>
      </w:tr>
      <w:tr w:rsidR="006368B6" w:rsidRPr="00390E82" w14:paraId="130B5911" w14:textId="77777777" w:rsidTr="009F3892">
        <w:trPr>
          <w:gridBefore w:val="1"/>
          <w:wBefore w:w="364" w:type="dxa"/>
          <w:trHeight w:val="399"/>
        </w:trPr>
        <w:tc>
          <w:tcPr>
            <w:tcW w:w="2000" w:type="dxa"/>
            <w:tcBorders>
              <w:top w:val="nil"/>
              <w:left w:val="single" w:sz="8" w:space="0" w:color="auto"/>
              <w:bottom w:val="nil"/>
              <w:right w:val="single" w:sz="8" w:space="0" w:color="auto"/>
            </w:tcBorders>
            <w:shd w:val="clear" w:color="auto" w:fill="D9D9D9" w:themeFill="background1" w:themeFillShade="D9"/>
            <w:vAlign w:val="center"/>
          </w:tcPr>
          <w:p w14:paraId="421C6FA3"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PGI1</w:t>
            </w:r>
          </w:p>
        </w:tc>
        <w:tc>
          <w:tcPr>
            <w:tcW w:w="3275" w:type="dxa"/>
            <w:gridSpan w:val="3"/>
            <w:vMerge/>
            <w:tcBorders>
              <w:top w:val="nil"/>
              <w:left w:val="single" w:sz="8" w:space="0" w:color="auto"/>
              <w:bottom w:val="single" w:sz="8" w:space="0" w:color="000000"/>
              <w:right w:val="single" w:sz="8" w:space="0" w:color="auto"/>
            </w:tcBorders>
            <w:shd w:val="clear" w:color="auto" w:fill="D9D9D9" w:themeFill="background1" w:themeFillShade="D9"/>
            <w:vAlign w:val="center"/>
          </w:tcPr>
          <w:p w14:paraId="57F38FA3" w14:textId="77777777" w:rsidR="006368B6" w:rsidRPr="00390E82" w:rsidRDefault="006368B6" w:rsidP="00BA730D">
            <w:pPr>
              <w:spacing w:line="276" w:lineRule="auto"/>
              <w:rPr>
                <w:rFonts w:ascii="Roboto" w:hAnsi="Roboto" w:cs="Arial"/>
                <w:sz w:val="18"/>
                <w:szCs w:val="18"/>
              </w:rPr>
            </w:pPr>
          </w:p>
        </w:tc>
        <w:tc>
          <w:tcPr>
            <w:tcW w:w="3230" w:type="dxa"/>
            <w:gridSpan w:val="3"/>
            <w:tcBorders>
              <w:top w:val="nil"/>
              <w:left w:val="nil"/>
              <w:bottom w:val="single" w:sz="4" w:space="0" w:color="auto"/>
              <w:right w:val="single" w:sz="8" w:space="0" w:color="auto"/>
            </w:tcBorders>
            <w:shd w:val="clear" w:color="auto" w:fill="D9D9D9" w:themeFill="background1" w:themeFillShade="D9"/>
            <w:vAlign w:val="center"/>
          </w:tcPr>
          <w:p w14:paraId="35DA4EBC"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w:t>
            </w:r>
          </w:p>
        </w:tc>
      </w:tr>
      <w:tr w:rsidR="006368B6" w:rsidRPr="00390E82" w14:paraId="0CCA1E39" w14:textId="77777777" w:rsidTr="00A2182B">
        <w:trPr>
          <w:gridBefore w:val="1"/>
          <w:wBefore w:w="364" w:type="dxa"/>
          <w:trHeight w:val="404"/>
        </w:trPr>
        <w:tc>
          <w:tcPr>
            <w:tcW w:w="2000" w:type="dxa"/>
            <w:tcBorders>
              <w:top w:val="single" w:sz="8" w:space="0" w:color="auto"/>
              <w:left w:val="single" w:sz="8" w:space="0" w:color="auto"/>
              <w:bottom w:val="single" w:sz="4" w:space="0" w:color="auto"/>
              <w:right w:val="single" w:sz="8" w:space="0" w:color="auto"/>
            </w:tcBorders>
            <w:shd w:val="clear" w:color="auto" w:fill="FFFFFF"/>
            <w:vAlign w:val="center"/>
          </w:tcPr>
          <w:p w14:paraId="3564A1B1"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PGAI</w:t>
            </w:r>
          </w:p>
        </w:tc>
        <w:tc>
          <w:tcPr>
            <w:tcW w:w="3275" w:type="dxa"/>
            <w:gridSpan w:val="3"/>
            <w:tcBorders>
              <w:top w:val="nil"/>
              <w:left w:val="single" w:sz="8" w:space="0" w:color="auto"/>
              <w:bottom w:val="single" w:sz="8" w:space="0" w:color="000000"/>
              <w:right w:val="single" w:sz="8" w:space="0" w:color="auto"/>
            </w:tcBorders>
            <w:shd w:val="clear" w:color="auto" w:fill="auto"/>
            <w:vAlign w:val="center"/>
          </w:tcPr>
          <w:p w14:paraId="709BC5D6" w14:textId="77777777" w:rsidR="006368B6" w:rsidRPr="00390E82" w:rsidRDefault="006368B6" w:rsidP="00BA730D">
            <w:pPr>
              <w:spacing w:line="276" w:lineRule="auto"/>
              <w:rPr>
                <w:rFonts w:ascii="Roboto" w:hAnsi="Roboto" w:cs="Arial"/>
                <w:sz w:val="18"/>
                <w:szCs w:val="18"/>
              </w:rPr>
            </w:pPr>
            <w:r w:rsidRPr="00390E82">
              <w:rPr>
                <w:rFonts w:ascii="Roboto" w:hAnsi="Roboto" w:cs="Arial"/>
                <w:iCs/>
                <w:color w:val="000000"/>
                <w:sz w:val="18"/>
                <w:szCs w:val="18"/>
              </w:rPr>
              <w:t>Profesional Gestión Auditoría Interna 3</w:t>
            </w:r>
          </w:p>
        </w:tc>
        <w:tc>
          <w:tcPr>
            <w:tcW w:w="3230" w:type="dxa"/>
            <w:gridSpan w:val="3"/>
            <w:tcBorders>
              <w:top w:val="single" w:sz="8" w:space="0" w:color="auto"/>
              <w:left w:val="single" w:sz="8" w:space="0" w:color="auto"/>
              <w:bottom w:val="single" w:sz="8" w:space="0" w:color="000000"/>
              <w:right w:val="single" w:sz="8" w:space="0" w:color="auto"/>
            </w:tcBorders>
            <w:shd w:val="clear" w:color="auto" w:fill="auto"/>
            <w:vAlign w:val="center"/>
          </w:tcPr>
          <w:p w14:paraId="230187F9"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de la Auditoría Interna según requerimientos profesionales. / PGAI3</w:t>
            </w:r>
          </w:p>
        </w:tc>
      </w:tr>
      <w:tr w:rsidR="006368B6" w:rsidRPr="00390E82" w14:paraId="62D84818" w14:textId="77777777" w:rsidTr="009F3892">
        <w:trPr>
          <w:gridBefore w:val="1"/>
          <w:wBefore w:w="364" w:type="dxa"/>
          <w:trHeight w:val="411"/>
        </w:trPr>
        <w:tc>
          <w:tcPr>
            <w:tcW w:w="2000" w:type="dxa"/>
            <w:tcBorders>
              <w:top w:val="single" w:sz="8" w:space="0" w:color="auto"/>
              <w:left w:val="single" w:sz="8" w:space="0" w:color="auto"/>
              <w:bottom w:val="single" w:sz="4" w:space="0" w:color="auto"/>
              <w:right w:val="single" w:sz="8" w:space="0" w:color="auto"/>
            </w:tcBorders>
            <w:shd w:val="clear" w:color="auto" w:fill="D9D9D9" w:themeFill="background1" w:themeFillShade="D9"/>
            <w:vAlign w:val="center"/>
          </w:tcPr>
          <w:p w14:paraId="40F61E1D"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TSI2</w:t>
            </w:r>
          </w:p>
        </w:tc>
        <w:tc>
          <w:tcPr>
            <w:tcW w:w="3275" w:type="dxa"/>
            <w:gridSpan w:val="3"/>
            <w:vMerge w:val="restart"/>
            <w:tcBorders>
              <w:top w:val="nil"/>
              <w:left w:val="single" w:sz="8" w:space="0" w:color="auto"/>
              <w:bottom w:val="single" w:sz="8" w:space="0" w:color="000000"/>
              <w:right w:val="single" w:sz="8" w:space="0" w:color="auto"/>
            </w:tcBorders>
            <w:shd w:val="clear" w:color="auto" w:fill="D9D9D9" w:themeFill="background1" w:themeFillShade="D9"/>
            <w:vAlign w:val="center"/>
          </w:tcPr>
          <w:p w14:paraId="3CEE1B39" w14:textId="77777777" w:rsidR="006368B6" w:rsidRPr="00390E82" w:rsidRDefault="006368B6" w:rsidP="00BA730D">
            <w:pPr>
              <w:spacing w:line="276" w:lineRule="auto"/>
              <w:rPr>
                <w:rFonts w:ascii="Roboto" w:hAnsi="Roboto" w:cs="Arial"/>
                <w:sz w:val="18"/>
                <w:szCs w:val="18"/>
              </w:rPr>
            </w:pPr>
            <w:r w:rsidRPr="00390E82">
              <w:rPr>
                <w:rFonts w:ascii="Roboto" w:hAnsi="Roboto" w:cs="Arial"/>
                <w:sz w:val="18"/>
                <w:szCs w:val="18"/>
              </w:rPr>
              <w:t>Técnicos en Servicios Institucionales</w:t>
            </w:r>
          </w:p>
        </w:tc>
        <w:tc>
          <w:tcPr>
            <w:tcW w:w="3230" w:type="dxa"/>
            <w:gridSpan w:val="3"/>
            <w:vMerge w:val="restart"/>
            <w:tcBorders>
              <w:top w:val="single" w:sz="8" w:space="0" w:color="auto"/>
              <w:left w:val="single" w:sz="8" w:space="0" w:color="auto"/>
              <w:bottom w:val="single" w:sz="8" w:space="0" w:color="000000"/>
              <w:right w:val="single" w:sz="8" w:space="0" w:color="auto"/>
            </w:tcBorders>
            <w:shd w:val="clear" w:color="auto" w:fill="D9D9D9" w:themeFill="background1" w:themeFillShade="D9"/>
            <w:vAlign w:val="center"/>
          </w:tcPr>
          <w:p w14:paraId="159727A3"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Personal operativo según requerimientos profesionales</w:t>
            </w:r>
          </w:p>
        </w:tc>
      </w:tr>
      <w:tr w:rsidR="006368B6" w:rsidRPr="00390E82" w14:paraId="01D5EF7E" w14:textId="77777777" w:rsidTr="00A2182B">
        <w:trPr>
          <w:gridBefore w:val="1"/>
          <w:wBefore w:w="364" w:type="dxa"/>
          <w:trHeight w:val="288"/>
        </w:trPr>
        <w:tc>
          <w:tcPr>
            <w:tcW w:w="2000" w:type="dxa"/>
            <w:tcBorders>
              <w:top w:val="nil"/>
              <w:left w:val="single" w:sz="8" w:space="0" w:color="auto"/>
              <w:bottom w:val="single" w:sz="8" w:space="0" w:color="auto"/>
              <w:right w:val="single" w:sz="8" w:space="0" w:color="auto"/>
            </w:tcBorders>
            <w:shd w:val="clear" w:color="auto" w:fill="D9D9D9"/>
            <w:vAlign w:val="center"/>
          </w:tcPr>
          <w:p w14:paraId="1E529D2F"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TSI1</w:t>
            </w:r>
          </w:p>
        </w:tc>
        <w:tc>
          <w:tcPr>
            <w:tcW w:w="3275" w:type="dxa"/>
            <w:gridSpan w:val="3"/>
            <w:vMerge/>
            <w:tcBorders>
              <w:top w:val="nil"/>
              <w:left w:val="single" w:sz="8" w:space="0" w:color="auto"/>
              <w:bottom w:val="single" w:sz="8" w:space="0" w:color="000000"/>
              <w:right w:val="single" w:sz="8" w:space="0" w:color="auto"/>
            </w:tcBorders>
            <w:vAlign w:val="center"/>
          </w:tcPr>
          <w:p w14:paraId="6264CD18" w14:textId="77777777" w:rsidR="006368B6" w:rsidRPr="00390E82" w:rsidRDefault="006368B6" w:rsidP="00BA730D">
            <w:pPr>
              <w:spacing w:line="276" w:lineRule="auto"/>
              <w:rPr>
                <w:rFonts w:ascii="Roboto" w:hAnsi="Roboto" w:cs="Arial"/>
                <w:sz w:val="18"/>
                <w:szCs w:val="18"/>
              </w:rPr>
            </w:pPr>
          </w:p>
        </w:tc>
        <w:tc>
          <w:tcPr>
            <w:tcW w:w="3230" w:type="dxa"/>
            <w:gridSpan w:val="3"/>
            <w:vMerge/>
            <w:tcBorders>
              <w:top w:val="single" w:sz="8" w:space="0" w:color="auto"/>
              <w:left w:val="single" w:sz="8" w:space="0" w:color="auto"/>
              <w:bottom w:val="single" w:sz="8" w:space="0" w:color="000000"/>
              <w:right w:val="single" w:sz="8" w:space="0" w:color="auto"/>
            </w:tcBorders>
            <w:vAlign w:val="center"/>
          </w:tcPr>
          <w:p w14:paraId="501CF453" w14:textId="77777777" w:rsidR="006368B6" w:rsidRPr="00390E82" w:rsidRDefault="006368B6" w:rsidP="005C2FAD">
            <w:pPr>
              <w:spacing w:line="276" w:lineRule="auto"/>
              <w:rPr>
                <w:rFonts w:ascii="Roboto" w:hAnsi="Roboto" w:cs="Arial"/>
                <w:sz w:val="16"/>
                <w:szCs w:val="16"/>
              </w:rPr>
            </w:pPr>
          </w:p>
        </w:tc>
      </w:tr>
      <w:tr w:rsidR="006368B6" w:rsidRPr="00390E82" w14:paraId="497FBCBB" w14:textId="77777777" w:rsidTr="00A2182B">
        <w:trPr>
          <w:gridBefore w:val="1"/>
          <w:wBefore w:w="364" w:type="dxa"/>
          <w:trHeight w:val="276"/>
        </w:trPr>
        <w:tc>
          <w:tcPr>
            <w:tcW w:w="2000" w:type="dxa"/>
            <w:tcBorders>
              <w:top w:val="nil"/>
              <w:left w:val="single" w:sz="8" w:space="0" w:color="auto"/>
              <w:bottom w:val="single" w:sz="4" w:space="0" w:color="auto"/>
              <w:right w:val="single" w:sz="8" w:space="0" w:color="auto"/>
            </w:tcBorders>
            <w:shd w:val="clear" w:color="auto" w:fill="FFFFFF"/>
            <w:vAlign w:val="center"/>
          </w:tcPr>
          <w:p w14:paraId="0751785D"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ASI2</w:t>
            </w:r>
          </w:p>
        </w:tc>
        <w:tc>
          <w:tcPr>
            <w:tcW w:w="3275" w:type="dxa"/>
            <w:gridSpan w:val="3"/>
            <w:vMerge w:val="restart"/>
            <w:tcBorders>
              <w:top w:val="nil"/>
              <w:left w:val="single" w:sz="8" w:space="0" w:color="auto"/>
              <w:bottom w:val="single" w:sz="8" w:space="0" w:color="000000"/>
              <w:right w:val="single" w:sz="8" w:space="0" w:color="auto"/>
            </w:tcBorders>
            <w:shd w:val="clear" w:color="auto" w:fill="auto"/>
            <w:vAlign w:val="center"/>
          </w:tcPr>
          <w:p w14:paraId="5B83351E" w14:textId="77777777" w:rsidR="006368B6" w:rsidRPr="00390E82" w:rsidRDefault="006368B6" w:rsidP="00BA730D">
            <w:pPr>
              <w:spacing w:line="276" w:lineRule="auto"/>
              <w:rPr>
                <w:rFonts w:ascii="Roboto" w:hAnsi="Roboto" w:cs="Arial"/>
                <w:sz w:val="18"/>
                <w:szCs w:val="18"/>
              </w:rPr>
            </w:pPr>
            <w:r w:rsidRPr="00390E82">
              <w:rPr>
                <w:rFonts w:ascii="Roboto" w:hAnsi="Roboto" w:cs="Arial"/>
                <w:sz w:val="18"/>
                <w:szCs w:val="18"/>
              </w:rPr>
              <w:t>Asistentes de Servicios Institucionales</w:t>
            </w:r>
          </w:p>
        </w:tc>
        <w:tc>
          <w:tcPr>
            <w:tcW w:w="3230" w:type="dxa"/>
            <w:gridSpan w:val="3"/>
            <w:vMerge w:val="restart"/>
            <w:tcBorders>
              <w:top w:val="nil"/>
              <w:left w:val="single" w:sz="8" w:space="0" w:color="auto"/>
              <w:bottom w:val="single" w:sz="8" w:space="0" w:color="000000"/>
              <w:right w:val="single" w:sz="8" w:space="0" w:color="auto"/>
            </w:tcBorders>
            <w:shd w:val="clear" w:color="auto" w:fill="auto"/>
            <w:vAlign w:val="center"/>
          </w:tcPr>
          <w:p w14:paraId="5399AC9C"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Secretarias, mantenimiento, recepcionista</w:t>
            </w:r>
          </w:p>
        </w:tc>
      </w:tr>
      <w:tr w:rsidR="006368B6" w:rsidRPr="00390E82" w14:paraId="040CD847" w14:textId="77777777" w:rsidTr="00A2182B">
        <w:trPr>
          <w:gridBefore w:val="1"/>
          <w:wBefore w:w="364" w:type="dxa"/>
          <w:trHeight w:val="288"/>
        </w:trPr>
        <w:tc>
          <w:tcPr>
            <w:tcW w:w="2000" w:type="dxa"/>
            <w:tcBorders>
              <w:top w:val="nil"/>
              <w:left w:val="single" w:sz="8" w:space="0" w:color="auto"/>
              <w:bottom w:val="single" w:sz="8" w:space="0" w:color="auto"/>
              <w:right w:val="single" w:sz="8" w:space="0" w:color="auto"/>
            </w:tcBorders>
            <w:shd w:val="clear" w:color="auto" w:fill="FFFFFF"/>
            <w:vAlign w:val="center"/>
          </w:tcPr>
          <w:p w14:paraId="44782687"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ASI1</w:t>
            </w:r>
          </w:p>
        </w:tc>
        <w:tc>
          <w:tcPr>
            <w:tcW w:w="3275" w:type="dxa"/>
            <w:gridSpan w:val="3"/>
            <w:vMerge/>
            <w:tcBorders>
              <w:top w:val="nil"/>
              <w:left w:val="single" w:sz="8" w:space="0" w:color="auto"/>
              <w:bottom w:val="single" w:sz="8" w:space="0" w:color="000000"/>
              <w:right w:val="single" w:sz="8" w:space="0" w:color="auto"/>
            </w:tcBorders>
            <w:vAlign w:val="center"/>
          </w:tcPr>
          <w:p w14:paraId="506AE5A7" w14:textId="77777777" w:rsidR="006368B6" w:rsidRPr="00390E82" w:rsidRDefault="006368B6" w:rsidP="00BA730D">
            <w:pPr>
              <w:spacing w:line="276" w:lineRule="auto"/>
              <w:rPr>
                <w:rFonts w:ascii="Roboto" w:hAnsi="Roboto" w:cs="Arial"/>
                <w:sz w:val="18"/>
                <w:szCs w:val="18"/>
              </w:rPr>
            </w:pPr>
          </w:p>
        </w:tc>
        <w:tc>
          <w:tcPr>
            <w:tcW w:w="3230" w:type="dxa"/>
            <w:gridSpan w:val="3"/>
            <w:vMerge/>
            <w:tcBorders>
              <w:top w:val="nil"/>
              <w:left w:val="single" w:sz="8" w:space="0" w:color="auto"/>
              <w:bottom w:val="single" w:sz="8" w:space="0" w:color="000000"/>
              <w:right w:val="single" w:sz="8" w:space="0" w:color="auto"/>
            </w:tcBorders>
            <w:vAlign w:val="center"/>
          </w:tcPr>
          <w:p w14:paraId="2FF924FD" w14:textId="77777777" w:rsidR="006368B6" w:rsidRPr="00390E82" w:rsidRDefault="006368B6" w:rsidP="005C2FAD">
            <w:pPr>
              <w:spacing w:line="276" w:lineRule="auto"/>
              <w:rPr>
                <w:rFonts w:ascii="Roboto" w:hAnsi="Roboto" w:cs="Arial"/>
                <w:sz w:val="16"/>
                <w:szCs w:val="16"/>
              </w:rPr>
            </w:pPr>
          </w:p>
        </w:tc>
      </w:tr>
      <w:tr w:rsidR="006368B6" w:rsidRPr="00390E82" w14:paraId="20049608" w14:textId="77777777" w:rsidTr="00A2182B">
        <w:trPr>
          <w:gridBefore w:val="1"/>
          <w:wBefore w:w="364" w:type="dxa"/>
          <w:trHeight w:val="276"/>
        </w:trPr>
        <w:tc>
          <w:tcPr>
            <w:tcW w:w="2000" w:type="dxa"/>
            <w:tcBorders>
              <w:top w:val="nil"/>
              <w:left w:val="single" w:sz="8" w:space="0" w:color="auto"/>
              <w:bottom w:val="single" w:sz="4" w:space="0" w:color="auto"/>
              <w:right w:val="single" w:sz="8" w:space="0" w:color="auto"/>
            </w:tcBorders>
            <w:shd w:val="clear" w:color="auto" w:fill="FFFFFF"/>
            <w:vAlign w:val="center"/>
          </w:tcPr>
          <w:p w14:paraId="7BD1D183"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ASG2</w:t>
            </w:r>
          </w:p>
        </w:tc>
        <w:tc>
          <w:tcPr>
            <w:tcW w:w="3275" w:type="dxa"/>
            <w:gridSpan w:val="3"/>
            <w:vMerge w:val="restart"/>
            <w:tcBorders>
              <w:top w:val="nil"/>
              <w:left w:val="single" w:sz="8" w:space="0" w:color="auto"/>
              <w:bottom w:val="single" w:sz="8" w:space="0" w:color="000000"/>
              <w:right w:val="single" w:sz="8" w:space="0" w:color="auto"/>
            </w:tcBorders>
            <w:shd w:val="clear" w:color="auto" w:fill="auto"/>
            <w:vAlign w:val="center"/>
          </w:tcPr>
          <w:p w14:paraId="3B5F97DC" w14:textId="77777777" w:rsidR="006368B6" w:rsidRPr="00390E82" w:rsidRDefault="006368B6" w:rsidP="00BA730D">
            <w:pPr>
              <w:spacing w:line="276" w:lineRule="auto"/>
              <w:rPr>
                <w:rFonts w:ascii="Roboto" w:hAnsi="Roboto" w:cs="Arial"/>
                <w:sz w:val="18"/>
                <w:szCs w:val="18"/>
              </w:rPr>
            </w:pPr>
            <w:r w:rsidRPr="00390E82">
              <w:rPr>
                <w:rFonts w:ascii="Roboto" w:hAnsi="Roboto" w:cs="Arial"/>
                <w:sz w:val="18"/>
                <w:szCs w:val="18"/>
              </w:rPr>
              <w:t>Asistentes de Servicios Generales</w:t>
            </w:r>
          </w:p>
        </w:tc>
        <w:tc>
          <w:tcPr>
            <w:tcW w:w="3230" w:type="dxa"/>
            <w:gridSpan w:val="3"/>
            <w:vMerge w:val="restart"/>
            <w:tcBorders>
              <w:top w:val="nil"/>
              <w:left w:val="single" w:sz="8" w:space="0" w:color="auto"/>
              <w:bottom w:val="single" w:sz="8" w:space="0" w:color="000000"/>
              <w:right w:val="single" w:sz="8" w:space="0" w:color="auto"/>
            </w:tcBorders>
            <w:shd w:val="clear" w:color="auto" w:fill="auto"/>
            <w:vAlign w:val="center"/>
          </w:tcPr>
          <w:p w14:paraId="5D51A3C5" w14:textId="77777777" w:rsidR="006368B6" w:rsidRPr="00390E82" w:rsidRDefault="006368B6" w:rsidP="005C2FAD">
            <w:pPr>
              <w:spacing w:line="276" w:lineRule="auto"/>
              <w:rPr>
                <w:rFonts w:ascii="Roboto" w:hAnsi="Roboto" w:cs="Arial"/>
                <w:sz w:val="16"/>
                <w:szCs w:val="16"/>
              </w:rPr>
            </w:pPr>
            <w:r w:rsidRPr="00390E82">
              <w:rPr>
                <w:rFonts w:ascii="Roboto" w:hAnsi="Roboto" w:cs="Arial"/>
                <w:sz w:val="16"/>
                <w:szCs w:val="16"/>
              </w:rPr>
              <w:t>Choferes y misceláneos</w:t>
            </w:r>
          </w:p>
        </w:tc>
      </w:tr>
      <w:tr w:rsidR="006368B6" w:rsidRPr="00390E82" w14:paraId="3C72BCD6" w14:textId="77777777" w:rsidTr="00A2182B">
        <w:trPr>
          <w:gridBefore w:val="1"/>
          <w:wBefore w:w="364" w:type="dxa"/>
          <w:trHeight w:val="288"/>
        </w:trPr>
        <w:tc>
          <w:tcPr>
            <w:tcW w:w="2000" w:type="dxa"/>
            <w:tcBorders>
              <w:top w:val="nil"/>
              <w:left w:val="single" w:sz="8" w:space="0" w:color="auto"/>
              <w:bottom w:val="single" w:sz="8" w:space="0" w:color="auto"/>
              <w:right w:val="single" w:sz="8" w:space="0" w:color="auto"/>
            </w:tcBorders>
            <w:shd w:val="clear" w:color="auto" w:fill="FFFFFF"/>
            <w:vAlign w:val="center"/>
          </w:tcPr>
          <w:p w14:paraId="6AFC8619" w14:textId="77777777" w:rsidR="006368B6" w:rsidRPr="00390E82" w:rsidRDefault="006368B6" w:rsidP="005C2FAD">
            <w:pPr>
              <w:spacing w:line="276" w:lineRule="auto"/>
              <w:jc w:val="center"/>
              <w:rPr>
                <w:rFonts w:ascii="Roboto" w:hAnsi="Roboto" w:cs="Arial"/>
                <w:b/>
                <w:bCs/>
                <w:sz w:val="18"/>
                <w:szCs w:val="18"/>
              </w:rPr>
            </w:pPr>
            <w:r w:rsidRPr="00390E82">
              <w:rPr>
                <w:rFonts w:ascii="Roboto" w:hAnsi="Roboto" w:cs="Arial"/>
                <w:b/>
                <w:bCs/>
                <w:sz w:val="18"/>
                <w:szCs w:val="18"/>
              </w:rPr>
              <w:t>ASG1</w:t>
            </w:r>
          </w:p>
        </w:tc>
        <w:tc>
          <w:tcPr>
            <w:tcW w:w="3275" w:type="dxa"/>
            <w:gridSpan w:val="3"/>
            <w:vMerge/>
            <w:tcBorders>
              <w:top w:val="nil"/>
              <w:left w:val="single" w:sz="8" w:space="0" w:color="auto"/>
              <w:bottom w:val="single" w:sz="8" w:space="0" w:color="000000"/>
              <w:right w:val="single" w:sz="8" w:space="0" w:color="auto"/>
            </w:tcBorders>
            <w:vAlign w:val="center"/>
          </w:tcPr>
          <w:p w14:paraId="74B15B13" w14:textId="77777777" w:rsidR="006368B6" w:rsidRPr="00390E82" w:rsidRDefault="006368B6" w:rsidP="005C2FAD">
            <w:pPr>
              <w:spacing w:line="276" w:lineRule="auto"/>
              <w:rPr>
                <w:rFonts w:ascii="Roboto" w:hAnsi="Roboto" w:cs="Arial"/>
                <w:sz w:val="22"/>
                <w:szCs w:val="22"/>
              </w:rPr>
            </w:pPr>
          </w:p>
        </w:tc>
        <w:tc>
          <w:tcPr>
            <w:tcW w:w="3230" w:type="dxa"/>
            <w:gridSpan w:val="3"/>
            <w:vMerge/>
            <w:tcBorders>
              <w:top w:val="nil"/>
              <w:left w:val="single" w:sz="8" w:space="0" w:color="auto"/>
              <w:bottom w:val="single" w:sz="8" w:space="0" w:color="000000"/>
              <w:right w:val="single" w:sz="8" w:space="0" w:color="auto"/>
            </w:tcBorders>
            <w:vAlign w:val="center"/>
          </w:tcPr>
          <w:p w14:paraId="52FFDA9E" w14:textId="77777777" w:rsidR="006368B6" w:rsidRPr="00390E82" w:rsidRDefault="006368B6" w:rsidP="005C2FAD">
            <w:pPr>
              <w:spacing w:line="276" w:lineRule="auto"/>
              <w:rPr>
                <w:rFonts w:ascii="Roboto" w:hAnsi="Roboto" w:cs="Arial"/>
                <w:sz w:val="22"/>
                <w:szCs w:val="22"/>
              </w:rPr>
            </w:pPr>
          </w:p>
        </w:tc>
      </w:tr>
      <w:tr w:rsidR="006368B6" w:rsidRPr="00390E82" w14:paraId="1160E186" w14:textId="77777777" w:rsidTr="00A2182B">
        <w:trPr>
          <w:gridAfter w:val="1"/>
          <w:wAfter w:w="80" w:type="dxa"/>
          <w:trHeight w:val="201"/>
        </w:trPr>
        <w:tc>
          <w:tcPr>
            <w:tcW w:w="8789" w:type="dxa"/>
            <w:gridSpan w:val="7"/>
            <w:tcBorders>
              <w:top w:val="nil"/>
              <w:left w:val="nil"/>
              <w:bottom w:val="nil"/>
              <w:right w:val="nil"/>
            </w:tcBorders>
          </w:tcPr>
          <w:p w14:paraId="18C324A1" w14:textId="77777777" w:rsidR="00611B63" w:rsidRPr="00390E82" w:rsidRDefault="00611B63" w:rsidP="00AB1C68">
            <w:pPr>
              <w:rPr>
                <w:rFonts w:ascii="Roboto" w:hAnsi="Roboto"/>
              </w:rPr>
            </w:pPr>
          </w:p>
        </w:tc>
      </w:tr>
      <w:tr w:rsidR="006368B6" w:rsidRPr="00390E82" w14:paraId="191CD216" w14:textId="77777777" w:rsidTr="00A2182B">
        <w:trPr>
          <w:gridAfter w:val="1"/>
          <w:wAfter w:w="80" w:type="dxa"/>
          <w:trHeight w:val="209"/>
        </w:trPr>
        <w:tc>
          <w:tcPr>
            <w:tcW w:w="8789" w:type="dxa"/>
            <w:gridSpan w:val="7"/>
            <w:tcBorders>
              <w:top w:val="nil"/>
              <w:left w:val="nil"/>
              <w:bottom w:val="single" w:sz="12" w:space="0" w:color="auto"/>
              <w:right w:val="nil"/>
            </w:tcBorders>
          </w:tcPr>
          <w:p w14:paraId="4407FCD7" w14:textId="77777777" w:rsidR="00510AEF" w:rsidRPr="00390E82" w:rsidRDefault="0085529C" w:rsidP="00894E34">
            <w:pPr>
              <w:pStyle w:val="Listaconvietas2"/>
              <w:jc w:val="center"/>
              <w:rPr>
                <w:rFonts w:ascii="Roboto" w:hAnsi="Roboto"/>
              </w:rPr>
            </w:pPr>
            <w:r w:rsidRPr="00390E82">
              <w:rPr>
                <w:rFonts w:ascii="Roboto" w:hAnsi="Roboto"/>
              </w:rPr>
              <w:br w:type="page"/>
            </w:r>
          </w:p>
          <w:p w14:paraId="7F38F524" w14:textId="77777777" w:rsidR="00510AEF" w:rsidRPr="00390E82" w:rsidRDefault="00510AEF" w:rsidP="00894E34">
            <w:pPr>
              <w:pStyle w:val="Listaconvietas2"/>
              <w:jc w:val="center"/>
              <w:rPr>
                <w:rFonts w:ascii="Roboto" w:hAnsi="Roboto"/>
                <w:b/>
                <w:bCs/>
                <w:noProof/>
              </w:rPr>
            </w:pPr>
          </w:p>
          <w:p w14:paraId="68354BAA" w14:textId="77777777" w:rsidR="00510AEF" w:rsidRPr="00390E82" w:rsidRDefault="00510AEF" w:rsidP="00894E34">
            <w:pPr>
              <w:pStyle w:val="Listaconvietas2"/>
              <w:jc w:val="center"/>
              <w:rPr>
                <w:rFonts w:ascii="Roboto" w:hAnsi="Roboto"/>
                <w:b/>
                <w:bCs/>
                <w:noProof/>
              </w:rPr>
            </w:pPr>
          </w:p>
          <w:p w14:paraId="4CCBAD60" w14:textId="77777777" w:rsidR="00510AEF" w:rsidRPr="00390E82" w:rsidRDefault="00510AEF" w:rsidP="00894E34">
            <w:pPr>
              <w:pStyle w:val="Listaconvietas2"/>
              <w:jc w:val="center"/>
              <w:rPr>
                <w:rFonts w:ascii="Roboto" w:hAnsi="Roboto"/>
                <w:b/>
                <w:bCs/>
                <w:noProof/>
              </w:rPr>
            </w:pPr>
          </w:p>
          <w:p w14:paraId="3E0BAE78" w14:textId="77777777" w:rsidR="00510AEF" w:rsidRPr="00390E82" w:rsidRDefault="00510AEF" w:rsidP="00894E34">
            <w:pPr>
              <w:pStyle w:val="Listaconvietas2"/>
              <w:jc w:val="center"/>
              <w:rPr>
                <w:rFonts w:ascii="Roboto" w:hAnsi="Roboto"/>
                <w:b/>
                <w:bCs/>
                <w:noProof/>
              </w:rPr>
            </w:pPr>
          </w:p>
          <w:p w14:paraId="32510A55" w14:textId="77777777" w:rsidR="00510AEF" w:rsidRPr="00390E82" w:rsidRDefault="00510AEF" w:rsidP="00894E34">
            <w:pPr>
              <w:pStyle w:val="Listaconvietas2"/>
              <w:jc w:val="center"/>
              <w:rPr>
                <w:rFonts w:ascii="Roboto" w:hAnsi="Roboto"/>
                <w:b/>
                <w:bCs/>
                <w:noProof/>
              </w:rPr>
            </w:pPr>
          </w:p>
          <w:p w14:paraId="0A872A5B" w14:textId="77777777" w:rsidR="00510AEF" w:rsidRPr="00390E82" w:rsidRDefault="00510AEF" w:rsidP="00894E34">
            <w:pPr>
              <w:pStyle w:val="Listaconvietas2"/>
              <w:jc w:val="center"/>
              <w:rPr>
                <w:rFonts w:ascii="Roboto" w:hAnsi="Roboto"/>
                <w:b/>
                <w:bCs/>
                <w:noProof/>
              </w:rPr>
            </w:pPr>
          </w:p>
          <w:p w14:paraId="435E917F" w14:textId="77777777" w:rsidR="00510AEF" w:rsidRPr="00390E82" w:rsidRDefault="00510AEF" w:rsidP="00894E34">
            <w:pPr>
              <w:pStyle w:val="Listaconvietas2"/>
              <w:jc w:val="center"/>
              <w:rPr>
                <w:rFonts w:ascii="Roboto" w:hAnsi="Roboto"/>
                <w:b/>
                <w:bCs/>
                <w:noProof/>
              </w:rPr>
            </w:pPr>
          </w:p>
          <w:p w14:paraId="191A803C" w14:textId="77777777" w:rsidR="00510AEF" w:rsidRPr="00390E82" w:rsidRDefault="00510AEF" w:rsidP="00894E34">
            <w:pPr>
              <w:pStyle w:val="Listaconvietas2"/>
              <w:jc w:val="center"/>
              <w:rPr>
                <w:rFonts w:ascii="Roboto" w:hAnsi="Roboto"/>
                <w:b/>
                <w:bCs/>
                <w:noProof/>
              </w:rPr>
            </w:pPr>
          </w:p>
          <w:p w14:paraId="6FB2A5ED" w14:textId="77777777" w:rsidR="00510AEF" w:rsidRPr="00390E82" w:rsidRDefault="00510AEF" w:rsidP="00894E34">
            <w:pPr>
              <w:pStyle w:val="Listaconvietas2"/>
              <w:jc w:val="center"/>
              <w:rPr>
                <w:rFonts w:ascii="Roboto" w:hAnsi="Roboto"/>
                <w:b/>
                <w:bCs/>
                <w:noProof/>
              </w:rPr>
            </w:pPr>
          </w:p>
          <w:p w14:paraId="624512A1" w14:textId="77777777" w:rsidR="00510AEF" w:rsidRPr="00390E82" w:rsidRDefault="00510AEF" w:rsidP="00894E34">
            <w:pPr>
              <w:pStyle w:val="Listaconvietas2"/>
              <w:jc w:val="center"/>
              <w:rPr>
                <w:rFonts w:ascii="Roboto" w:hAnsi="Roboto"/>
                <w:b/>
                <w:bCs/>
                <w:noProof/>
              </w:rPr>
            </w:pPr>
          </w:p>
          <w:p w14:paraId="0DB587D0" w14:textId="77777777" w:rsidR="00510AEF" w:rsidRPr="00390E82" w:rsidRDefault="00510AEF" w:rsidP="00894E34">
            <w:pPr>
              <w:pStyle w:val="Listaconvietas2"/>
              <w:jc w:val="center"/>
              <w:rPr>
                <w:rFonts w:ascii="Roboto" w:hAnsi="Roboto"/>
                <w:b/>
                <w:bCs/>
                <w:noProof/>
              </w:rPr>
            </w:pPr>
          </w:p>
          <w:p w14:paraId="3AABFFE1" w14:textId="77777777" w:rsidR="00510AEF" w:rsidRPr="00390E82" w:rsidRDefault="00510AEF" w:rsidP="007B045C">
            <w:pPr>
              <w:pStyle w:val="Listaconvietas2"/>
              <w:rPr>
                <w:rFonts w:ascii="Roboto" w:hAnsi="Roboto"/>
                <w:b/>
                <w:bCs/>
                <w:noProof/>
              </w:rPr>
            </w:pPr>
          </w:p>
          <w:p w14:paraId="5ECD7635" w14:textId="6A5ADBB8" w:rsidR="00894E34" w:rsidRPr="00390E82" w:rsidRDefault="00894E34" w:rsidP="00894E34">
            <w:pPr>
              <w:pStyle w:val="Listaconvietas2"/>
              <w:jc w:val="center"/>
              <w:rPr>
                <w:rFonts w:ascii="Roboto" w:hAnsi="Roboto"/>
                <w:b/>
                <w:bCs/>
                <w:noProof/>
                <w:lang w:val="es-CR"/>
              </w:rPr>
            </w:pPr>
            <w:r w:rsidRPr="00390E82">
              <w:rPr>
                <w:rFonts w:ascii="Roboto" w:hAnsi="Roboto"/>
                <w:b/>
                <w:bCs/>
                <w:noProof/>
                <w:lang w:val="es-CR"/>
              </w:rPr>
              <w:lastRenderedPageBreak/>
              <w:t>Cuadro 3</w:t>
            </w:r>
          </w:p>
          <w:p w14:paraId="0B3CC9FD" w14:textId="055A5C0E" w:rsidR="00894E34" w:rsidRPr="00390E82" w:rsidRDefault="00894E34" w:rsidP="00BA730D">
            <w:pPr>
              <w:pStyle w:val="Listaconvietas2"/>
              <w:jc w:val="center"/>
              <w:rPr>
                <w:rFonts w:ascii="Roboto" w:hAnsi="Roboto"/>
                <w:b/>
                <w:bCs/>
                <w:noProof/>
                <w:lang w:val="es-CR"/>
              </w:rPr>
            </w:pPr>
            <w:bookmarkStart w:id="49" w:name="_Toc523740844"/>
            <w:bookmarkStart w:id="50" w:name="_Toc523748061"/>
            <w:bookmarkStart w:id="51" w:name="_Toc18836202"/>
            <w:bookmarkStart w:id="52" w:name="_Toc44679329"/>
            <w:r w:rsidRPr="00390E82">
              <w:rPr>
                <w:rFonts w:ascii="Roboto" w:hAnsi="Roboto"/>
                <w:b/>
                <w:bCs/>
                <w:noProof/>
                <w:lang w:val="es-CR"/>
              </w:rPr>
              <w:t xml:space="preserve">Presupuesto </w:t>
            </w:r>
            <w:r w:rsidR="00535A1C" w:rsidRPr="00390E82">
              <w:rPr>
                <w:rFonts w:ascii="Roboto" w:hAnsi="Roboto"/>
                <w:b/>
                <w:bCs/>
                <w:noProof/>
                <w:lang w:val="es-CR"/>
              </w:rPr>
              <w:t>s</w:t>
            </w:r>
            <w:r w:rsidRPr="00390E82">
              <w:rPr>
                <w:rFonts w:ascii="Roboto" w:hAnsi="Roboto"/>
                <w:b/>
                <w:bCs/>
                <w:noProof/>
                <w:lang w:val="es-CR"/>
              </w:rPr>
              <w:t xml:space="preserve">alarios </w:t>
            </w:r>
            <w:r w:rsidR="006F521F">
              <w:rPr>
                <w:rFonts w:ascii="Roboto" w:hAnsi="Roboto"/>
                <w:b/>
                <w:bCs/>
                <w:noProof/>
                <w:lang w:val="es-CR"/>
              </w:rPr>
              <w:t>a</w:t>
            </w:r>
            <w:r w:rsidRPr="00390E82">
              <w:rPr>
                <w:rFonts w:ascii="Roboto" w:hAnsi="Roboto"/>
                <w:b/>
                <w:bCs/>
                <w:noProof/>
                <w:lang w:val="es-CR"/>
              </w:rPr>
              <w:t xml:space="preserve">ño </w:t>
            </w:r>
            <w:bookmarkStart w:id="53" w:name="_Toc523739137"/>
            <w:bookmarkStart w:id="54" w:name="_Toc523739689"/>
            <w:bookmarkStart w:id="55" w:name="_Toc523740846"/>
            <w:bookmarkStart w:id="56" w:name="_Toc523748063"/>
            <w:bookmarkStart w:id="57" w:name="_Toc18835698"/>
            <w:bookmarkStart w:id="58" w:name="_Toc18836204"/>
            <w:bookmarkStart w:id="59" w:name="_Toc44679331"/>
            <w:bookmarkEnd w:id="49"/>
            <w:bookmarkEnd w:id="50"/>
            <w:bookmarkEnd w:id="51"/>
            <w:bookmarkEnd w:id="52"/>
            <w:r w:rsidR="00145CA2" w:rsidRPr="00390E82">
              <w:rPr>
                <w:rFonts w:ascii="Roboto" w:hAnsi="Roboto"/>
                <w:b/>
                <w:bCs/>
                <w:noProof/>
                <w:lang w:val="es-CR"/>
              </w:rPr>
              <w:t>2025</w:t>
            </w:r>
          </w:p>
          <w:p w14:paraId="361DB69E" w14:textId="24255E62" w:rsidR="006368B6" w:rsidRPr="00390E82" w:rsidRDefault="00894E34" w:rsidP="00BA730D">
            <w:pPr>
              <w:pStyle w:val="Listaconvietas2"/>
              <w:jc w:val="center"/>
              <w:rPr>
                <w:rFonts w:ascii="Roboto" w:hAnsi="Roboto"/>
                <w:b/>
                <w:bCs/>
                <w:noProof/>
                <w:lang w:val="es-CR"/>
              </w:rPr>
            </w:pPr>
            <w:r w:rsidRPr="00390E82">
              <w:rPr>
                <w:rFonts w:ascii="Roboto" w:hAnsi="Roboto"/>
                <w:b/>
                <w:bCs/>
                <w:noProof/>
                <w:lang w:val="es-CR"/>
              </w:rPr>
              <w:t>(</w:t>
            </w:r>
            <w:r w:rsidR="00163D05" w:rsidRPr="00390E82">
              <w:rPr>
                <w:rFonts w:ascii="Roboto" w:hAnsi="Roboto"/>
                <w:b/>
                <w:bCs/>
                <w:noProof/>
                <w:lang w:val="es-CR"/>
              </w:rPr>
              <w:t xml:space="preserve">Total anual en miles de </w:t>
            </w:r>
            <w:r w:rsidRPr="00390E82">
              <w:rPr>
                <w:rFonts w:ascii="Roboto" w:hAnsi="Roboto"/>
                <w:b/>
                <w:bCs/>
                <w:noProof/>
                <w:lang w:val="es-CR"/>
              </w:rPr>
              <w:t>colones)</w:t>
            </w:r>
            <w:bookmarkEnd w:id="53"/>
            <w:bookmarkEnd w:id="54"/>
            <w:bookmarkEnd w:id="55"/>
            <w:bookmarkEnd w:id="56"/>
            <w:bookmarkEnd w:id="57"/>
            <w:bookmarkEnd w:id="58"/>
            <w:bookmarkEnd w:id="59"/>
          </w:p>
          <w:p w14:paraId="2CF39EB8" w14:textId="77777777" w:rsidR="00BA730D" w:rsidRPr="00390E82" w:rsidRDefault="00BA730D" w:rsidP="00BA730D">
            <w:pPr>
              <w:pStyle w:val="Listaconvietas2"/>
              <w:jc w:val="center"/>
              <w:rPr>
                <w:rFonts w:ascii="Roboto" w:hAnsi="Roboto"/>
                <w:color w:val="000000"/>
                <w:sz w:val="24"/>
                <w:szCs w:val="24"/>
              </w:rPr>
            </w:pPr>
          </w:p>
        </w:tc>
      </w:tr>
      <w:tr w:rsidR="006368B6" w:rsidRPr="00390E82" w14:paraId="29F8C5EF" w14:textId="77777777" w:rsidTr="00FD0ED6">
        <w:trPr>
          <w:gridAfter w:val="1"/>
          <w:wAfter w:w="80" w:type="dxa"/>
          <w:trHeight w:val="396"/>
        </w:trPr>
        <w:tc>
          <w:tcPr>
            <w:tcW w:w="3978" w:type="dxa"/>
            <w:gridSpan w:val="3"/>
            <w:tcBorders>
              <w:top w:val="single" w:sz="12" w:space="0" w:color="auto"/>
              <w:left w:val="single" w:sz="12" w:space="0" w:color="auto"/>
              <w:bottom w:val="single" w:sz="6" w:space="0" w:color="auto"/>
              <w:right w:val="single" w:sz="6" w:space="0" w:color="auto"/>
            </w:tcBorders>
            <w:shd w:val="clear" w:color="auto" w:fill="0D559A"/>
            <w:vAlign w:val="center"/>
          </w:tcPr>
          <w:p w14:paraId="01B45649"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lastRenderedPageBreak/>
              <w:t>Clase de puesto</w:t>
            </w:r>
          </w:p>
        </w:tc>
        <w:tc>
          <w:tcPr>
            <w:tcW w:w="971" w:type="dxa"/>
            <w:tcBorders>
              <w:top w:val="single" w:sz="12" w:space="0" w:color="auto"/>
              <w:left w:val="single" w:sz="6" w:space="0" w:color="auto"/>
              <w:bottom w:val="single" w:sz="6" w:space="0" w:color="auto"/>
              <w:right w:val="single" w:sz="6" w:space="0" w:color="auto"/>
            </w:tcBorders>
            <w:shd w:val="clear" w:color="auto" w:fill="0D559A"/>
            <w:vAlign w:val="center"/>
          </w:tcPr>
          <w:p w14:paraId="7E5EDC26"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Categoría</w:t>
            </w:r>
          </w:p>
        </w:tc>
        <w:tc>
          <w:tcPr>
            <w:tcW w:w="988" w:type="dxa"/>
            <w:gridSpan w:val="2"/>
            <w:tcBorders>
              <w:top w:val="single" w:sz="12" w:space="0" w:color="auto"/>
              <w:left w:val="single" w:sz="6" w:space="0" w:color="auto"/>
              <w:bottom w:val="single" w:sz="6" w:space="0" w:color="auto"/>
              <w:right w:val="single" w:sz="6" w:space="0" w:color="auto"/>
            </w:tcBorders>
            <w:shd w:val="clear" w:color="auto" w:fill="0D559A"/>
            <w:vAlign w:val="center"/>
          </w:tcPr>
          <w:p w14:paraId="18308F67"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 xml:space="preserve">No. de </w:t>
            </w:r>
            <w:r w:rsidR="00535A1C" w:rsidRPr="00FD0ED6">
              <w:rPr>
                <w:rFonts w:ascii="Roboto" w:hAnsi="Roboto" w:cs="Arial"/>
                <w:b/>
                <w:bCs/>
                <w:color w:val="FFFFFF" w:themeColor="background1"/>
                <w:sz w:val="18"/>
                <w:szCs w:val="18"/>
              </w:rPr>
              <w:t>p</w:t>
            </w:r>
            <w:r w:rsidRPr="00FD0ED6">
              <w:rPr>
                <w:rFonts w:ascii="Roboto" w:hAnsi="Roboto" w:cs="Arial"/>
                <w:b/>
                <w:bCs/>
                <w:color w:val="FFFFFF" w:themeColor="background1"/>
                <w:sz w:val="18"/>
                <w:szCs w:val="18"/>
              </w:rPr>
              <w:t>uestos</w:t>
            </w:r>
          </w:p>
        </w:tc>
        <w:tc>
          <w:tcPr>
            <w:tcW w:w="2852" w:type="dxa"/>
            <w:tcBorders>
              <w:top w:val="single" w:sz="12" w:space="0" w:color="auto"/>
              <w:left w:val="single" w:sz="6" w:space="0" w:color="auto"/>
              <w:bottom w:val="single" w:sz="6" w:space="0" w:color="auto"/>
              <w:right w:val="single" w:sz="12" w:space="0" w:color="auto"/>
            </w:tcBorders>
            <w:shd w:val="clear" w:color="auto" w:fill="0D559A"/>
            <w:vAlign w:val="center"/>
          </w:tcPr>
          <w:p w14:paraId="19FA14B3" w14:textId="7B8F1BFC" w:rsidR="006368B6" w:rsidRPr="00FD0ED6" w:rsidRDefault="009E06EE" w:rsidP="005C2FAD">
            <w:pPr>
              <w:autoSpaceDE w:val="0"/>
              <w:autoSpaceDN w:val="0"/>
              <w:adjustRightInd w:val="0"/>
              <w:jc w:val="center"/>
              <w:rPr>
                <w:rFonts w:ascii="Roboto" w:hAnsi="Roboto" w:cs="Arial"/>
                <w:b/>
                <w:bCs/>
                <w:color w:val="FFFFFF" w:themeColor="background1"/>
                <w:sz w:val="18"/>
                <w:szCs w:val="18"/>
              </w:rPr>
            </w:pPr>
            <w:r>
              <w:rPr>
                <w:rFonts w:ascii="Roboto" w:hAnsi="Roboto" w:cs="Arial"/>
                <w:b/>
                <w:bCs/>
                <w:color w:val="FFFFFF" w:themeColor="background1"/>
                <w:sz w:val="18"/>
                <w:szCs w:val="18"/>
              </w:rPr>
              <w:t>Salario único</w:t>
            </w:r>
          </w:p>
        </w:tc>
      </w:tr>
      <w:tr w:rsidR="006A4A1F" w:rsidRPr="00390E82" w14:paraId="11B63924" w14:textId="77777777" w:rsidTr="00A2182B">
        <w:trPr>
          <w:gridAfter w:val="1"/>
          <w:wAfter w:w="80" w:type="dxa"/>
          <w:trHeight w:val="218"/>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47CE306D" w14:textId="77777777" w:rsidR="006A4A1F" w:rsidRPr="00390E82" w:rsidRDefault="006A4A1F" w:rsidP="006A4A1F">
            <w:pPr>
              <w:autoSpaceDE w:val="0"/>
              <w:autoSpaceDN w:val="0"/>
              <w:adjustRightInd w:val="0"/>
              <w:rPr>
                <w:rFonts w:ascii="Roboto" w:hAnsi="Roboto" w:cs="Arial"/>
                <w:i/>
                <w:iCs/>
                <w:sz w:val="18"/>
                <w:szCs w:val="18"/>
              </w:rPr>
            </w:pPr>
            <w:r w:rsidRPr="00390E82">
              <w:rPr>
                <w:rFonts w:ascii="Roboto" w:hAnsi="Roboto" w:cs="Arial"/>
                <w:i/>
                <w:iCs/>
                <w:sz w:val="18"/>
                <w:szCs w:val="18"/>
              </w:rPr>
              <w:t>Intendente</w:t>
            </w:r>
          </w:p>
        </w:tc>
        <w:tc>
          <w:tcPr>
            <w:tcW w:w="971" w:type="dxa"/>
            <w:tcBorders>
              <w:top w:val="single" w:sz="6" w:space="0" w:color="auto"/>
              <w:left w:val="single" w:sz="6" w:space="0" w:color="auto"/>
              <w:bottom w:val="single" w:sz="6" w:space="0" w:color="auto"/>
              <w:right w:val="single" w:sz="6" w:space="0" w:color="auto"/>
            </w:tcBorders>
            <w:vAlign w:val="center"/>
          </w:tcPr>
          <w:p w14:paraId="4C248DD4" w14:textId="77777777" w:rsidR="006A4A1F" w:rsidRPr="00390E82" w:rsidRDefault="006A4A1F" w:rsidP="006A4A1F">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03</w:t>
            </w:r>
          </w:p>
        </w:tc>
        <w:tc>
          <w:tcPr>
            <w:tcW w:w="988" w:type="dxa"/>
            <w:gridSpan w:val="2"/>
            <w:tcBorders>
              <w:top w:val="single" w:sz="6" w:space="0" w:color="auto"/>
              <w:left w:val="single" w:sz="6" w:space="0" w:color="auto"/>
              <w:bottom w:val="single" w:sz="6" w:space="0" w:color="auto"/>
              <w:right w:val="single" w:sz="6" w:space="0" w:color="auto"/>
            </w:tcBorders>
            <w:vAlign w:val="center"/>
          </w:tcPr>
          <w:p w14:paraId="3161DBC1" w14:textId="77777777" w:rsidR="006A4A1F" w:rsidRPr="00390E82" w:rsidRDefault="006A4A1F" w:rsidP="006A4A1F">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12383782" w14:textId="1908F3DF" w:rsidR="006A4A1F" w:rsidRPr="00390E82" w:rsidRDefault="00FD0ED6" w:rsidP="006A4A1F">
            <w:pPr>
              <w:jc w:val="center"/>
              <w:rPr>
                <w:rFonts w:ascii="Roboto" w:hAnsi="Roboto" w:cs="Arial"/>
                <w:color w:val="000000"/>
                <w:sz w:val="18"/>
                <w:szCs w:val="18"/>
              </w:rPr>
            </w:pPr>
            <w:r w:rsidRPr="00FD0ED6">
              <w:rPr>
                <w:rFonts w:ascii="Roboto" w:hAnsi="Roboto"/>
                <w:sz w:val="18"/>
                <w:szCs w:val="18"/>
              </w:rPr>
              <w:t>65.436</w:t>
            </w:r>
          </w:p>
        </w:tc>
      </w:tr>
      <w:tr w:rsidR="006A4A1F" w:rsidRPr="00390E82" w14:paraId="58429772" w14:textId="77777777" w:rsidTr="00A2182B">
        <w:trPr>
          <w:gridAfter w:val="1"/>
          <w:wAfter w:w="80" w:type="dxa"/>
          <w:trHeight w:val="218"/>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16BAD56D" w14:textId="77777777" w:rsidR="006A4A1F" w:rsidRPr="00390E82" w:rsidRDefault="006A4A1F" w:rsidP="006A4A1F">
            <w:pPr>
              <w:autoSpaceDE w:val="0"/>
              <w:autoSpaceDN w:val="0"/>
              <w:adjustRightInd w:val="0"/>
              <w:rPr>
                <w:rFonts w:ascii="Roboto" w:hAnsi="Roboto" w:cs="Arial"/>
                <w:i/>
                <w:iCs/>
                <w:sz w:val="18"/>
                <w:szCs w:val="18"/>
              </w:rPr>
            </w:pPr>
            <w:r w:rsidRPr="00390E82">
              <w:rPr>
                <w:rFonts w:ascii="Roboto" w:hAnsi="Roboto" w:cs="Arial"/>
                <w:i/>
                <w:iCs/>
                <w:sz w:val="18"/>
                <w:szCs w:val="18"/>
              </w:rPr>
              <w:t>Superintendente</w:t>
            </w:r>
          </w:p>
        </w:tc>
        <w:tc>
          <w:tcPr>
            <w:tcW w:w="971" w:type="dxa"/>
            <w:tcBorders>
              <w:top w:val="single" w:sz="6" w:space="0" w:color="auto"/>
              <w:left w:val="single" w:sz="6" w:space="0" w:color="auto"/>
              <w:bottom w:val="single" w:sz="6" w:space="0" w:color="auto"/>
              <w:right w:val="single" w:sz="6" w:space="0" w:color="auto"/>
            </w:tcBorders>
            <w:vAlign w:val="center"/>
          </w:tcPr>
          <w:p w14:paraId="189A64AE" w14:textId="77777777" w:rsidR="006A4A1F" w:rsidRPr="00390E82" w:rsidRDefault="006A4A1F" w:rsidP="006A4A1F">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04</w:t>
            </w:r>
          </w:p>
        </w:tc>
        <w:tc>
          <w:tcPr>
            <w:tcW w:w="988" w:type="dxa"/>
            <w:gridSpan w:val="2"/>
            <w:tcBorders>
              <w:top w:val="single" w:sz="6" w:space="0" w:color="auto"/>
              <w:left w:val="single" w:sz="6" w:space="0" w:color="auto"/>
              <w:bottom w:val="single" w:sz="6" w:space="0" w:color="auto"/>
              <w:right w:val="single" w:sz="6" w:space="0" w:color="auto"/>
            </w:tcBorders>
            <w:vAlign w:val="center"/>
          </w:tcPr>
          <w:p w14:paraId="761535E2" w14:textId="77777777" w:rsidR="006A4A1F" w:rsidRPr="00390E82" w:rsidRDefault="006A4A1F" w:rsidP="006A4A1F">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26C114AA" w14:textId="40F1E7F6" w:rsidR="006A4A1F" w:rsidRPr="00390E82" w:rsidRDefault="00FD0ED6" w:rsidP="006A4A1F">
            <w:pPr>
              <w:jc w:val="center"/>
              <w:rPr>
                <w:rFonts w:ascii="Roboto" w:hAnsi="Roboto" w:cs="Arial"/>
                <w:color w:val="000000"/>
                <w:sz w:val="18"/>
                <w:szCs w:val="18"/>
              </w:rPr>
            </w:pPr>
            <w:r w:rsidRPr="00FD0ED6">
              <w:rPr>
                <w:rFonts w:ascii="Roboto" w:hAnsi="Roboto"/>
                <w:sz w:val="18"/>
                <w:szCs w:val="18"/>
              </w:rPr>
              <w:t>72.329</w:t>
            </w:r>
          </w:p>
        </w:tc>
      </w:tr>
      <w:tr w:rsidR="006368B6" w:rsidRPr="00390E82" w14:paraId="4C8823D6" w14:textId="77777777" w:rsidTr="00FD0ED6">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shd w:val="clear" w:color="auto" w:fill="0D559A"/>
          </w:tcPr>
          <w:p w14:paraId="0DB8DA84"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Subtotal</w:t>
            </w:r>
          </w:p>
        </w:tc>
        <w:tc>
          <w:tcPr>
            <w:tcW w:w="971" w:type="dxa"/>
            <w:tcBorders>
              <w:top w:val="single" w:sz="6" w:space="0" w:color="auto"/>
              <w:left w:val="single" w:sz="6" w:space="0" w:color="auto"/>
              <w:bottom w:val="single" w:sz="6" w:space="0" w:color="auto"/>
              <w:right w:val="single" w:sz="6" w:space="0" w:color="auto"/>
            </w:tcBorders>
            <w:shd w:val="clear" w:color="auto" w:fill="0D559A"/>
          </w:tcPr>
          <w:p w14:paraId="07A3B53A"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p>
        </w:tc>
        <w:tc>
          <w:tcPr>
            <w:tcW w:w="988" w:type="dxa"/>
            <w:gridSpan w:val="2"/>
            <w:tcBorders>
              <w:top w:val="single" w:sz="6" w:space="0" w:color="auto"/>
              <w:left w:val="single" w:sz="6" w:space="0" w:color="auto"/>
              <w:bottom w:val="single" w:sz="6" w:space="0" w:color="auto"/>
              <w:right w:val="single" w:sz="6" w:space="0" w:color="auto"/>
            </w:tcBorders>
            <w:shd w:val="clear" w:color="auto" w:fill="0D559A"/>
          </w:tcPr>
          <w:p w14:paraId="2E6C192F" w14:textId="77777777" w:rsidR="006368B6" w:rsidRPr="00FD0ED6" w:rsidRDefault="006368B6"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2</w:t>
            </w:r>
          </w:p>
        </w:tc>
        <w:tc>
          <w:tcPr>
            <w:tcW w:w="2852" w:type="dxa"/>
            <w:tcBorders>
              <w:top w:val="single" w:sz="6" w:space="0" w:color="auto"/>
              <w:left w:val="single" w:sz="6" w:space="0" w:color="auto"/>
              <w:bottom w:val="single" w:sz="6" w:space="0" w:color="auto"/>
              <w:right w:val="single" w:sz="12" w:space="0" w:color="auto"/>
            </w:tcBorders>
            <w:shd w:val="clear" w:color="auto" w:fill="0D559A"/>
          </w:tcPr>
          <w:p w14:paraId="040EF2E0" w14:textId="77777777" w:rsidR="006368B6" w:rsidRPr="00FD0ED6" w:rsidRDefault="0079717A" w:rsidP="005C2FA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137.765</w:t>
            </w:r>
          </w:p>
        </w:tc>
      </w:tr>
      <w:tr w:rsidR="006368B6" w:rsidRPr="00390E82" w14:paraId="5B8F7A1C" w14:textId="77777777" w:rsidTr="00A2182B">
        <w:trPr>
          <w:gridAfter w:val="1"/>
          <w:wAfter w:w="80" w:type="dxa"/>
          <w:trHeight w:val="209"/>
        </w:trPr>
        <w:tc>
          <w:tcPr>
            <w:tcW w:w="8789" w:type="dxa"/>
            <w:gridSpan w:val="7"/>
            <w:tcBorders>
              <w:top w:val="single" w:sz="6" w:space="0" w:color="auto"/>
              <w:left w:val="single" w:sz="12" w:space="0" w:color="auto"/>
              <w:bottom w:val="single" w:sz="6" w:space="0" w:color="auto"/>
              <w:right w:val="single" w:sz="12" w:space="0" w:color="auto"/>
            </w:tcBorders>
          </w:tcPr>
          <w:p w14:paraId="1DD3A5E1" w14:textId="77777777" w:rsidR="006368B6" w:rsidRPr="00390E82" w:rsidRDefault="006368B6" w:rsidP="005C2FAD">
            <w:pPr>
              <w:autoSpaceDE w:val="0"/>
              <w:autoSpaceDN w:val="0"/>
              <w:adjustRightInd w:val="0"/>
              <w:jc w:val="center"/>
              <w:rPr>
                <w:rFonts w:ascii="Roboto" w:hAnsi="Roboto" w:cs="Arial"/>
                <w:b/>
                <w:bCs/>
                <w:color w:val="000000"/>
                <w:sz w:val="18"/>
                <w:szCs w:val="18"/>
              </w:rPr>
            </w:pPr>
            <w:r w:rsidRPr="00390E82">
              <w:rPr>
                <w:rFonts w:ascii="Roboto" w:hAnsi="Roboto" w:cs="Arial"/>
                <w:b/>
                <w:bCs/>
                <w:color w:val="000000"/>
                <w:sz w:val="18"/>
                <w:szCs w:val="18"/>
              </w:rPr>
              <w:t>ESCALA REGULAR SALARIOS GLOBALES</w:t>
            </w:r>
          </w:p>
        </w:tc>
      </w:tr>
      <w:tr w:rsidR="006368B6" w:rsidRPr="00390E82" w14:paraId="5040996E" w14:textId="77777777" w:rsidTr="00A2182B">
        <w:trPr>
          <w:gridAfter w:val="1"/>
          <w:wAfter w:w="80" w:type="dxa"/>
          <w:trHeight w:val="209"/>
        </w:trPr>
        <w:tc>
          <w:tcPr>
            <w:tcW w:w="8789" w:type="dxa"/>
            <w:gridSpan w:val="7"/>
            <w:tcBorders>
              <w:top w:val="single" w:sz="6" w:space="0" w:color="auto"/>
              <w:left w:val="single" w:sz="12" w:space="0" w:color="auto"/>
              <w:bottom w:val="single" w:sz="6" w:space="0" w:color="auto"/>
              <w:right w:val="single" w:sz="12" w:space="0" w:color="auto"/>
            </w:tcBorders>
          </w:tcPr>
          <w:p w14:paraId="2A4C680E" w14:textId="77777777" w:rsidR="006368B6" w:rsidRPr="00390E82" w:rsidRDefault="006368B6" w:rsidP="005C2FAD">
            <w:pPr>
              <w:autoSpaceDE w:val="0"/>
              <w:autoSpaceDN w:val="0"/>
              <w:adjustRightInd w:val="0"/>
              <w:jc w:val="center"/>
              <w:rPr>
                <w:rFonts w:ascii="Roboto" w:hAnsi="Roboto" w:cs="Arial"/>
                <w:bCs/>
                <w:color w:val="000000"/>
                <w:sz w:val="18"/>
                <w:szCs w:val="18"/>
              </w:rPr>
            </w:pPr>
            <w:r w:rsidRPr="00390E82">
              <w:rPr>
                <w:rFonts w:ascii="Roboto" w:hAnsi="Roboto" w:cs="Arial"/>
                <w:bCs/>
                <w:color w:val="000000"/>
                <w:sz w:val="18"/>
                <w:szCs w:val="18"/>
              </w:rPr>
              <w:t>(</w:t>
            </w:r>
            <w:r w:rsidR="00163D05" w:rsidRPr="00390E82">
              <w:rPr>
                <w:rFonts w:ascii="Roboto" w:hAnsi="Roboto" w:cs="Arial"/>
                <w:bCs/>
                <w:color w:val="000000"/>
                <w:sz w:val="18"/>
                <w:szCs w:val="18"/>
              </w:rPr>
              <w:t>Total anual en miles de</w:t>
            </w:r>
            <w:r w:rsidRPr="00390E82">
              <w:rPr>
                <w:rFonts w:ascii="Roboto" w:hAnsi="Roboto" w:cs="Arial"/>
                <w:bCs/>
                <w:color w:val="000000"/>
                <w:sz w:val="18"/>
                <w:szCs w:val="18"/>
              </w:rPr>
              <w:t xml:space="preserve"> colones)</w:t>
            </w:r>
          </w:p>
        </w:tc>
      </w:tr>
      <w:tr w:rsidR="006368B6" w:rsidRPr="00390E82" w14:paraId="02163B3D" w14:textId="77777777" w:rsidTr="00FD0ED6">
        <w:trPr>
          <w:gridAfter w:val="1"/>
          <w:wAfter w:w="80" w:type="dxa"/>
          <w:trHeight w:val="396"/>
        </w:trPr>
        <w:tc>
          <w:tcPr>
            <w:tcW w:w="3978" w:type="dxa"/>
            <w:gridSpan w:val="3"/>
            <w:tcBorders>
              <w:top w:val="single" w:sz="6" w:space="0" w:color="auto"/>
              <w:left w:val="single" w:sz="12" w:space="0" w:color="auto"/>
              <w:bottom w:val="single" w:sz="6" w:space="0" w:color="auto"/>
              <w:right w:val="single" w:sz="6" w:space="0" w:color="auto"/>
            </w:tcBorders>
            <w:shd w:val="clear" w:color="auto" w:fill="0D559A"/>
            <w:vAlign w:val="center"/>
          </w:tcPr>
          <w:p w14:paraId="594B0194" w14:textId="77777777" w:rsidR="006368B6" w:rsidRPr="00FD0ED6" w:rsidRDefault="006368B6" w:rsidP="00BA730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Clase de puesto</w:t>
            </w:r>
          </w:p>
        </w:tc>
        <w:tc>
          <w:tcPr>
            <w:tcW w:w="971" w:type="dxa"/>
            <w:tcBorders>
              <w:top w:val="single" w:sz="6" w:space="0" w:color="auto"/>
              <w:left w:val="single" w:sz="6" w:space="0" w:color="auto"/>
              <w:bottom w:val="single" w:sz="6" w:space="0" w:color="auto"/>
              <w:right w:val="single" w:sz="6" w:space="0" w:color="auto"/>
            </w:tcBorders>
            <w:shd w:val="clear" w:color="auto" w:fill="0D559A"/>
            <w:vAlign w:val="center"/>
          </w:tcPr>
          <w:p w14:paraId="2D8864D5" w14:textId="77777777" w:rsidR="006368B6" w:rsidRPr="00FD0ED6" w:rsidRDefault="006368B6" w:rsidP="00BA730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Categoría</w:t>
            </w:r>
          </w:p>
        </w:tc>
        <w:tc>
          <w:tcPr>
            <w:tcW w:w="988" w:type="dxa"/>
            <w:gridSpan w:val="2"/>
            <w:tcBorders>
              <w:top w:val="single" w:sz="6" w:space="0" w:color="auto"/>
              <w:left w:val="single" w:sz="6" w:space="0" w:color="auto"/>
              <w:bottom w:val="single" w:sz="6" w:space="0" w:color="auto"/>
              <w:right w:val="single" w:sz="6" w:space="0" w:color="auto"/>
            </w:tcBorders>
            <w:shd w:val="clear" w:color="auto" w:fill="0D559A"/>
            <w:vAlign w:val="center"/>
          </w:tcPr>
          <w:p w14:paraId="6490FF97" w14:textId="77777777" w:rsidR="006368B6" w:rsidRPr="00FD0ED6" w:rsidRDefault="006368B6" w:rsidP="00BA730D">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No. de Puestos</w:t>
            </w:r>
          </w:p>
        </w:tc>
        <w:tc>
          <w:tcPr>
            <w:tcW w:w="2852" w:type="dxa"/>
            <w:tcBorders>
              <w:top w:val="single" w:sz="6" w:space="0" w:color="auto"/>
              <w:left w:val="single" w:sz="6" w:space="0" w:color="auto"/>
              <w:bottom w:val="single" w:sz="6" w:space="0" w:color="auto"/>
              <w:right w:val="single" w:sz="12" w:space="0" w:color="auto"/>
            </w:tcBorders>
            <w:shd w:val="clear" w:color="auto" w:fill="0D559A"/>
            <w:vAlign w:val="center"/>
          </w:tcPr>
          <w:p w14:paraId="29AA373F" w14:textId="3003A3AF" w:rsidR="006368B6" w:rsidRPr="00FD0ED6" w:rsidRDefault="009E06EE" w:rsidP="00BA730D">
            <w:pPr>
              <w:autoSpaceDE w:val="0"/>
              <w:autoSpaceDN w:val="0"/>
              <w:adjustRightInd w:val="0"/>
              <w:jc w:val="center"/>
              <w:rPr>
                <w:rFonts w:ascii="Roboto" w:hAnsi="Roboto" w:cs="Arial"/>
                <w:b/>
                <w:bCs/>
                <w:color w:val="FFFFFF" w:themeColor="background1"/>
                <w:sz w:val="18"/>
                <w:szCs w:val="18"/>
              </w:rPr>
            </w:pPr>
            <w:r>
              <w:rPr>
                <w:rFonts w:ascii="Roboto" w:hAnsi="Roboto" w:cs="Arial"/>
                <w:b/>
                <w:bCs/>
                <w:color w:val="FFFFFF" w:themeColor="background1"/>
                <w:sz w:val="18"/>
                <w:szCs w:val="18"/>
              </w:rPr>
              <w:t>Salario único</w:t>
            </w:r>
          </w:p>
        </w:tc>
      </w:tr>
      <w:tr w:rsidR="00631A3C" w:rsidRPr="00390E82" w14:paraId="4C22E466"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0F74100A" w14:textId="760B96D2"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Técnico Servicios Institucionales 1</w:t>
            </w:r>
          </w:p>
        </w:tc>
        <w:tc>
          <w:tcPr>
            <w:tcW w:w="971" w:type="dxa"/>
            <w:tcBorders>
              <w:top w:val="single" w:sz="6" w:space="0" w:color="auto"/>
              <w:left w:val="single" w:sz="6" w:space="0" w:color="auto"/>
              <w:bottom w:val="single" w:sz="6" w:space="0" w:color="auto"/>
              <w:right w:val="single" w:sz="6" w:space="0" w:color="auto"/>
            </w:tcBorders>
            <w:vAlign w:val="center"/>
          </w:tcPr>
          <w:p w14:paraId="729800B5"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04</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4C601EFB" w14:textId="4CE15040" w:rsidR="00631A3C" w:rsidRPr="00390E82" w:rsidRDefault="00FD0ED6" w:rsidP="00631A3C">
            <w:pPr>
              <w:autoSpaceDE w:val="0"/>
              <w:autoSpaceDN w:val="0"/>
              <w:adjustRightInd w:val="0"/>
              <w:jc w:val="center"/>
              <w:rPr>
                <w:rFonts w:ascii="Roboto" w:hAnsi="Roboto" w:cs="Arial"/>
                <w:color w:val="000000"/>
                <w:sz w:val="18"/>
                <w:szCs w:val="18"/>
              </w:rPr>
            </w:pPr>
            <w:r>
              <w:rPr>
                <w:rFonts w:ascii="Roboto" w:hAnsi="Roboto" w:cs="Arial"/>
                <w:color w:val="000000"/>
                <w:sz w:val="18"/>
                <w:szCs w:val="18"/>
              </w:rPr>
              <w:t>5</w:t>
            </w:r>
          </w:p>
        </w:tc>
        <w:tc>
          <w:tcPr>
            <w:tcW w:w="2852" w:type="dxa"/>
            <w:tcBorders>
              <w:top w:val="single" w:sz="6" w:space="0" w:color="auto"/>
              <w:left w:val="single" w:sz="6" w:space="0" w:color="auto"/>
              <w:bottom w:val="single" w:sz="6" w:space="0" w:color="auto"/>
              <w:right w:val="single" w:sz="12" w:space="0" w:color="auto"/>
            </w:tcBorders>
            <w:vAlign w:val="bottom"/>
          </w:tcPr>
          <w:p w14:paraId="1E916D82" w14:textId="13959EB2" w:rsidR="00631A3C" w:rsidRPr="00390E82" w:rsidRDefault="00FD0ED6" w:rsidP="00631A3C">
            <w:pPr>
              <w:autoSpaceDE w:val="0"/>
              <w:autoSpaceDN w:val="0"/>
              <w:adjustRightInd w:val="0"/>
              <w:jc w:val="center"/>
              <w:rPr>
                <w:rFonts w:ascii="Roboto" w:hAnsi="Roboto" w:cs="Arial"/>
                <w:color w:val="000000"/>
                <w:sz w:val="18"/>
                <w:szCs w:val="18"/>
              </w:rPr>
            </w:pPr>
            <w:r w:rsidRPr="00FD0ED6">
              <w:rPr>
                <w:rFonts w:ascii="Roboto" w:hAnsi="Roboto"/>
                <w:sz w:val="18"/>
                <w:szCs w:val="18"/>
              </w:rPr>
              <w:t>51.547</w:t>
            </w:r>
          </w:p>
        </w:tc>
      </w:tr>
      <w:tr w:rsidR="00631A3C" w:rsidRPr="00390E82" w14:paraId="258D1FF7"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71A10487" w14:textId="03FF96B1"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Profesional Gestión Bancaria 1</w:t>
            </w:r>
          </w:p>
        </w:tc>
        <w:tc>
          <w:tcPr>
            <w:tcW w:w="971" w:type="dxa"/>
            <w:tcBorders>
              <w:top w:val="single" w:sz="6" w:space="0" w:color="auto"/>
              <w:left w:val="single" w:sz="6" w:space="0" w:color="auto"/>
              <w:bottom w:val="single" w:sz="6" w:space="0" w:color="auto"/>
              <w:right w:val="single" w:sz="6" w:space="0" w:color="auto"/>
            </w:tcBorders>
            <w:vAlign w:val="center"/>
          </w:tcPr>
          <w:p w14:paraId="4937A953"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06</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7767BFC6" w14:textId="64D63B8D"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sz w:val="18"/>
                <w:szCs w:val="18"/>
              </w:rPr>
              <w:t>4</w:t>
            </w:r>
          </w:p>
        </w:tc>
        <w:tc>
          <w:tcPr>
            <w:tcW w:w="2852" w:type="dxa"/>
            <w:tcBorders>
              <w:top w:val="single" w:sz="6" w:space="0" w:color="auto"/>
              <w:left w:val="single" w:sz="6" w:space="0" w:color="auto"/>
              <w:bottom w:val="single" w:sz="6" w:space="0" w:color="auto"/>
              <w:right w:val="single" w:sz="12" w:space="0" w:color="auto"/>
            </w:tcBorders>
            <w:vAlign w:val="bottom"/>
          </w:tcPr>
          <w:p w14:paraId="6234FAF9" w14:textId="3B907F01" w:rsidR="00631A3C" w:rsidRPr="00390E82" w:rsidRDefault="00334992" w:rsidP="00631A3C">
            <w:pPr>
              <w:autoSpaceDE w:val="0"/>
              <w:autoSpaceDN w:val="0"/>
              <w:adjustRightInd w:val="0"/>
              <w:jc w:val="center"/>
              <w:rPr>
                <w:rFonts w:ascii="Roboto" w:hAnsi="Roboto" w:cs="Arial"/>
                <w:color w:val="000000"/>
                <w:sz w:val="18"/>
                <w:szCs w:val="18"/>
              </w:rPr>
            </w:pPr>
            <w:r w:rsidRPr="00334992">
              <w:rPr>
                <w:rFonts w:ascii="Roboto" w:hAnsi="Roboto"/>
                <w:sz w:val="18"/>
                <w:szCs w:val="18"/>
              </w:rPr>
              <w:t>62.732</w:t>
            </w:r>
          </w:p>
        </w:tc>
      </w:tr>
      <w:tr w:rsidR="00631A3C" w:rsidRPr="00390E82" w14:paraId="0FF5BED5"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321003B9" w14:textId="2478AC1B"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Profesional Gestión Bancaria 2</w:t>
            </w:r>
          </w:p>
        </w:tc>
        <w:tc>
          <w:tcPr>
            <w:tcW w:w="971" w:type="dxa"/>
            <w:tcBorders>
              <w:top w:val="single" w:sz="6" w:space="0" w:color="auto"/>
              <w:left w:val="single" w:sz="6" w:space="0" w:color="auto"/>
              <w:bottom w:val="single" w:sz="6" w:space="0" w:color="auto"/>
              <w:right w:val="single" w:sz="6" w:space="0" w:color="auto"/>
            </w:tcBorders>
            <w:vAlign w:val="center"/>
          </w:tcPr>
          <w:p w14:paraId="2B6BA481"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07</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5B92A99A" w14:textId="469E2230"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sz w:val="18"/>
                <w:szCs w:val="18"/>
              </w:rPr>
              <w:t>3</w:t>
            </w:r>
          </w:p>
        </w:tc>
        <w:tc>
          <w:tcPr>
            <w:tcW w:w="2852" w:type="dxa"/>
            <w:tcBorders>
              <w:top w:val="single" w:sz="6" w:space="0" w:color="auto"/>
              <w:left w:val="single" w:sz="6" w:space="0" w:color="auto"/>
              <w:bottom w:val="single" w:sz="6" w:space="0" w:color="auto"/>
              <w:right w:val="single" w:sz="12" w:space="0" w:color="auto"/>
            </w:tcBorders>
            <w:vAlign w:val="bottom"/>
          </w:tcPr>
          <w:p w14:paraId="24815063" w14:textId="7CDF0875"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sz w:val="18"/>
                <w:szCs w:val="18"/>
              </w:rPr>
              <w:t>58.340</w:t>
            </w:r>
          </w:p>
        </w:tc>
      </w:tr>
      <w:tr w:rsidR="00631A3C" w:rsidRPr="00390E82" w14:paraId="1B8C68EF" w14:textId="77777777" w:rsidTr="00A2182B">
        <w:trPr>
          <w:gridAfter w:val="1"/>
          <w:wAfter w:w="80" w:type="dxa"/>
          <w:trHeight w:val="153"/>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61A6B530" w14:textId="28A67FC7"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Profesional Gestión Bancaria 3</w:t>
            </w:r>
          </w:p>
        </w:tc>
        <w:tc>
          <w:tcPr>
            <w:tcW w:w="971" w:type="dxa"/>
            <w:tcBorders>
              <w:top w:val="single" w:sz="6" w:space="0" w:color="auto"/>
              <w:left w:val="single" w:sz="6" w:space="0" w:color="auto"/>
              <w:bottom w:val="single" w:sz="6" w:space="0" w:color="auto"/>
              <w:right w:val="single" w:sz="6" w:space="0" w:color="auto"/>
            </w:tcBorders>
            <w:vAlign w:val="center"/>
          </w:tcPr>
          <w:p w14:paraId="5381DB09"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08</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37BCD7FD" w14:textId="75EA6A15"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sz w:val="18"/>
                <w:szCs w:val="18"/>
              </w:rPr>
              <w:t>21</w:t>
            </w:r>
          </w:p>
        </w:tc>
        <w:tc>
          <w:tcPr>
            <w:tcW w:w="2852" w:type="dxa"/>
            <w:tcBorders>
              <w:top w:val="single" w:sz="6" w:space="0" w:color="auto"/>
              <w:left w:val="single" w:sz="6" w:space="0" w:color="auto"/>
              <w:bottom w:val="single" w:sz="6" w:space="0" w:color="auto"/>
              <w:right w:val="single" w:sz="12" w:space="0" w:color="auto"/>
            </w:tcBorders>
            <w:vAlign w:val="bottom"/>
          </w:tcPr>
          <w:p w14:paraId="62B6D814" w14:textId="6E439900" w:rsidR="00631A3C" w:rsidRPr="00390E82" w:rsidRDefault="00334992" w:rsidP="00631A3C">
            <w:pPr>
              <w:autoSpaceDE w:val="0"/>
              <w:autoSpaceDN w:val="0"/>
              <w:adjustRightInd w:val="0"/>
              <w:jc w:val="center"/>
              <w:rPr>
                <w:rFonts w:ascii="Roboto" w:hAnsi="Roboto" w:cs="Arial"/>
                <w:color w:val="000000"/>
                <w:sz w:val="18"/>
                <w:szCs w:val="18"/>
              </w:rPr>
            </w:pPr>
            <w:r w:rsidRPr="00334992">
              <w:rPr>
                <w:rFonts w:ascii="Roboto" w:hAnsi="Roboto"/>
                <w:sz w:val="18"/>
                <w:szCs w:val="18"/>
              </w:rPr>
              <w:t>453.109</w:t>
            </w:r>
          </w:p>
        </w:tc>
      </w:tr>
      <w:tr w:rsidR="00631A3C" w:rsidRPr="00390E82" w14:paraId="427A6524"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74A2615A" w14:textId="3799D86F"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Supervisor 2</w:t>
            </w:r>
          </w:p>
        </w:tc>
        <w:tc>
          <w:tcPr>
            <w:tcW w:w="971" w:type="dxa"/>
            <w:tcBorders>
              <w:top w:val="single" w:sz="6" w:space="0" w:color="auto"/>
              <w:left w:val="single" w:sz="6" w:space="0" w:color="auto"/>
              <w:bottom w:val="single" w:sz="6" w:space="0" w:color="auto"/>
              <w:right w:val="single" w:sz="6" w:space="0" w:color="auto"/>
            </w:tcBorders>
            <w:vAlign w:val="center"/>
          </w:tcPr>
          <w:p w14:paraId="147DB34F"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08</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355489AF" w14:textId="1F94897F" w:rsidR="00334992" w:rsidRPr="00334992" w:rsidRDefault="00631A3C" w:rsidP="00334992">
            <w:pPr>
              <w:autoSpaceDE w:val="0"/>
              <w:autoSpaceDN w:val="0"/>
              <w:adjustRightInd w:val="0"/>
              <w:jc w:val="center"/>
              <w:rPr>
                <w:rFonts w:ascii="Roboto" w:hAnsi="Roboto"/>
                <w:sz w:val="18"/>
                <w:szCs w:val="18"/>
              </w:rPr>
            </w:pPr>
            <w:r w:rsidRPr="00390E82">
              <w:rPr>
                <w:rFonts w:ascii="Roboto" w:hAnsi="Roboto"/>
                <w:sz w:val="18"/>
                <w:szCs w:val="18"/>
              </w:rPr>
              <w:t>2</w:t>
            </w:r>
            <w:r w:rsidR="00334992">
              <w:rPr>
                <w:rFonts w:ascii="Roboto" w:hAnsi="Roboto"/>
                <w:sz w:val="18"/>
                <w:szCs w:val="18"/>
              </w:rPr>
              <w:t>6</w:t>
            </w:r>
          </w:p>
        </w:tc>
        <w:tc>
          <w:tcPr>
            <w:tcW w:w="2852" w:type="dxa"/>
            <w:tcBorders>
              <w:top w:val="single" w:sz="6" w:space="0" w:color="auto"/>
              <w:left w:val="single" w:sz="6" w:space="0" w:color="auto"/>
              <w:bottom w:val="single" w:sz="6" w:space="0" w:color="auto"/>
              <w:right w:val="single" w:sz="12" w:space="0" w:color="auto"/>
            </w:tcBorders>
            <w:vAlign w:val="bottom"/>
          </w:tcPr>
          <w:p w14:paraId="0732C9F5" w14:textId="2411C419" w:rsidR="00631A3C" w:rsidRPr="00390E82" w:rsidRDefault="00334992" w:rsidP="00631A3C">
            <w:pPr>
              <w:autoSpaceDE w:val="0"/>
              <w:autoSpaceDN w:val="0"/>
              <w:adjustRightInd w:val="0"/>
              <w:jc w:val="center"/>
              <w:rPr>
                <w:rFonts w:ascii="Roboto" w:hAnsi="Roboto" w:cs="Arial"/>
                <w:color w:val="000000"/>
                <w:sz w:val="18"/>
                <w:szCs w:val="18"/>
              </w:rPr>
            </w:pPr>
            <w:r w:rsidRPr="00334992">
              <w:rPr>
                <w:rFonts w:ascii="Roboto" w:hAnsi="Roboto"/>
                <w:sz w:val="18"/>
                <w:szCs w:val="18"/>
              </w:rPr>
              <w:t>656.074</w:t>
            </w:r>
          </w:p>
        </w:tc>
      </w:tr>
      <w:tr w:rsidR="00631A3C" w:rsidRPr="00390E82" w14:paraId="3A53D6AE"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6C86E533" w14:textId="0B142D36"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Supervisor TI</w:t>
            </w:r>
          </w:p>
        </w:tc>
        <w:tc>
          <w:tcPr>
            <w:tcW w:w="971" w:type="dxa"/>
            <w:tcBorders>
              <w:top w:val="single" w:sz="6" w:space="0" w:color="auto"/>
              <w:left w:val="single" w:sz="6" w:space="0" w:color="auto"/>
              <w:bottom w:val="single" w:sz="6" w:space="0" w:color="auto"/>
              <w:right w:val="single" w:sz="6" w:space="0" w:color="auto"/>
            </w:tcBorders>
            <w:vAlign w:val="center"/>
          </w:tcPr>
          <w:p w14:paraId="0E13CE8A"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08</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28E74519" w14:textId="116E76EB" w:rsidR="00631A3C" w:rsidRPr="00390E82" w:rsidRDefault="00334992" w:rsidP="00631A3C">
            <w:pPr>
              <w:autoSpaceDE w:val="0"/>
              <w:autoSpaceDN w:val="0"/>
              <w:adjustRightInd w:val="0"/>
              <w:jc w:val="center"/>
              <w:rPr>
                <w:rFonts w:ascii="Roboto" w:hAnsi="Roboto" w:cs="Arial"/>
                <w:color w:val="000000"/>
                <w:sz w:val="18"/>
                <w:szCs w:val="18"/>
              </w:rPr>
            </w:pPr>
            <w:r>
              <w:rPr>
                <w:rFonts w:ascii="Roboto" w:hAnsi="Roboto" w:cs="Arial"/>
                <w:color w:val="000000"/>
                <w:sz w:val="18"/>
                <w:szCs w:val="18"/>
              </w:rPr>
              <w:t>2</w:t>
            </w:r>
          </w:p>
        </w:tc>
        <w:tc>
          <w:tcPr>
            <w:tcW w:w="2852" w:type="dxa"/>
            <w:tcBorders>
              <w:top w:val="single" w:sz="6" w:space="0" w:color="auto"/>
              <w:left w:val="single" w:sz="6" w:space="0" w:color="auto"/>
              <w:bottom w:val="single" w:sz="6" w:space="0" w:color="auto"/>
              <w:right w:val="single" w:sz="12" w:space="0" w:color="auto"/>
            </w:tcBorders>
            <w:vAlign w:val="bottom"/>
          </w:tcPr>
          <w:p w14:paraId="4B529611" w14:textId="2801F322" w:rsidR="00631A3C" w:rsidRPr="00390E82" w:rsidRDefault="00334992" w:rsidP="00631A3C">
            <w:pPr>
              <w:autoSpaceDE w:val="0"/>
              <w:autoSpaceDN w:val="0"/>
              <w:adjustRightInd w:val="0"/>
              <w:jc w:val="center"/>
              <w:rPr>
                <w:rFonts w:ascii="Roboto" w:hAnsi="Roboto" w:cs="Arial"/>
                <w:color w:val="000000"/>
                <w:sz w:val="18"/>
                <w:szCs w:val="18"/>
              </w:rPr>
            </w:pPr>
            <w:r w:rsidRPr="00334992">
              <w:rPr>
                <w:rFonts w:ascii="Roboto" w:hAnsi="Roboto"/>
                <w:sz w:val="18"/>
                <w:szCs w:val="18"/>
              </w:rPr>
              <w:t>43.153</w:t>
            </w:r>
          </w:p>
        </w:tc>
      </w:tr>
      <w:tr w:rsidR="00631A3C" w:rsidRPr="00390E82" w14:paraId="2016775D"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3D5F9625" w14:textId="491E5D5A" w:rsidR="00631A3C" w:rsidRPr="00390E82" w:rsidRDefault="009E06EE" w:rsidP="00631A3C">
            <w:pPr>
              <w:autoSpaceDE w:val="0"/>
              <w:autoSpaceDN w:val="0"/>
              <w:adjustRightInd w:val="0"/>
              <w:rPr>
                <w:rFonts w:ascii="Roboto" w:hAnsi="Roboto" w:cs="Arial"/>
                <w:i/>
                <w:iCs/>
                <w:sz w:val="18"/>
                <w:szCs w:val="18"/>
              </w:rPr>
            </w:pPr>
            <w:r w:rsidRPr="009E06EE">
              <w:rPr>
                <w:rFonts w:ascii="Roboto" w:hAnsi="Roboto" w:cs="Arial"/>
                <w:i/>
                <w:iCs/>
                <w:sz w:val="18"/>
                <w:szCs w:val="18"/>
              </w:rPr>
              <w:t>Ejecutivo</w:t>
            </w:r>
          </w:p>
        </w:tc>
        <w:tc>
          <w:tcPr>
            <w:tcW w:w="971" w:type="dxa"/>
            <w:tcBorders>
              <w:top w:val="single" w:sz="6" w:space="0" w:color="auto"/>
              <w:left w:val="single" w:sz="6" w:space="0" w:color="auto"/>
              <w:bottom w:val="single" w:sz="6" w:space="0" w:color="auto"/>
              <w:right w:val="single" w:sz="6" w:space="0" w:color="auto"/>
            </w:tcBorders>
            <w:vAlign w:val="center"/>
          </w:tcPr>
          <w:p w14:paraId="170FE77B" w14:textId="77777777" w:rsidR="00631A3C" w:rsidRPr="00390E82" w:rsidRDefault="00631A3C" w:rsidP="00631A3C">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09</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58300B96" w14:textId="3CBC94CA" w:rsidR="00631A3C" w:rsidRPr="00390E82" w:rsidRDefault="00334992" w:rsidP="00631A3C">
            <w:pPr>
              <w:autoSpaceDE w:val="0"/>
              <w:autoSpaceDN w:val="0"/>
              <w:adjustRightInd w:val="0"/>
              <w:jc w:val="center"/>
              <w:rPr>
                <w:rFonts w:ascii="Roboto" w:hAnsi="Roboto" w:cs="Arial"/>
                <w:color w:val="000000"/>
                <w:sz w:val="18"/>
                <w:szCs w:val="18"/>
              </w:rPr>
            </w:pPr>
            <w:r>
              <w:rPr>
                <w:rFonts w:ascii="Roboto" w:hAnsi="Roboto" w:cs="Arial"/>
                <w:color w:val="000000"/>
                <w:sz w:val="18"/>
                <w:szCs w:val="18"/>
              </w:rPr>
              <w:t>8</w:t>
            </w:r>
          </w:p>
        </w:tc>
        <w:tc>
          <w:tcPr>
            <w:tcW w:w="2852" w:type="dxa"/>
            <w:tcBorders>
              <w:top w:val="single" w:sz="6" w:space="0" w:color="auto"/>
              <w:left w:val="single" w:sz="6" w:space="0" w:color="auto"/>
              <w:bottom w:val="single" w:sz="6" w:space="0" w:color="auto"/>
              <w:right w:val="single" w:sz="12" w:space="0" w:color="auto"/>
            </w:tcBorders>
            <w:vAlign w:val="bottom"/>
          </w:tcPr>
          <w:p w14:paraId="46395248" w14:textId="21D2DA22" w:rsidR="00631A3C" w:rsidRPr="00390E82" w:rsidRDefault="00334992" w:rsidP="00631A3C">
            <w:pPr>
              <w:autoSpaceDE w:val="0"/>
              <w:autoSpaceDN w:val="0"/>
              <w:adjustRightInd w:val="0"/>
              <w:jc w:val="center"/>
              <w:rPr>
                <w:rFonts w:ascii="Roboto" w:hAnsi="Roboto" w:cs="Arial"/>
                <w:color w:val="000000"/>
                <w:sz w:val="18"/>
                <w:szCs w:val="18"/>
              </w:rPr>
            </w:pPr>
            <w:r w:rsidRPr="00334992">
              <w:rPr>
                <w:rFonts w:ascii="Roboto" w:hAnsi="Roboto"/>
                <w:sz w:val="18"/>
                <w:szCs w:val="18"/>
              </w:rPr>
              <w:t>235.265</w:t>
            </w:r>
          </w:p>
        </w:tc>
      </w:tr>
      <w:tr w:rsidR="003E211B" w:rsidRPr="00390E82" w14:paraId="07CEAB5A"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68463358"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Supervisor Principal</w:t>
            </w:r>
          </w:p>
        </w:tc>
        <w:tc>
          <w:tcPr>
            <w:tcW w:w="971" w:type="dxa"/>
            <w:tcBorders>
              <w:top w:val="single" w:sz="6" w:space="0" w:color="auto"/>
              <w:left w:val="single" w:sz="6" w:space="0" w:color="auto"/>
              <w:bottom w:val="single" w:sz="6" w:space="0" w:color="auto"/>
              <w:right w:val="single" w:sz="6" w:space="0" w:color="auto"/>
            </w:tcBorders>
            <w:vAlign w:val="center"/>
          </w:tcPr>
          <w:p w14:paraId="682CA3EA" w14:textId="77777777"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09</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139925E5" w14:textId="0FC32D0A"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sz w:val="18"/>
                <w:szCs w:val="18"/>
              </w:rPr>
              <w:t>4</w:t>
            </w:r>
          </w:p>
        </w:tc>
        <w:tc>
          <w:tcPr>
            <w:tcW w:w="2852" w:type="dxa"/>
            <w:tcBorders>
              <w:top w:val="single" w:sz="6" w:space="0" w:color="auto"/>
              <w:left w:val="single" w:sz="6" w:space="0" w:color="auto"/>
              <w:bottom w:val="single" w:sz="6" w:space="0" w:color="auto"/>
              <w:right w:val="single" w:sz="12" w:space="0" w:color="auto"/>
            </w:tcBorders>
            <w:vAlign w:val="bottom"/>
          </w:tcPr>
          <w:p w14:paraId="754F8C84" w14:textId="1D533C7C" w:rsidR="003E211B" w:rsidRPr="00390E82" w:rsidRDefault="00334992" w:rsidP="003E211B">
            <w:pPr>
              <w:autoSpaceDE w:val="0"/>
              <w:autoSpaceDN w:val="0"/>
              <w:adjustRightInd w:val="0"/>
              <w:jc w:val="center"/>
              <w:rPr>
                <w:rFonts w:ascii="Roboto" w:hAnsi="Roboto" w:cs="Arial"/>
                <w:color w:val="000000"/>
                <w:sz w:val="18"/>
                <w:szCs w:val="18"/>
              </w:rPr>
            </w:pPr>
            <w:r w:rsidRPr="00334992">
              <w:rPr>
                <w:rFonts w:ascii="Roboto" w:hAnsi="Roboto"/>
                <w:sz w:val="18"/>
                <w:szCs w:val="18"/>
              </w:rPr>
              <w:t>117.632</w:t>
            </w:r>
          </w:p>
        </w:tc>
      </w:tr>
      <w:tr w:rsidR="003E211B" w:rsidRPr="00390E82" w14:paraId="40613C6C"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1E9057DD"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Director de Departamento</w:t>
            </w:r>
          </w:p>
        </w:tc>
        <w:tc>
          <w:tcPr>
            <w:tcW w:w="971" w:type="dxa"/>
            <w:tcBorders>
              <w:top w:val="single" w:sz="6" w:space="0" w:color="auto"/>
              <w:left w:val="single" w:sz="6" w:space="0" w:color="auto"/>
              <w:bottom w:val="single" w:sz="6" w:space="0" w:color="auto"/>
              <w:right w:val="single" w:sz="6" w:space="0" w:color="auto"/>
            </w:tcBorders>
            <w:vAlign w:val="center"/>
          </w:tcPr>
          <w:p w14:paraId="22878DA8" w14:textId="77777777"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10</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45522DBD" w14:textId="4EF30FCD"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sz w:val="18"/>
                <w:szCs w:val="18"/>
              </w:rPr>
              <w:t>2</w:t>
            </w:r>
          </w:p>
        </w:tc>
        <w:tc>
          <w:tcPr>
            <w:tcW w:w="2852" w:type="dxa"/>
            <w:tcBorders>
              <w:top w:val="single" w:sz="6" w:space="0" w:color="auto"/>
              <w:left w:val="single" w:sz="6" w:space="0" w:color="auto"/>
              <w:bottom w:val="single" w:sz="6" w:space="0" w:color="auto"/>
              <w:right w:val="single" w:sz="12" w:space="0" w:color="auto"/>
            </w:tcBorders>
            <w:vAlign w:val="bottom"/>
          </w:tcPr>
          <w:p w14:paraId="7CB17EFA" w14:textId="4EED9321" w:rsidR="003E211B" w:rsidRPr="00390E82" w:rsidRDefault="00334992" w:rsidP="003E211B">
            <w:pPr>
              <w:autoSpaceDE w:val="0"/>
              <w:autoSpaceDN w:val="0"/>
              <w:adjustRightInd w:val="0"/>
              <w:jc w:val="center"/>
              <w:rPr>
                <w:rFonts w:ascii="Roboto" w:hAnsi="Roboto" w:cs="Arial"/>
                <w:color w:val="000000"/>
                <w:sz w:val="18"/>
                <w:szCs w:val="18"/>
              </w:rPr>
            </w:pPr>
            <w:r w:rsidRPr="00334992">
              <w:rPr>
                <w:rFonts w:ascii="Roboto" w:hAnsi="Roboto"/>
                <w:sz w:val="18"/>
                <w:szCs w:val="18"/>
              </w:rPr>
              <w:t>105.703</w:t>
            </w:r>
          </w:p>
        </w:tc>
      </w:tr>
      <w:tr w:rsidR="003E211B" w:rsidRPr="00390E82" w14:paraId="5CFE5364" w14:textId="77777777" w:rsidTr="009E06EE">
        <w:trPr>
          <w:gridAfter w:val="1"/>
          <w:wAfter w:w="80" w:type="dxa"/>
          <w:trHeight w:val="156"/>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69637FA6"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Profesional Gestión Bancaria 5</w:t>
            </w:r>
          </w:p>
        </w:tc>
        <w:tc>
          <w:tcPr>
            <w:tcW w:w="971" w:type="dxa"/>
            <w:tcBorders>
              <w:top w:val="single" w:sz="6" w:space="0" w:color="auto"/>
              <w:left w:val="single" w:sz="6" w:space="0" w:color="auto"/>
              <w:bottom w:val="single" w:sz="6" w:space="0" w:color="auto"/>
              <w:right w:val="single" w:sz="6" w:space="0" w:color="auto"/>
            </w:tcBorders>
            <w:vAlign w:val="center"/>
          </w:tcPr>
          <w:p w14:paraId="2924E431" w14:textId="77777777"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10</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0752E859" w14:textId="06A9F916" w:rsidR="003E211B" w:rsidRPr="00390E82" w:rsidRDefault="00FB4D5E" w:rsidP="003E211B">
            <w:pPr>
              <w:autoSpaceDE w:val="0"/>
              <w:autoSpaceDN w:val="0"/>
              <w:adjustRightInd w:val="0"/>
              <w:jc w:val="center"/>
              <w:rPr>
                <w:rFonts w:ascii="Roboto" w:hAnsi="Roboto" w:cs="Arial"/>
                <w:color w:val="000000"/>
                <w:sz w:val="18"/>
                <w:szCs w:val="18"/>
              </w:rPr>
            </w:pPr>
            <w:r w:rsidRPr="00390E82">
              <w:rPr>
                <w:rFonts w:ascii="Roboto" w:hAnsi="Roboto"/>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12A848D2" w14:textId="4332C440" w:rsidR="003E211B" w:rsidRPr="00390E82" w:rsidRDefault="009E06EE" w:rsidP="003E211B">
            <w:pPr>
              <w:autoSpaceDE w:val="0"/>
              <w:autoSpaceDN w:val="0"/>
              <w:adjustRightInd w:val="0"/>
              <w:jc w:val="center"/>
              <w:rPr>
                <w:rFonts w:ascii="Roboto" w:hAnsi="Roboto" w:cs="Arial"/>
                <w:color w:val="000000"/>
                <w:sz w:val="18"/>
                <w:szCs w:val="18"/>
              </w:rPr>
            </w:pPr>
            <w:r w:rsidRPr="009E06EE">
              <w:rPr>
                <w:rFonts w:ascii="Roboto" w:hAnsi="Roboto"/>
                <w:sz w:val="18"/>
                <w:szCs w:val="18"/>
              </w:rPr>
              <w:t>52.851</w:t>
            </w:r>
          </w:p>
        </w:tc>
      </w:tr>
      <w:tr w:rsidR="003E211B" w:rsidRPr="00390E82" w14:paraId="038C22EF"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center"/>
          </w:tcPr>
          <w:p w14:paraId="23D1F886"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Director de Supervisión</w:t>
            </w:r>
          </w:p>
        </w:tc>
        <w:tc>
          <w:tcPr>
            <w:tcW w:w="971" w:type="dxa"/>
            <w:tcBorders>
              <w:top w:val="single" w:sz="6" w:space="0" w:color="auto"/>
              <w:left w:val="single" w:sz="6" w:space="0" w:color="auto"/>
              <w:bottom w:val="single" w:sz="6" w:space="0" w:color="auto"/>
              <w:right w:val="single" w:sz="6" w:space="0" w:color="auto"/>
            </w:tcBorders>
            <w:vAlign w:val="center"/>
          </w:tcPr>
          <w:p w14:paraId="4937F450" w14:textId="77777777" w:rsidR="003E211B" w:rsidRPr="00390E82" w:rsidRDefault="003E211B" w:rsidP="003E211B">
            <w:pPr>
              <w:autoSpaceDE w:val="0"/>
              <w:autoSpaceDN w:val="0"/>
              <w:adjustRightInd w:val="0"/>
              <w:jc w:val="center"/>
              <w:rPr>
                <w:rFonts w:ascii="Roboto" w:hAnsi="Roboto" w:cs="Arial"/>
                <w:color w:val="000000"/>
                <w:sz w:val="18"/>
                <w:szCs w:val="18"/>
              </w:rPr>
            </w:pPr>
            <w:r w:rsidRPr="00390E82">
              <w:rPr>
                <w:rFonts w:ascii="Roboto" w:hAnsi="Roboto" w:cs="Arial"/>
                <w:color w:val="000000"/>
                <w:sz w:val="18"/>
                <w:szCs w:val="18"/>
              </w:rPr>
              <w:t>12</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02A46D6B" w14:textId="24BF51DA" w:rsidR="003E211B" w:rsidRPr="00390E82" w:rsidRDefault="00FB4D5E" w:rsidP="003E211B">
            <w:pPr>
              <w:autoSpaceDE w:val="0"/>
              <w:autoSpaceDN w:val="0"/>
              <w:adjustRightInd w:val="0"/>
              <w:jc w:val="center"/>
              <w:rPr>
                <w:rFonts w:ascii="Roboto" w:hAnsi="Roboto" w:cs="Arial"/>
                <w:color w:val="000000"/>
                <w:sz w:val="18"/>
                <w:szCs w:val="18"/>
              </w:rPr>
            </w:pPr>
            <w:r w:rsidRPr="00390E82">
              <w:rPr>
                <w:rFonts w:ascii="Roboto" w:hAnsi="Roboto"/>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790658DE" w14:textId="13A74DD3" w:rsidR="003E211B" w:rsidRPr="00390E82" w:rsidRDefault="009E06EE" w:rsidP="003E211B">
            <w:pPr>
              <w:autoSpaceDE w:val="0"/>
              <w:autoSpaceDN w:val="0"/>
              <w:adjustRightInd w:val="0"/>
              <w:jc w:val="center"/>
              <w:rPr>
                <w:rFonts w:ascii="Roboto" w:hAnsi="Roboto" w:cs="Arial"/>
                <w:color w:val="000000"/>
                <w:sz w:val="18"/>
                <w:szCs w:val="18"/>
              </w:rPr>
            </w:pPr>
            <w:r w:rsidRPr="009E06EE">
              <w:rPr>
                <w:rFonts w:ascii="Roboto" w:hAnsi="Roboto"/>
                <w:sz w:val="18"/>
                <w:szCs w:val="18"/>
              </w:rPr>
              <w:t>65.480</w:t>
            </w:r>
          </w:p>
        </w:tc>
      </w:tr>
      <w:tr w:rsidR="0044008E" w:rsidRPr="00390E82" w14:paraId="71B83B7A" w14:textId="77777777" w:rsidTr="00FD0ED6">
        <w:trPr>
          <w:gridAfter w:val="1"/>
          <w:wAfter w:w="80" w:type="dxa"/>
          <w:trHeight w:val="284"/>
        </w:trPr>
        <w:tc>
          <w:tcPr>
            <w:tcW w:w="3978" w:type="dxa"/>
            <w:gridSpan w:val="3"/>
            <w:tcBorders>
              <w:top w:val="single" w:sz="6" w:space="0" w:color="auto"/>
              <w:left w:val="single" w:sz="12" w:space="0" w:color="auto"/>
              <w:bottom w:val="single" w:sz="6" w:space="0" w:color="auto"/>
              <w:right w:val="single" w:sz="6" w:space="0" w:color="auto"/>
            </w:tcBorders>
            <w:shd w:val="clear" w:color="auto" w:fill="0D559A"/>
            <w:vAlign w:val="center"/>
          </w:tcPr>
          <w:p w14:paraId="3224CC9E" w14:textId="77777777" w:rsidR="0044008E" w:rsidRPr="00FD0ED6" w:rsidRDefault="0044008E" w:rsidP="0044008E">
            <w:pPr>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Subtotal</w:t>
            </w:r>
          </w:p>
        </w:tc>
        <w:tc>
          <w:tcPr>
            <w:tcW w:w="971" w:type="dxa"/>
            <w:tcBorders>
              <w:top w:val="single" w:sz="6" w:space="0" w:color="auto"/>
              <w:left w:val="single" w:sz="6" w:space="0" w:color="auto"/>
              <w:bottom w:val="single" w:sz="6" w:space="0" w:color="auto"/>
              <w:right w:val="single" w:sz="6" w:space="0" w:color="auto"/>
            </w:tcBorders>
            <w:shd w:val="clear" w:color="auto" w:fill="0D559A"/>
            <w:vAlign w:val="center"/>
          </w:tcPr>
          <w:p w14:paraId="48CAA02A" w14:textId="77777777" w:rsidR="0044008E" w:rsidRPr="00FD0ED6" w:rsidRDefault="0044008E" w:rsidP="0044008E">
            <w:pPr>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 </w:t>
            </w:r>
          </w:p>
        </w:tc>
        <w:tc>
          <w:tcPr>
            <w:tcW w:w="988" w:type="dxa"/>
            <w:gridSpan w:val="2"/>
            <w:tcBorders>
              <w:top w:val="single" w:sz="6" w:space="0" w:color="auto"/>
              <w:left w:val="single" w:sz="6" w:space="0" w:color="auto"/>
              <w:bottom w:val="single" w:sz="6" w:space="0" w:color="auto"/>
              <w:right w:val="single" w:sz="6" w:space="0" w:color="auto"/>
            </w:tcBorders>
            <w:shd w:val="clear" w:color="auto" w:fill="0D559A"/>
            <w:vAlign w:val="center"/>
          </w:tcPr>
          <w:p w14:paraId="206F5223" w14:textId="0E0CB525" w:rsidR="0044008E" w:rsidRPr="00FD0ED6" w:rsidRDefault="00EA0F4A" w:rsidP="0044008E">
            <w:pPr>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7</w:t>
            </w:r>
            <w:r w:rsidR="009E06EE">
              <w:rPr>
                <w:rFonts w:ascii="Roboto" w:hAnsi="Roboto" w:cs="Arial"/>
                <w:b/>
                <w:bCs/>
                <w:color w:val="FFFFFF" w:themeColor="background1"/>
                <w:sz w:val="18"/>
                <w:szCs w:val="18"/>
              </w:rPr>
              <w:t>7</w:t>
            </w:r>
          </w:p>
        </w:tc>
        <w:tc>
          <w:tcPr>
            <w:tcW w:w="2852" w:type="dxa"/>
            <w:tcBorders>
              <w:top w:val="single" w:sz="6" w:space="0" w:color="auto"/>
              <w:left w:val="single" w:sz="6" w:space="0" w:color="auto"/>
              <w:bottom w:val="single" w:sz="6" w:space="0" w:color="auto"/>
              <w:right w:val="single" w:sz="12" w:space="0" w:color="auto"/>
            </w:tcBorders>
            <w:shd w:val="clear" w:color="auto" w:fill="0D559A"/>
            <w:vAlign w:val="center"/>
          </w:tcPr>
          <w:p w14:paraId="69AECB40" w14:textId="39913CF6" w:rsidR="00163D05" w:rsidRPr="00FD0ED6" w:rsidRDefault="0079717A" w:rsidP="00163D05">
            <w:pPr>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1.</w:t>
            </w:r>
            <w:r w:rsidR="009E06EE">
              <w:rPr>
                <w:rFonts w:ascii="Roboto" w:hAnsi="Roboto" w:cs="Arial"/>
                <w:b/>
                <w:bCs/>
                <w:color w:val="FFFFFF" w:themeColor="background1"/>
                <w:sz w:val="18"/>
                <w:szCs w:val="18"/>
              </w:rPr>
              <w:t>901</w:t>
            </w:r>
            <w:r w:rsidRPr="00FD0ED6">
              <w:rPr>
                <w:rFonts w:ascii="Roboto" w:hAnsi="Roboto" w:cs="Arial"/>
                <w:b/>
                <w:bCs/>
                <w:color w:val="FFFFFF" w:themeColor="background1"/>
                <w:sz w:val="18"/>
                <w:szCs w:val="18"/>
              </w:rPr>
              <w:t>.</w:t>
            </w:r>
            <w:r w:rsidR="009E06EE">
              <w:rPr>
                <w:rFonts w:ascii="Roboto" w:hAnsi="Roboto" w:cs="Arial"/>
                <w:b/>
                <w:bCs/>
                <w:color w:val="FFFFFF" w:themeColor="background1"/>
                <w:sz w:val="18"/>
                <w:szCs w:val="18"/>
              </w:rPr>
              <w:t>886</w:t>
            </w:r>
          </w:p>
        </w:tc>
      </w:tr>
      <w:tr w:rsidR="0044008E" w:rsidRPr="00390E82" w14:paraId="68EB2976" w14:textId="77777777" w:rsidTr="00A2182B">
        <w:trPr>
          <w:gridAfter w:val="1"/>
          <w:wAfter w:w="80" w:type="dxa"/>
          <w:trHeight w:val="209"/>
        </w:trPr>
        <w:tc>
          <w:tcPr>
            <w:tcW w:w="8789" w:type="dxa"/>
            <w:gridSpan w:val="7"/>
            <w:tcBorders>
              <w:top w:val="single" w:sz="6" w:space="0" w:color="auto"/>
              <w:left w:val="single" w:sz="12" w:space="0" w:color="auto"/>
              <w:bottom w:val="single" w:sz="6" w:space="0" w:color="auto"/>
              <w:right w:val="single" w:sz="12" w:space="0" w:color="auto"/>
            </w:tcBorders>
          </w:tcPr>
          <w:p w14:paraId="43CEA05F" w14:textId="77777777" w:rsidR="0044008E" w:rsidRPr="00390E82" w:rsidRDefault="0044008E" w:rsidP="0044008E">
            <w:pPr>
              <w:autoSpaceDE w:val="0"/>
              <w:autoSpaceDN w:val="0"/>
              <w:adjustRightInd w:val="0"/>
              <w:jc w:val="center"/>
              <w:rPr>
                <w:rFonts w:ascii="Roboto" w:hAnsi="Roboto" w:cs="Arial"/>
                <w:b/>
                <w:bCs/>
                <w:color w:val="000000"/>
                <w:sz w:val="18"/>
                <w:szCs w:val="18"/>
              </w:rPr>
            </w:pPr>
            <w:r w:rsidRPr="00390E82">
              <w:rPr>
                <w:rFonts w:ascii="Roboto" w:hAnsi="Roboto" w:cs="Arial"/>
                <w:b/>
                <w:bCs/>
                <w:color w:val="000000"/>
                <w:sz w:val="18"/>
                <w:szCs w:val="18"/>
              </w:rPr>
              <w:t>ESCALA GERENCIAL SALARIOS PLUSES</w:t>
            </w:r>
          </w:p>
        </w:tc>
      </w:tr>
      <w:tr w:rsidR="0044008E" w:rsidRPr="00390E82" w14:paraId="15798659" w14:textId="77777777" w:rsidTr="00A2182B">
        <w:trPr>
          <w:gridAfter w:val="1"/>
          <w:wAfter w:w="80" w:type="dxa"/>
          <w:trHeight w:val="209"/>
        </w:trPr>
        <w:tc>
          <w:tcPr>
            <w:tcW w:w="8789" w:type="dxa"/>
            <w:gridSpan w:val="7"/>
            <w:tcBorders>
              <w:top w:val="single" w:sz="6" w:space="0" w:color="auto"/>
              <w:left w:val="single" w:sz="12" w:space="0" w:color="auto"/>
              <w:bottom w:val="single" w:sz="6" w:space="0" w:color="auto"/>
              <w:right w:val="single" w:sz="12" w:space="0" w:color="auto"/>
            </w:tcBorders>
          </w:tcPr>
          <w:p w14:paraId="20A2829D" w14:textId="77777777" w:rsidR="0044008E" w:rsidRPr="00390E82" w:rsidRDefault="00163D05" w:rsidP="0044008E">
            <w:pPr>
              <w:autoSpaceDE w:val="0"/>
              <w:autoSpaceDN w:val="0"/>
              <w:adjustRightInd w:val="0"/>
              <w:jc w:val="center"/>
              <w:rPr>
                <w:rFonts w:ascii="Roboto" w:hAnsi="Roboto" w:cs="Arial"/>
                <w:bCs/>
                <w:color w:val="000000"/>
                <w:sz w:val="16"/>
                <w:szCs w:val="16"/>
              </w:rPr>
            </w:pPr>
            <w:r w:rsidRPr="00390E82">
              <w:rPr>
                <w:rFonts w:ascii="Roboto" w:hAnsi="Roboto" w:cs="Arial"/>
                <w:bCs/>
                <w:color w:val="000000"/>
                <w:sz w:val="18"/>
                <w:szCs w:val="18"/>
              </w:rPr>
              <w:t>(Total anual en miles de colones)</w:t>
            </w:r>
          </w:p>
        </w:tc>
      </w:tr>
      <w:tr w:rsidR="0044008E" w:rsidRPr="00390E82" w14:paraId="21BFA3E8" w14:textId="77777777" w:rsidTr="00FD0ED6">
        <w:trPr>
          <w:gridAfter w:val="1"/>
          <w:wAfter w:w="80" w:type="dxa"/>
          <w:trHeight w:val="495"/>
        </w:trPr>
        <w:tc>
          <w:tcPr>
            <w:tcW w:w="3978" w:type="dxa"/>
            <w:gridSpan w:val="3"/>
            <w:tcBorders>
              <w:top w:val="single" w:sz="6" w:space="0" w:color="auto"/>
              <w:left w:val="single" w:sz="12" w:space="0" w:color="auto"/>
              <w:bottom w:val="single" w:sz="6" w:space="0" w:color="auto"/>
              <w:right w:val="single" w:sz="6" w:space="0" w:color="auto"/>
            </w:tcBorders>
            <w:shd w:val="clear" w:color="auto" w:fill="0D559A"/>
            <w:vAlign w:val="center"/>
          </w:tcPr>
          <w:p w14:paraId="7223B87B" w14:textId="77777777" w:rsidR="0044008E" w:rsidRPr="00FD0ED6" w:rsidRDefault="0044008E" w:rsidP="0044008E">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Clase de puesto</w:t>
            </w:r>
          </w:p>
        </w:tc>
        <w:tc>
          <w:tcPr>
            <w:tcW w:w="971" w:type="dxa"/>
            <w:tcBorders>
              <w:top w:val="single" w:sz="6" w:space="0" w:color="auto"/>
              <w:left w:val="single" w:sz="6" w:space="0" w:color="auto"/>
              <w:bottom w:val="single" w:sz="6" w:space="0" w:color="auto"/>
              <w:right w:val="single" w:sz="6" w:space="0" w:color="auto"/>
            </w:tcBorders>
            <w:shd w:val="clear" w:color="auto" w:fill="0D559A"/>
            <w:vAlign w:val="center"/>
          </w:tcPr>
          <w:p w14:paraId="5F6930B5" w14:textId="77777777" w:rsidR="0044008E" w:rsidRPr="00FD0ED6" w:rsidRDefault="0044008E" w:rsidP="0044008E">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Categoría</w:t>
            </w:r>
          </w:p>
        </w:tc>
        <w:tc>
          <w:tcPr>
            <w:tcW w:w="988" w:type="dxa"/>
            <w:gridSpan w:val="2"/>
            <w:tcBorders>
              <w:top w:val="single" w:sz="6" w:space="0" w:color="auto"/>
              <w:left w:val="single" w:sz="6" w:space="0" w:color="auto"/>
              <w:bottom w:val="single" w:sz="6" w:space="0" w:color="auto"/>
              <w:right w:val="single" w:sz="6" w:space="0" w:color="auto"/>
            </w:tcBorders>
            <w:shd w:val="clear" w:color="auto" w:fill="0D559A"/>
            <w:vAlign w:val="center"/>
          </w:tcPr>
          <w:p w14:paraId="617E6A7E" w14:textId="77777777" w:rsidR="0044008E" w:rsidRPr="00FD0ED6" w:rsidRDefault="0044008E" w:rsidP="0044008E">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No. de Puestos</w:t>
            </w:r>
          </w:p>
        </w:tc>
        <w:tc>
          <w:tcPr>
            <w:tcW w:w="2852" w:type="dxa"/>
            <w:tcBorders>
              <w:top w:val="single" w:sz="6" w:space="0" w:color="auto"/>
              <w:left w:val="single" w:sz="6" w:space="0" w:color="auto"/>
              <w:bottom w:val="single" w:sz="6" w:space="0" w:color="auto"/>
              <w:right w:val="single" w:sz="12" w:space="0" w:color="auto"/>
            </w:tcBorders>
            <w:shd w:val="clear" w:color="auto" w:fill="0D559A"/>
            <w:vAlign w:val="center"/>
          </w:tcPr>
          <w:p w14:paraId="49C83C57" w14:textId="44107927" w:rsidR="0044008E" w:rsidRPr="00FD0ED6" w:rsidRDefault="009E06EE" w:rsidP="0044008E">
            <w:pPr>
              <w:autoSpaceDE w:val="0"/>
              <w:autoSpaceDN w:val="0"/>
              <w:adjustRightInd w:val="0"/>
              <w:jc w:val="center"/>
              <w:rPr>
                <w:rFonts w:ascii="Roboto" w:hAnsi="Roboto" w:cs="Arial"/>
                <w:b/>
                <w:bCs/>
                <w:color w:val="FFFFFF" w:themeColor="background1"/>
                <w:sz w:val="18"/>
                <w:szCs w:val="18"/>
              </w:rPr>
            </w:pPr>
            <w:r>
              <w:rPr>
                <w:rFonts w:ascii="Roboto" w:hAnsi="Roboto" w:cs="Arial"/>
                <w:b/>
                <w:bCs/>
                <w:color w:val="FFFFFF" w:themeColor="background1"/>
                <w:sz w:val="18"/>
                <w:szCs w:val="18"/>
              </w:rPr>
              <w:t>Salario único</w:t>
            </w:r>
          </w:p>
        </w:tc>
      </w:tr>
      <w:tr w:rsidR="003E211B" w:rsidRPr="00390E82" w14:paraId="3C97EBA6"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bottom"/>
          </w:tcPr>
          <w:p w14:paraId="29D63298"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Técnico Servicios Institucionales 1</w:t>
            </w:r>
          </w:p>
        </w:tc>
        <w:tc>
          <w:tcPr>
            <w:tcW w:w="971" w:type="dxa"/>
            <w:tcBorders>
              <w:top w:val="single" w:sz="6" w:space="0" w:color="auto"/>
              <w:left w:val="single" w:sz="6" w:space="0" w:color="auto"/>
              <w:bottom w:val="single" w:sz="6" w:space="0" w:color="auto"/>
              <w:right w:val="single" w:sz="6" w:space="0" w:color="auto"/>
            </w:tcBorders>
            <w:vAlign w:val="bottom"/>
          </w:tcPr>
          <w:p w14:paraId="195FB99A" w14:textId="77777777"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cs="Arial"/>
                <w:i/>
                <w:iCs/>
                <w:sz w:val="18"/>
                <w:szCs w:val="18"/>
              </w:rPr>
              <w:t>10</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08600E42" w14:textId="0C4692E0"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680FAE20" w14:textId="39D66189" w:rsidR="003E211B" w:rsidRPr="00390E82" w:rsidRDefault="009E06EE" w:rsidP="003E211B">
            <w:pPr>
              <w:autoSpaceDE w:val="0"/>
              <w:autoSpaceDN w:val="0"/>
              <w:adjustRightInd w:val="0"/>
              <w:jc w:val="center"/>
              <w:rPr>
                <w:rFonts w:ascii="Roboto" w:hAnsi="Roboto" w:cs="Arial"/>
                <w:i/>
                <w:iCs/>
                <w:sz w:val="18"/>
                <w:szCs w:val="18"/>
              </w:rPr>
            </w:pPr>
            <w:r w:rsidRPr="009E06EE">
              <w:rPr>
                <w:rFonts w:ascii="Roboto" w:hAnsi="Roboto"/>
                <w:i/>
                <w:iCs/>
                <w:sz w:val="18"/>
                <w:szCs w:val="18"/>
              </w:rPr>
              <w:t>3.836</w:t>
            </w:r>
          </w:p>
        </w:tc>
      </w:tr>
      <w:tr w:rsidR="003E211B" w:rsidRPr="00390E82" w14:paraId="7347F9F6"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bottom"/>
          </w:tcPr>
          <w:p w14:paraId="2B3819F8"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Profesional Gestión Bancaria 2</w:t>
            </w:r>
          </w:p>
        </w:tc>
        <w:tc>
          <w:tcPr>
            <w:tcW w:w="971" w:type="dxa"/>
            <w:tcBorders>
              <w:top w:val="single" w:sz="6" w:space="0" w:color="auto"/>
              <w:left w:val="single" w:sz="6" w:space="0" w:color="auto"/>
              <w:bottom w:val="single" w:sz="6" w:space="0" w:color="auto"/>
              <w:right w:val="single" w:sz="6" w:space="0" w:color="auto"/>
            </w:tcBorders>
            <w:vAlign w:val="bottom"/>
          </w:tcPr>
          <w:p w14:paraId="224910B1" w14:textId="77777777"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cs="Arial"/>
                <w:i/>
                <w:iCs/>
                <w:sz w:val="18"/>
                <w:szCs w:val="18"/>
              </w:rPr>
              <w:t>21</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681228B8" w14:textId="7D5A94BE"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1BB1138E" w14:textId="6CDE5778" w:rsidR="003E211B" w:rsidRPr="00390E82" w:rsidRDefault="009E06EE" w:rsidP="003E211B">
            <w:pPr>
              <w:autoSpaceDE w:val="0"/>
              <w:autoSpaceDN w:val="0"/>
              <w:adjustRightInd w:val="0"/>
              <w:jc w:val="center"/>
              <w:rPr>
                <w:rFonts w:ascii="Roboto" w:hAnsi="Roboto" w:cs="Arial"/>
                <w:i/>
                <w:iCs/>
                <w:sz w:val="18"/>
                <w:szCs w:val="18"/>
              </w:rPr>
            </w:pPr>
            <w:r w:rsidRPr="009E06EE">
              <w:rPr>
                <w:rFonts w:ascii="Roboto" w:hAnsi="Roboto"/>
                <w:i/>
                <w:iCs/>
                <w:sz w:val="18"/>
                <w:szCs w:val="18"/>
              </w:rPr>
              <w:t>8.074</w:t>
            </w:r>
          </w:p>
        </w:tc>
      </w:tr>
      <w:tr w:rsidR="003E211B" w:rsidRPr="00390E82" w14:paraId="5285AD40"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bottom"/>
          </w:tcPr>
          <w:p w14:paraId="2B4D483B" w14:textId="77777777" w:rsidR="003E211B" w:rsidRPr="00390E82" w:rsidRDefault="003E211B" w:rsidP="003E211B">
            <w:pPr>
              <w:autoSpaceDE w:val="0"/>
              <w:autoSpaceDN w:val="0"/>
              <w:adjustRightInd w:val="0"/>
              <w:rPr>
                <w:rFonts w:ascii="Roboto" w:hAnsi="Roboto" w:cs="Arial"/>
                <w:i/>
                <w:iCs/>
                <w:sz w:val="18"/>
                <w:szCs w:val="18"/>
              </w:rPr>
            </w:pPr>
            <w:r w:rsidRPr="00390E82">
              <w:rPr>
                <w:rFonts w:ascii="Roboto" w:hAnsi="Roboto" w:cs="Arial"/>
                <w:i/>
                <w:iCs/>
                <w:sz w:val="18"/>
                <w:szCs w:val="18"/>
              </w:rPr>
              <w:t>Supervisor 2</w:t>
            </w:r>
          </w:p>
        </w:tc>
        <w:tc>
          <w:tcPr>
            <w:tcW w:w="971" w:type="dxa"/>
            <w:tcBorders>
              <w:top w:val="single" w:sz="6" w:space="0" w:color="auto"/>
              <w:left w:val="single" w:sz="6" w:space="0" w:color="auto"/>
              <w:bottom w:val="single" w:sz="6" w:space="0" w:color="auto"/>
              <w:right w:val="single" w:sz="6" w:space="0" w:color="auto"/>
            </w:tcBorders>
            <w:vAlign w:val="bottom"/>
          </w:tcPr>
          <w:p w14:paraId="4ED8CEA2" w14:textId="77777777"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cs="Arial"/>
                <w:i/>
                <w:iCs/>
                <w:sz w:val="18"/>
                <w:szCs w:val="18"/>
              </w:rPr>
              <w:t>22</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6E7BF677" w14:textId="3988656E"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24AB165D" w14:textId="76063CBF" w:rsidR="003E211B" w:rsidRPr="00390E82" w:rsidRDefault="009E06EE" w:rsidP="003E211B">
            <w:pPr>
              <w:autoSpaceDE w:val="0"/>
              <w:autoSpaceDN w:val="0"/>
              <w:adjustRightInd w:val="0"/>
              <w:jc w:val="center"/>
              <w:rPr>
                <w:rFonts w:ascii="Roboto" w:hAnsi="Roboto" w:cs="Arial"/>
                <w:i/>
                <w:iCs/>
                <w:sz w:val="18"/>
                <w:szCs w:val="18"/>
              </w:rPr>
            </w:pPr>
            <w:r w:rsidRPr="009E06EE">
              <w:rPr>
                <w:rFonts w:ascii="Roboto" w:hAnsi="Roboto"/>
                <w:i/>
                <w:iCs/>
                <w:sz w:val="18"/>
                <w:szCs w:val="18"/>
              </w:rPr>
              <w:t>17.562</w:t>
            </w:r>
          </w:p>
        </w:tc>
      </w:tr>
      <w:tr w:rsidR="003E211B" w:rsidRPr="00390E82" w14:paraId="7C01A613"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bottom"/>
          </w:tcPr>
          <w:p w14:paraId="501A28CC" w14:textId="0875BE81" w:rsidR="003E211B" w:rsidRPr="00390E82" w:rsidRDefault="003E211B" w:rsidP="00FB4D5E">
            <w:pPr>
              <w:autoSpaceDE w:val="0"/>
              <w:autoSpaceDN w:val="0"/>
              <w:adjustRightInd w:val="0"/>
              <w:rPr>
                <w:rFonts w:ascii="Roboto" w:hAnsi="Roboto" w:cs="Arial"/>
                <w:i/>
                <w:iCs/>
                <w:sz w:val="18"/>
                <w:szCs w:val="18"/>
              </w:rPr>
            </w:pPr>
            <w:r w:rsidRPr="00390E82">
              <w:rPr>
                <w:rFonts w:ascii="Roboto" w:hAnsi="Roboto" w:cs="Arial"/>
                <w:i/>
                <w:iCs/>
                <w:sz w:val="18"/>
                <w:szCs w:val="18"/>
              </w:rPr>
              <w:t>Supervisor Principal</w:t>
            </w:r>
          </w:p>
        </w:tc>
        <w:tc>
          <w:tcPr>
            <w:tcW w:w="971" w:type="dxa"/>
            <w:tcBorders>
              <w:top w:val="single" w:sz="6" w:space="0" w:color="auto"/>
              <w:left w:val="single" w:sz="6" w:space="0" w:color="auto"/>
              <w:bottom w:val="single" w:sz="6" w:space="0" w:color="auto"/>
              <w:right w:val="single" w:sz="6" w:space="0" w:color="auto"/>
            </w:tcBorders>
            <w:vAlign w:val="bottom"/>
          </w:tcPr>
          <w:p w14:paraId="169BF36D" w14:textId="32FD6B98"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cs="Arial"/>
                <w:i/>
                <w:iCs/>
                <w:sz w:val="18"/>
                <w:szCs w:val="18"/>
              </w:rPr>
              <w:t>25</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77D663DA" w14:textId="356BB995" w:rsidR="003E211B" w:rsidRPr="00390E82" w:rsidRDefault="003E211B" w:rsidP="003E211B">
            <w:pPr>
              <w:autoSpaceDE w:val="0"/>
              <w:autoSpaceDN w:val="0"/>
              <w:adjustRightInd w:val="0"/>
              <w:jc w:val="center"/>
              <w:rPr>
                <w:rFonts w:ascii="Roboto" w:hAnsi="Roboto"/>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76C1986E" w14:textId="07BAB096" w:rsidR="003E211B" w:rsidRPr="00390E82" w:rsidRDefault="009E06EE" w:rsidP="003E211B">
            <w:pPr>
              <w:autoSpaceDE w:val="0"/>
              <w:autoSpaceDN w:val="0"/>
              <w:adjustRightInd w:val="0"/>
              <w:jc w:val="center"/>
              <w:rPr>
                <w:rFonts w:ascii="Roboto" w:hAnsi="Roboto"/>
                <w:i/>
                <w:iCs/>
                <w:sz w:val="18"/>
                <w:szCs w:val="18"/>
              </w:rPr>
            </w:pPr>
            <w:r w:rsidRPr="009E06EE">
              <w:rPr>
                <w:rFonts w:ascii="Roboto" w:hAnsi="Roboto"/>
                <w:i/>
                <w:iCs/>
                <w:sz w:val="18"/>
                <w:szCs w:val="18"/>
              </w:rPr>
              <w:t>7.748</w:t>
            </w:r>
          </w:p>
        </w:tc>
      </w:tr>
      <w:tr w:rsidR="003E211B" w:rsidRPr="00390E82" w14:paraId="04152D99"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vAlign w:val="bottom"/>
          </w:tcPr>
          <w:p w14:paraId="69F9A0C7" w14:textId="6B00711D" w:rsidR="003E211B" w:rsidRPr="00390E82" w:rsidRDefault="009E06EE" w:rsidP="003E211B">
            <w:pPr>
              <w:autoSpaceDE w:val="0"/>
              <w:autoSpaceDN w:val="0"/>
              <w:adjustRightInd w:val="0"/>
              <w:rPr>
                <w:rFonts w:ascii="Roboto" w:hAnsi="Roboto" w:cs="Arial"/>
                <w:i/>
                <w:iCs/>
                <w:sz w:val="18"/>
                <w:szCs w:val="18"/>
              </w:rPr>
            </w:pPr>
            <w:r w:rsidRPr="009E06EE">
              <w:rPr>
                <w:rFonts w:ascii="Roboto" w:hAnsi="Roboto" w:cs="Arial"/>
                <w:i/>
                <w:iCs/>
                <w:sz w:val="18"/>
                <w:szCs w:val="18"/>
              </w:rPr>
              <w:t>Profesional Gestión Bancaria 5</w:t>
            </w:r>
          </w:p>
        </w:tc>
        <w:tc>
          <w:tcPr>
            <w:tcW w:w="971" w:type="dxa"/>
            <w:tcBorders>
              <w:top w:val="single" w:sz="6" w:space="0" w:color="auto"/>
              <w:left w:val="single" w:sz="6" w:space="0" w:color="auto"/>
              <w:bottom w:val="single" w:sz="6" w:space="0" w:color="auto"/>
              <w:right w:val="single" w:sz="6" w:space="0" w:color="auto"/>
            </w:tcBorders>
            <w:vAlign w:val="bottom"/>
          </w:tcPr>
          <w:p w14:paraId="2899DFD7" w14:textId="3FED3ECA" w:rsidR="003E211B" w:rsidRPr="00390E82" w:rsidRDefault="009E06EE" w:rsidP="003E211B">
            <w:pPr>
              <w:autoSpaceDE w:val="0"/>
              <w:autoSpaceDN w:val="0"/>
              <w:adjustRightInd w:val="0"/>
              <w:jc w:val="center"/>
              <w:rPr>
                <w:rFonts w:ascii="Roboto" w:hAnsi="Roboto" w:cs="Arial"/>
                <w:i/>
                <w:iCs/>
                <w:sz w:val="18"/>
                <w:szCs w:val="18"/>
              </w:rPr>
            </w:pPr>
            <w:r>
              <w:rPr>
                <w:rFonts w:ascii="Roboto" w:hAnsi="Roboto" w:cs="Arial"/>
                <w:i/>
                <w:iCs/>
                <w:sz w:val="18"/>
                <w:szCs w:val="18"/>
              </w:rPr>
              <w:t>31</w:t>
            </w:r>
          </w:p>
        </w:tc>
        <w:tc>
          <w:tcPr>
            <w:tcW w:w="988" w:type="dxa"/>
            <w:gridSpan w:val="2"/>
            <w:tcBorders>
              <w:top w:val="single" w:sz="6" w:space="0" w:color="auto"/>
              <w:left w:val="single" w:sz="6" w:space="0" w:color="auto"/>
              <w:bottom w:val="single" w:sz="6" w:space="0" w:color="auto"/>
              <w:right w:val="single" w:sz="6" w:space="0" w:color="auto"/>
            </w:tcBorders>
            <w:vAlign w:val="bottom"/>
          </w:tcPr>
          <w:p w14:paraId="322D0403" w14:textId="206F7189"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vAlign w:val="bottom"/>
          </w:tcPr>
          <w:p w14:paraId="03FFB6D1" w14:textId="19AE864D" w:rsidR="003E211B" w:rsidRPr="00390E82" w:rsidRDefault="009E06EE" w:rsidP="003E211B">
            <w:pPr>
              <w:autoSpaceDE w:val="0"/>
              <w:autoSpaceDN w:val="0"/>
              <w:adjustRightInd w:val="0"/>
              <w:jc w:val="center"/>
              <w:rPr>
                <w:rFonts w:ascii="Roboto" w:hAnsi="Roboto" w:cs="Arial"/>
                <w:i/>
                <w:iCs/>
                <w:sz w:val="18"/>
                <w:szCs w:val="18"/>
              </w:rPr>
            </w:pPr>
            <w:r w:rsidRPr="009E06EE">
              <w:rPr>
                <w:rFonts w:ascii="Roboto" w:hAnsi="Roboto"/>
                <w:i/>
                <w:iCs/>
                <w:sz w:val="18"/>
                <w:szCs w:val="18"/>
              </w:rPr>
              <w:t>17.489</w:t>
            </w:r>
          </w:p>
        </w:tc>
      </w:tr>
      <w:tr w:rsidR="003E211B" w:rsidRPr="00390E82" w14:paraId="5842EAA3"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shd w:val="solid" w:color="FFFFFF" w:fill="auto"/>
            <w:vAlign w:val="bottom"/>
          </w:tcPr>
          <w:p w14:paraId="3B82E681" w14:textId="41A06B8A" w:rsidR="003E211B" w:rsidRPr="00390E82" w:rsidRDefault="009E06EE" w:rsidP="003E211B">
            <w:pPr>
              <w:autoSpaceDE w:val="0"/>
              <w:autoSpaceDN w:val="0"/>
              <w:adjustRightInd w:val="0"/>
              <w:rPr>
                <w:rFonts w:ascii="Roboto" w:hAnsi="Roboto" w:cs="Arial"/>
                <w:i/>
                <w:iCs/>
                <w:sz w:val="18"/>
                <w:szCs w:val="18"/>
              </w:rPr>
            </w:pPr>
            <w:r w:rsidRPr="009E06EE">
              <w:rPr>
                <w:rFonts w:ascii="Roboto" w:hAnsi="Roboto" w:cs="Arial"/>
                <w:i/>
                <w:iCs/>
                <w:sz w:val="18"/>
                <w:szCs w:val="18"/>
              </w:rPr>
              <w:t>Director de División</w:t>
            </w:r>
          </w:p>
        </w:tc>
        <w:tc>
          <w:tcPr>
            <w:tcW w:w="971" w:type="dxa"/>
            <w:tcBorders>
              <w:top w:val="single" w:sz="6" w:space="0" w:color="auto"/>
              <w:left w:val="single" w:sz="6" w:space="0" w:color="auto"/>
              <w:bottom w:val="single" w:sz="6" w:space="0" w:color="auto"/>
              <w:right w:val="single" w:sz="6" w:space="0" w:color="auto"/>
            </w:tcBorders>
            <w:shd w:val="solid" w:color="FFFFFF" w:fill="auto"/>
            <w:vAlign w:val="bottom"/>
          </w:tcPr>
          <w:p w14:paraId="27D1A4E0" w14:textId="77777777"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cs="Arial"/>
                <w:i/>
                <w:iCs/>
                <w:sz w:val="18"/>
                <w:szCs w:val="18"/>
              </w:rPr>
              <w:t>36</w:t>
            </w:r>
          </w:p>
        </w:tc>
        <w:tc>
          <w:tcPr>
            <w:tcW w:w="988" w:type="dxa"/>
            <w:gridSpan w:val="2"/>
            <w:tcBorders>
              <w:top w:val="single" w:sz="6" w:space="0" w:color="auto"/>
              <w:left w:val="single" w:sz="6" w:space="0" w:color="auto"/>
              <w:bottom w:val="single" w:sz="6" w:space="0" w:color="auto"/>
              <w:right w:val="single" w:sz="6" w:space="0" w:color="auto"/>
            </w:tcBorders>
            <w:shd w:val="solid" w:color="FFFFFF" w:fill="auto"/>
            <w:vAlign w:val="bottom"/>
          </w:tcPr>
          <w:p w14:paraId="30AF0030" w14:textId="371F8861" w:rsidR="003E211B" w:rsidRPr="00390E82" w:rsidRDefault="003E211B" w:rsidP="003E211B">
            <w:pPr>
              <w:autoSpaceDE w:val="0"/>
              <w:autoSpaceDN w:val="0"/>
              <w:adjustRightInd w:val="0"/>
              <w:jc w:val="center"/>
              <w:rPr>
                <w:rFonts w:ascii="Roboto" w:hAnsi="Roboto" w:cs="Arial"/>
                <w:i/>
                <w:iCs/>
                <w:sz w:val="18"/>
                <w:szCs w:val="18"/>
              </w:rPr>
            </w:pPr>
            <w:r w:rsidRPr="00390E82">
              <w:rPr>
                <w:rFonts w:ascii="Roboto" w:hAnsi="Roboto"/>
                <w:i/>
                <w:iCs/>
                <w:sz w:val="18"/>
                <w:szCs w:val="18"/>
              </w:rPr>
              <w:t>1</w:t>
            </w:r>
          </w:p>
        </w:tc>
        <w:tc>
          <w:tcPr>
            <w:tcW w:w="2852" w:type="dxa"/>
            <w:tcBorders>
              <w:top w:val="single" w:sz="6" w:space="0" w:color="auto"/>
              <w:left w:val="single" w:sz="6" w:space="0" w:color="auto"/>
              <w:bottom w:val="single" w:sz="6" w:space="0" w:color="auto"/>
              <w:right w:val="single" w:sz="12" w:space="0" w:color="auto"/>
            </w:tcBorders>
            <w:shd w:val="solid" w:color="FFFFFF" w:fill="auto"/>
            <w:vAlign w:val="bottom"/>
          </w:tcPr>
          <w:p w14:paraId="44A710F9" w14:textId="09C88607" w:rsidR="003E211B" w:rsidRPr="00390E82" w:rsidRDefault="009E06EE" w:rsidP="003E211B">
            <w:pPr>
              <w:autoSpaceDE w:val="0"/>
              <w:autoSpaceDN w:val="0"/>
              <w:adjustRightInd w:val="0"/>
              <w:jc w:val="center"/>
              <w:rPr>
                <w:rFonts w:ascii="Roboto" w:hAnsi="Roboto" w:cs="Arial"/>
                <w:i/>
                <w:iCs/>
                <w:sz w:val="18"/>
                <w:szCs w:val="18"/>
              </w:rPr>
            </w:pPr>
            <w:r w:rsidRPr="009E06EE">
              <w:rPr>
                <w:rFonts w:ascii="Roboto" w:hAnsi="Roboto"/>
                <w:i/>
                <w:iCs/>
                <w:sz w:val="18"/>
                <w:szCs w:val="18"/>
              </w:rPr>
              <w:t>19.376</w:t>
            </w:r>
          </w:p>
        </w:tc>
      </w:tr>
      <w:tr w:rsidR="00EA0F4A" w:rsidRPr="00390E82" w14:paraId="1358DDEC" w14:textId="77777777" w:rsidTr="00FD0ED6">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shd w:val="clear" w:color="auto" w:fill="0D559A"/>
            <w:vAlign w:val="center"/>
          </w:tcPr>
          <w:p w14:paraId="1A304250" w14:textId="77777777" w:rsidR="00EA0F4A" w:rsidRPr="00FD0ED6" w:rsidRDefault="00EA0F4A" w:rsidP="00EA0F4A">
            <w:pPr>
              <w:jc w:val="center"/>
              <w:rPr>
                <w:rFonts w:ascii="Roboto" w:hAnsi="Roboto" w:cs="Arial"/>
                <w:i/>
                <w:iCs/>
                <w:color w:val="FFFFFF" w:themeColor="background1"/>
                <w:sz w:val="18"/>
                <w:szCs w:val="18"/>
              </w:rPr>
            </w:pPr>
            <w:r w:rsidRPr="00FD0ED6">
              <w:rPr>
                <w:rFonts w:ascii="Roboto" w:hAnsi="Roboto" w:cs="Arial"/>
                <w:b/>
                <w:bCs/>
                <w:color w:val="FFFFFF" w:themeColor="background1"/>
                <w:sz w:val="18"/>
                <w:szCs w:val="18"/>
              </w:rPr>
              <w:t>Subtotal</w:t>
            </w:r>
          </w:p>
        </w:tc>
        <w:tc>
          <w:tcPr>
            <w:tcW w:w="971" w:type="dxa"/>
            <w:tcBorders>
              <w:top w:val="single" w:sz="6" w:space="0" w:color="auto"/>
              <w:left w:val="single" w:sz="6" w:space="0" w:color="auto"/>
              <w:bottom w:val="single" w:sz="6" w:space="0" w:color="auto"/>
              <w:right w:val="single" w:sz="6" w:space="0" w:color="auto"/>
            </w:tcBorders>
            <w:shd w:val="clear" w:color="auto" w:fill="0D559A"/>
            <w:vAlign w:val="center"/>
          </w:tcPr>
          <w:p w14:paraId="486CBB66" w14:textId="77777777" w:rsidR="00EA0F4A" w:rsidRPr="00FD0ED6" w:rsidRDefault="00EA0F4A" w:rsidP="00EA0F4A">
            <w:pPr>
              <w:jc w:val="center"/>
              <w:rPr>
                <w:rFonts w:ascii="Roboto" w:hAnsi="Roboto" w:cs="Arial"/>
                <w:color w:val="FFFFFF" w:themeColor="background1"/>
                <w:sz w:val="18"/>
                <w:szCs w:val="18"/>
              </w:rPr>
            </w:pPr>
          </w:p>
        </w:tc>
        <w:tc>
          <w:tcPr>
            <w:tcW w:w="988" w:type="dxa"/>
            <w:gridSpan w:val="2"/>
            <w:tcBorders>
              <w:top w:val="single" w:sz="6" w:space="0" w:color="auto"/>
              <w:left w:val="single" w:sz="6" w:space="0" w:color="auto"/>
              <w:bottom w:val="single" w:sz="6" w:space="0" w:color="auto"/>
              <w:right w:val="single" w:sz="6" w:space="0" w:color="auto"/>
            </w:tcBorders>
            <w:shd w:val="clear" w:color="auto" w:fill="0D559A"/>
            <w:vAlign w:val="center"/>
          </w:tcPr>
          <w:p w14:paraId="0E5E04B6" w14:textId="5A28B807" w:rsidR="00EA0F4A" w:rsidRPr="00FD0ED6" w:rsidRDefault="009E06EE" w:rsidP="00EA0F4A">
            <w:pPr>
              <w:jc w:val="center"/>
              <w:rPr>
                <w:rFonts w:ascii="Roboto" w:hAnsi="Roboto" w:cs="Arial"/>
                <w:b/>
                <w:bCs/>
                <w:color w:val="FFFFFF" w:themeColor="background1"/>
                <w:sz w:val="18"/>
                <w:szCs w:val="18"/>
              </w:rPr>
            </w:pPr>
            <w:r>
              <w:rPr>
                <w:rFonts w:ascii="Roboto" w:hAnsi="Roboto" w:cs="Arial"/>
                <w:b/>
                <w:bCs/>
                <w:color w:val="FFFFFF" w:themeColor="background1"/>
                <w:sz w:val="18"/>
                <w:szCs w:val="18"/>
              </w:rPr>
              <w:t>6</w:t>
            </w:r>
          </w:p>
        </w:tc>
        <w:tc>
          <w:tcPr>
            <w:tcW w:w="2852" w:type="dxa"/>
            <w:tcBorders>
              <w:top w:val="single" w:sz="6" w:space="0" w:color="auto"/>
              <w:left w:val="single" w:sz="6" w:space="0" w:color="auto"/>
              <w:bottom w:val="single" w:sz="6" w:space="0" w:color="auto"/>
              <w:right w:val="single" w:sz="12" w:space="0" w:color="auto"/>
            </w:tcBorders>
            <w:shd w:val="clear" w:color="auto" w:fill="0D559A"/>
            <w:vAlign w:val="center"/>
          </w:tcPr>
          <w:p w14:paraId="47E766A0" w14:textId="4EEACB12" w:rsidR="00EA0F4A" w:rsidRPr="00FD0ED6" w:rsidRDefault="009E06EE" w:rsidP="00EA0F4A">
            <w:pPr>
              <w:jc w:val="center"/>
              <w:rPr>
                <w:rFonts w:ascii="Roboto" w:hAnsi="Roboto" w:cs="Arial"/>
                <w:b/>
                <w:bCs/>
                <w:color w:val="FFFFFF" w:themeColor="background1"/>
                <w:sz w:val="18"/>
                <w:szCs w:val="18"/>
              </w:rPr>
            </w:pPr>
            <w:r>
              <w:rPr>
                <w:rFonts w:ascii="Roboto" w:hAnsi="Roboto" w:cs="Arial"/>
                <w:b/>
                <w:bCs/>
                <w:color w:val="FFFFFF" w:themeColor="background1"/>
                <w:sz w:val="18"/>
                <w:szCs w:val="18"/>
              </w:rPr>
              <w:t>74</w:t>
            </w:r>
            <w:r w:rsidR="0079717A" w:rsidRPr="00FD0ED6">
              <w:rPr>
                <w:rFonts w:ascii="Roboto" w:hAnsi="Roboto" w:cs="Arial"/>
                <w:b/>
                <w:bCs/>
                <w:color w:val="FFFFFF" w:themeColor="background1"/>
                <w:sz w:val="18"/>
                <w:szCs w:val="18"/>
              </w:rPr>
              <w:t>.</w:t>
            </w:r>
            <w:r>
              <w:rPr>
                <w:rFonts w:ascii="Roboto" w:hAnsi="Roboto" w:cs="Arial"/>
                <w:b/>
                <w:bCs/>
                <w:color w:val="FFFFFF" w:themeColor="background1"/>
                <w:sz w:val="18"/>
                <w:szCs w:val="18"/>
              </w:rPr>
              <w:t>086</w:t>
            </w:r>
          </w:p>
        </w:tc>
      </w:tr>
      <w:tr w:rsidR="00EA0F4A" w:rsidRPr="00390E82" w14:paraId="13E66DBA" w14:textId="77777777" w:rsidTr="00A2182B">
        <w:trPr>
          <w:gridAfter w:val="1"/>
          <w:wAfter w:w="80" w:type="dxa"/>
          <w:trHeight w:val="209"/>
        </w:trPr>
        <w:tc>
          <w:tcPr>
            <w:tcW w:w="3978" w:type="dxa"/>
            <w:gridSpan w:val="3"/>
            <w:tcBorders>
              <w:top w:val="single" w:sz="6" w:space="0" w:color="auto"/>
              <w:left w:val="single" w:sz="12" w:space="0" w:color="auto"/>
              <w:bottom w:val="single" w:sz="6" w:space="0" w:color="auto"/>
              <w:right w:val="single" w:sz="6" w:space="0" w:color="auto"/>
            </w:tcBorders>
          </w:tcPr>
          <w:p w14:paraId="53465963" w14:textId="77777777" w:rsidR="00EA0F4A" w:rsidRPr="00390E82" w:rsidRDefault="00EA0F4A" w:rsidP="00EA0F4A">
            <w:pPr>
              <w:autoSpaceDE w:val="0"/>
              <w:autoSpaceDN w:val="0"/>
              <w:adjustRightInd w:val="0"/>
              <w:jc w:val="right"/>
              <w:rPr>
                <w:rFonts w:ascii="Roboto" w:hAnsi="Roboto" w:cs="Arial"/>
                <w:color w:val="000000"/>
                <w:sz w:val="16"/>
                <w:szCs w:val="16"/>
              </w:rPr>
            </w:pPr>
          </w:p>
        </w:tc>
        <w:tc>
          <w:tcPr>
            <w:tcW w:w="971" w:type="dxa"/>
            <w:tcBorders>
              <w:top w:val="single" w:sz="6" w:space="0" w:color="auto"/>
              <w:left w:val="single" w:sz="6" w:space="0" w:color="auto"/>
              <w:bottom w:val="single" w:sz="6" w:space="0" w:color="auto"/>
              <w:right w:val="single" w:sz="6" w:space="0" w:color="auto"/>
            </w:tcBorders>
          </w:tcPr>
          <w:p w14:paraId="4CDFFCB6" w14:textId="77777777" w:rsidR="00EA0F4A" w:rsidRPr="00390E82" w:rsidRDefault="00EA0F4A" w:rsidP="00EA0F4A">
            <w:pPr>
              <w:autoSpaceDE w:val="0"/>
              <w:autoSpaceDN w:val="0"/>
              <w:adjustRightInd w:val="0"/>
              <w:rPr>
                <w:rFonts w:ascii="Roboto" w:hAnsi="Roboto" w:cs="Arial"/>
                <w:color w:val="000000"/>
                <w:sz w:val="16"/>
                <w:szCs w:val="16"/>
              </w:rPr>
            </w:pPr>
          </w:p>
        </w:tc>
        <w:tc>
          <w:tcPr>
            <w:tcW w:w="988" w:type="dxa"/>
            <w:gridSpan w:val="2"/>
            <w:tcBorders>
              <w:top w:val="single" w:sz="6" w:space="0" w:color="auto"/>
              <w:left w:val="single" w:sz="6" w:space="0" w:color="auto"/>
              <w:bottom w:val="single" w:sz="6" w:space="0" w:color="auto"/>
              <w:right w:val="single" w:sz="6" w:space="0" w:color="auto"/>
            </w:tcBorders>
          </w:tcPr>
          <w:p w14:paraId="47EEB27A" w14:textId="77777777" w:rsidR="00EA0F4A" w:rsidRPr="00390E82" w:rsidRDefault="00EA0F4A" w:rsidP="00EA0F4A">
            <w:pPr>
              <w:jc w:val="right"/>
              <w:rPr>
                <w:rFonts w:ascii="Roboto" w:hAnsi="Roboto" w:cs="Arial"/>
                <w:color w:val="000000"/>
                <w:sz w:val="16"/>
                <w:szCs w:val="16"/>
              </w:rPr>
            </w:pPr>
            <w:r w:rsidRPr="00390E82">
              <w:rPr>
                <w:rFonts w:ascii="Roboto" w:hAnsi="Roboto" w:cs="Arial"/>
                <w:color w:val="000000"/>
                <w:sz w:val="16"/>
                <w:szCs w:val="16"/>
              </w:rPr>
              <w:t> </w:t>
            </w:r>
          </w:p>
        </w:tc>
        <w:tc>
          <w:tcPr>
            <w:tcW w:w="2852" w:type="dxa"/>
            <w:tcBorders>
              <w:top w:val="single" w:sz="6" w:space="0" w:color="auto"/>
              <w:left w:val="single" w:sz="6" w:space="0" w:color="auto"/>
              <w:bottom w:val="single" w:sz="6" w:space="0" w:color="auto"/>
              <w:right w:val="single" w:sz="12" w:space="0" w:color="auto"/>
            </w:tcBorders>
          </w:tcPr>
          <w:p w14:paraId="2B41BC6D" w14:textId="77777777" w:rsidR="00EA0F4A" w:rsidRPr="00390E82" w:rsidRDefault="00EA0F4A" w:rsidP="00EA0F4A">
            <w:pPr>
              <w:autoSpaceDE w:val="0"/>
              <w:autoSpaceDN w:val="0"/>
              <w:adjustRightInd w:val="0"/>
              <w:jc w:val="center"/>
              <w:rPr>
                <w:rFonts w:ascii="Roboto" w:hAnsi="Roboto" w:cs="Arial"/>
                <w:color w:val="000000"/>
                <w:sz w:val="16"/>
                <w:szCs w:val="16"/>
              </w:rPr>
            </w:pPr>
          </w:p>
        </w:tc>
      </w:tr>
      <w:tr w:rsidR="00EA0F4A" w:rsidRPr="00390E82" w14:paraId="2168A7D1" w14:textId="77777777" w:rsidTr="00FD0ED6">
        <w:trPr>
          <w:gridAfter w:val="1"/>
          <w:wAfter w:w="80" w:type="dxa"/>
          <w:trHeight w:val="209"/>
        </w:trPr>
        <w:tc>
          <w:tcPr>
            <w:tcW w:w="3978" w:type="dxa"/>
            <w:gridSpan w:val="3"/>
            <w:tcBorders>
              <w:top w:val="single" w:sz="6" w:space="0" w:color="auto"/>
              <w:left w:val="single" w:sz="12" w:space="0" w:color="auto"/>
              <w:bottom w:val="single" w:sz="12" w:space="0" w:color="auto"/>
              <w:right w:val="single" w:sz="6" w:space="0" w:color="auto"/>
            </w:tcBorders>
            <w:shd w:val="clear" w:color="auto" w:fill="0D559A"/>
          </w:tcPr>
          <w:p w14:paraId="0A0C4108" w14:textId="77777777" w:rsidR="00EA0F4A" w:rsidRPr="00FD0ED6" w:rsidRDefault="00EA0F4A" w:rsidP="00EA0F4A">
            <w:pPr>
              <w:autoSpaceDE w:val="0"/>
              <w:autoSpaceDN w:val="0"/>
              <w:adjustRightInd w:val="0"/>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TOTAL</w:t>
            </w:r>
          </w:p>
        </w:tc>
        <w:tc>
          <w:tcPr>
            <w:tcW w:w="971" w:type="dxa"/>
            <w:tcBorders>
              <w:top w:val="single" w:sz="6" w:space="0" w:color="auto"/>
              <w:left w:val="single" w:sz="6" w:space="0" w:color="auto"/>
              <w:bottom w:val="single" w:sz="12" w:space="0" w:color="auto"/>
              <w:right w:val="single" w:sz="6" w:space="0" w:color="auto"/>
            </w:tcBorders>
            <w:shd w:val="clear" w:color="auto" w:fill="0D559A"/>
          </w:tcPr>
          <w:p w14:paraId="132775D3" w14:textId="77777777" w:rsidR="00EA0F4A" w:rsidRPr="00FD0ED6" w:rsidRDefault="00EA0F4A" w:rsidP="00EA0F4A">
            <w:pPr>
              <w:autoSpaceDE w:val="0"/>
              <w:autoSpaceDN w:val="0"/>
              <w:adjustRightInd w:val="0"/>
              <w:rPr>
                <w:rFonts w:ascii="Roboto" w:hAnsi="Roboto" w:cs="Arial"/>
                <w:b/>
                <w:bCs/>
                <w:color w:val="FFFFFF" w:themeColor="background1"/>
                <w:sz w:val="18"/>
                <w:szCs w:val="18"/>
              </w:rPr>
            </w:pPr>
          </w:p>
        </w:tc>
        <w:tc>
          <w:tcPr>
            <w:tcW w:w="988" w:type="dxa"/>
            <w:gridSpan w:val="2"/>
            <w:tcBorders>
              <w:top w:val="single" w:sz="6" w:space="0" w:color="auto"/>
              <w:left w:val="single" w:sz="6" w:space="0" w:color="auto"/>
              <w:bottom w:val="single" w:sz="12" w:space="0" w:color="auto"/>
              <w:right w:val="single" w:sz="6" w:space="0" w:color="auto"/>
            </w:tcBorders>
            <w:shd w:val="clear" w:color="auto" w:fill="0D559A"/>
            <w:vAlign w:val="center"/>
          </w:tcPr>
          <w:p w14:paraId="6BDFCFAE" w14:textId="4ED556FE" w:rsidR="00EA0F4A" w:rsidRPr="00FD0ED6" w:rsidRDefault="00EA0F4A" w:rsidP="00EA0F4A">
            <w:pPr>
              <w:jc w:val="center"/>
              <w:rPr>
                <w:rFonts w:ascii="Roboto" w:hAnsi="Roboto" w:cs="Arial"/>
                <w:b/>
                <w:bCs/>
                <w:color w:val="FFFFFF" w:themeColor="background1"/>
                <w:sz w:val="18"/>
                <w:szCs w:val="18"/>
              </w:rPr>
            </w:pPr>
            <w:r w:rsidRPr="00FD0ED6">
              <w:rPr>
                <w:rFonts w:ascii="Roboto" w:hAnsi="Roboto" w:cs="Arial"/>
                <w:b/>
                <w:bCs/>
                <w:color w:val="FFFFFF" w:themeColor="background1"/>
                <w:sz w:val="18"/>
                <w:szCs w:val="18"/>
              </w:rPr>
              <w:t>8</w:t>
            </w:r>
            <w:r w:rsidR="00FB4D5E" w:rsidRPr="00FD0ED6">
              <w:rPr>
                <w:rFonts w:ascii="Roboto" w:hAnsi="Roboto" w:cs="Arial"/>
                <w:b/>
                <w:bCs/>
                <w:color w:val="FFFFFF" w:themeColor="background1"/>
                <w:sz w:val="18"/>
                <w:szCs w:val="18"/>
              </w:rPr>
              <w:t>5</w:t>
            </w:r>
          </w:p>
        </w:tc>
        <w:tc>
          <w:tcPr>
            <w:tcW w:w="2852" w:type="dxa"/>
            <w:tcBorders>
              <w:top w:val="single" w:sz="6" w:space="0" w:color="auto"/>
              <w:left w:val="single" w:sz="6" w:space="0" w:color="auto"/>
              <w:bottom w:val="single" w:sz="12" w:space="0" w:color="auto"/>
              <w:right w:val="single" w:sz="12" w:space="0" w:color="auto"/>
            </w:tcBorders>
            <w:shd w:val="clear" w:color="auto" w:fill="0D559A"/>
          </w:tcPr>
          <w:p w14:paraId="042F309D" w14:textId="043E1841" w:rsidR="00EA0F4A" w:rsidRPr="00FD0ED6" w:rsidRDefault="009E06EE" w:rsidP="00EA0F4A">
            <w:pPr>
              <w:autoSpaceDE w:val="0"/>
              <w:autoSpaceDN w:val="0"/>
              <w:adjustRightInd w:val="0"/>
              <w:jc w:val="center"/>
              <w:rPr>
                <w:rFonts w:ascii="Roboto" w:hAnsi="Roboto" w:cs="Arial"/>
                <w:b/>
                <w:bCs/>
                <w:color w:val="FFFFFF" w:themeColor="background1"/>
                <w:sz w:val="18"/>
                <w:szCs w:val="18"/>
              </w:rPr>
            </w:pPr>
            <w:r>
              <w:rPr>
                <w:rFonts w:ascii="Roboto" w:hAnsi="Roboto" w:cs="Arial"/>
                <w:b/>
                <w:bCs/>
                <w:color w:val="FFFFFF" w:themeColor="background1"/>
                <w:sz w:val="18"/>
                <w:szCs w:val="18"/>
              </w:rPr>
              <w:t>2.113.737</w:t>
            </w:r>
          </w:p>
        </w:tc>
      </w:tr>
    </w:tbl>
    <w:p w14:paraId="46FAB9EB" w14:textId="4317A94B" w:rsidR="0085529C" w:rsidRPr="00390E82" w:rsidRDefault="0085529C" w:rsidP="006368B6">
      <w:pPr>
        <w:spacing w:line="276" w:lineRule="auto"/>
        <w:jc w:val="both"/>
        <w:rPr>
          <w:rFonts w:ascii="Roboto" w:hAnsi="Roboto" w:cs="Arial"/>
          <w:sz w:val="18"/>
          <w:szCs w:val="18"/>
        </w:rPr>
      </w:pPr>
    </w:p>
    <w:p w14:paraId="7DC68AB1" w14:textId="77777777" w:rsidR="00372EBD" w:rsidRPr="00390E82" w:rsidRDefault="00372EBD" w:rsidP="006368B6">
      <w:pPr>
        <w:spacing w:line="276" w:lineRule="auto"/>
        <w:jc w:val="both"/>
        <w:rPr>
          <w:rFonts w:ascii="Roboto" w:hAnsi="Roboto" w:cs="Arial"/>
          <w:sz w:val="18"/>
          <w:szCs w:val="18"/>
        </w:rPr>
      </w:pPr>
    </w:p>
    <w:p w14:paraId="1BBB40AB" w14:textId="27D9901F" w:rsidR="0040492C" w:rsidRPr="00390E82" w:rsidRDefault="0040492C" w:rsidP="0040492C">
      <w:pPr>
        <w:pStyle w:val="Ttulo2"/>
        <w:rPr>
          <w:rFonts w:ascii="Roboto" w:hAnsi="Roboto"/>
        </w:rPr>
      </w:pPr>
      <w:bookmarkStart w:id="60" w:name="_Toc174519998"/>
      <w:r w:rsidRPr="00390E82">
        <w:rPr>
          <w:rFonts w:ascii="Roboto" w:hAnsi="Roboto"/>
        </w:rPr>
        <w:t xml:space="preserve">Estructura de </w:t>
      </w:r>
      <w:r w:rsidR="00535A1C" w:rsidRPr="00390E82">
        <w:rPr>
          <w:rFonts w:ascii="Roboto" w:hAnsi="Roboto"/>
        </w:rPr>
        <w:t>p</w:t>
      </w:r>
      <w:r w:rsidRPr="00390E82">
        <w:rPr>
          <w:rFonts w:ascii="Roboto" w:hAnsi="Roboto"/>
        </w:rPr>
        <w:t>rocesos institucionales</w:t>
      </w:r>
      <w:bookmarkEnd w:id="60"/>
    </w:p>
    <w:p w14:paraId="79ACA0DB" w14:textId="77777777" w:rsidR="00947797" w:rsidRPr="00390E82" w:rsidRDefault="00947797" w:rsidP="00947797">
      <w:pPr>
        <w:widowControl w:val="0"/>
        <w:autoSpaceDE w:val="0"/>
        <w:autoSpaceDN w:val="0"/>
        <w:adjustRightInd w:val="0"/>
        <w:jc w:val="both"/>
        <w:rPr>
          <w:rFonts w:ascii="Roboto" w:hAnsi="Roboto" w:cs="Arial"/>
          <w:lang w:val="es-CR"/>
        </w:rPr>
      </w:pPr>
    </w:p>
    <w:p w14:paraId="6EA3EF5C" w14:textId="32495FB9" w:rsidR="00947797" w:rsidRPr="00390E82" w:rsidRDefault="00947797" w:rsidP="00FB4D5E">
      <w:pPr>
        <w:widowControl w:val="0"/>
        <w:autoSpaceDE w:val="0"/>
        <w:autoSpaceDN w:val="0"/>
        <w:adjustRightInd w:val="0"/>
        <w:spacing w:line="276" w:lineRule="auto"/>
        <w:jc w:val="both"/>
        <w:rPr>
          <w:rFonts w:ascii="Roboto" w:hAnsi="Roboto" w:cs="Arial"/>
          <w:sz w:val="22"/>
          <w:szCs w:val="22"/>
          <w:lang w:val="es-CR"/>
        </w:rPr>
      </w:pPr>
      <w:r w:rsidRPr="00390E82">
        <w:rPr>
          <w:rFonts w:ascii="Roboto" w:hAnsi="Roboto" w:cs="Arial"/>
          <w:sz w:val="22"/>
          <w:szCs w:val="22"/>
          <w:lang w:val="es-CR"/>
        </w:rPr>
        <w:t xml:space="preserve">En la </w:t>
      </w:r>
      <w:r w:rsidR="006F521F">
        <w:rPr>
          <w:rFonts w:ascii="Roboto" w:hAnsi="Roboto" w:cs="Arial"/>
          <w:sz w:val="22"/>
          <w:szCs w:val="22"/>
          <w:lang w:val="es-CR"/>
        </w:rPr>
        <w:t>f</w:t>
      </w:r>
      <w:r w:rsidRPr="00390E82">
        <w:rPr>
          <w:rFonts w:ascii="Roboto" w:hAnsi="Roboto" w:cs="Arial"/>
          <w:sz w:val="22"/>
          <w:szCs w:val="22"/>
          <w:lang w:val="es-CR"/>
        </w:rPr>
        <w:t xml:space="preserve">igura 2 se muestra el </w:t>
      </w:r>
      <w:r w:rsidR="00535A1C" w:rsidRPr="00390E82">
        <w:rPr>
          <w:rFonts w:ascii="Roboto" w:hAnsi="Roboto" w:cs="Arial"/>
          <w:sz w:val="22"/>
          <w:szCs w:val="22"/>
          <w:lang w:val="es-CR"/>
        </w:rPr>
        <w:t>m</w:t>
      </w:r>
      <w:r w:rsidRPr="00390E82">
        <w:rPr>
          <w:rFonts w:ascii="Roboto" w:hAnsi="Roboto" w:cs="Arial"/>
          <w:sz w:val="22"/>
          <w:szCs w:val="22"/>
          <w:lang w:val="es-CR"/>
        </w:rPr>
        <w:t xml:space="preserve">odelo de </w:t>
      </w:r>
      <w:r w:rsidR="00535A1C" w:rsidRPr="00390E82">
        <w:rPr>
          <w:rFonts w:ascii="Roboto" w:hAnsi="Roboto" w:cs="Arial"/>
          <w:sz w:val="22"/>
          <w:szCs w:val="22"/>
          <w:lang w:val="es-CR"/>
        </w:rPr>
        <w:t>p</w:t>
      </w:r>
      <w:r w:rsidRPr="00390E82">
        <w:rPr>
          <w:rFonts w:ascii="Roboto" w:hAnsi="Roboto" w:cs="Arial"/>
          <w:sz w:val="22"/>
          <w:szCs w:val="22"/>
          <w:lang w:val="es-CR"/>
        </w:rPr>
        <w:t xml:space="preserve">rocesos sobre </w:t>
      </w:r>
      <w:r w:rsidR="007B045C">
        <w:rPr>
          <w:rFonts w:ascii="Roboto" w:hAnsi="Roboto" w:cs="Arial"/>
          <w:sz w:val="22"/>
          <w:szCs w:val="22"/>
          <w:lang w:val="es-CR"/>
        </w:rPr>
        <w:t>el</w:t>
      </w:r>
      <w:r w:rsidRPr="00390E82">
        <w:rPr>
          <w:rFonts w:ascii="Roboto" w:hAnsi="Roboto" w:cs="Arial"/>
          <w:sz w:val="22"/>
          <w:szCs w:val="22"/>
          <w:lang w:val="es-CR"/>
        </w:rPr>
        <w:t xml:space="preserve"> cual se fundamenta la estructura organizacional de la </w:t>
      </w:r>
      <w:r w:rsidR="00EA4FFF" w:rsidRPr="00390E82">
        <w:rPr>
          <w:rFonts w:ascii="Roboto" w:hAnsi="Roboto" w:cs="Arial"/>
          <w:sz w:val="22"/>
          <w:szCs w:val="22"/>
          <w:lang w:val="es-CR"/>
        </w:rPr>
        <w:t>SUGEVAL</w:t>
      </w:r>
      <w:r w:rsidRPr="00390E82">
        <w:rPr>
          <w:rFonts w:ascii="Roboto" w:hAnsi="Roboto" w:cs="Arial"/>
          <w:sz w:val="22"/>
          <w:szCs w:val="22"/>
          <w:lang w:val="es-CR"/>
        </w:rPr>
        <w:t>.  En este modelo se definen los procesos sustantivos y de apoyo sobre los que se orientarán todas las actividades de la organización, con el fin de facilitar el logro de la misión, visión y cumplir las atribuciones</w:t>
      </w:r>
      <w:r w:rsidR="00E0454A" w:rsidRPr="00390E82">
        <w:rPr>
          <w:rFonts w:ascii="Roboto" w:hAnsi="Roboto" w:cs="Arial"/>
          <w:sz w:val="22"/>
          <w:szCs w:val="22"/>
          <w:lang w:val="es-CR"/>
        </w:rPr>
        <w:t>, competencias y deberes</w:t>
      </w:r>
      <w:r w:rsidRPr="00390E82">
        <w:rPr>
          <w:rFonts w:ascii="Roboto" w:hAnsi="Roboto" w:cs="Arial"/>
          <w:sz w:val="22"/>
          <w:szCs w:val="22"/>
          <w:lang w:val="es-CR"/>
        </w:rPr>
        <w:t xml:space="preserve"> que le otorga la legislación vigente.</w:t>
      </w:r>
    </w:p>
    <w:p w14:paraId="22229BBA" w14:textId="77777777" w:rsidR="00947797" w:rsidRPr="00390E82" w:rsidRDefault="00947797" w:rsidP="00947797">
      <w:pPr>
        <w:widowControl w:val="0"/>
        <w:autoSpaceDE w:val="0"/>
        <w:autoSpaceDN w:val="0"/>
        <w:adjustRightInd w:val="0"/>
        <w:ind w:left="567"/>
        <w:jc w:val="center"/>
        <w:rPr>
          <w:rFonts w:ascii="Roboto" w:hAnsi="Roboto" w:cs="Arial"/>
          <w:b/>
          <w:smallCaps/>
          <w:sz w:val="22"/>
          <w:szCs w:val="22"/>
          <w:lang w:val="es-CR"/>
        </w:rPr>
      </w:pPr>
    </w:p>
    <w:p w14:paraId="4D95AE20" w14:textId="77777777" w:rsidR="00372EBD" w:rsidRPr="00390E82" w:rsidRDefault="00372EBD" w:rsidP="00D96B12">
      <w:pPr>
        <w:widowControl w:val="0"/>
        <w:autoSpaceDE w:val="0"/>
        <w:autoSpaceDN w:val="0"/>
        <w:adjustRightInd w:val="0"/>
        <w:ind w:right="-700"/>
        <w:jc w:val="center"/>
        <w:rPr>
          <w:rFonts w:ascii="Roboto" w:hAnsi="Roboto" w:cs="Arial"/>
          <w:b/>
          <w:lang w:val="es-CR"/>
        </w:rPr>
      </w:pPr>
    </w:p>
    <w:p w14:paraId="4F1ABDB8" w14:textId="17A5D98E" w:rsidR="00372EBD" w:rsidRDefault="00372EBD" w:rsidP="00D96B12">
      <w:pPr>
        <w:widowControl w:val="0"/>
        <w:autoSpaceDE w:val="0"/>
        <w:autoSpaceDN w:val="0"/>
        <w:adjustRightInd w:val="0"/>
        <w:ind w:right="-700"/>
        <w:jc w:val="center"/>
        <w:rPr>
          <w:rFonts w:ascii="Roboto" w:hAnsi="Roboto" w:cs="Arial"/>
          <w:b/>
          <w:lang w:val="es-CR"/>
        </w:rPr>
      </w:pPr>
    </w:p>
    <w:p w14:paraId="5097D54E" w14:textId="77777777" w:rsidR="007B045C" w:rsidRPr="00390E82" w:rsidRDefault="007B045C" w:rsidP="00D96B12">
      <w:pPr>
        <w:widowControl w:val="0"/>
        <w:autoSpaceDE w:val="0"/>
        <w:autoSpaceDN w:val="0"/>
        <w:adjustRightInd w:val="0"/>
        <w:ind w:right="-700"/>
        <w:jc w:val="center"/>
        <w:rPr>
          <w:rFonts w:ascii="Roboto" w:hAnsi="Roboto" w:cs="Arial"/>
          <w:b/>
          <w:lang w:val="es-CR"/>
        </w:rPr>
      </w:pPr>
    </w:p>
    <w:p w14:paraId="24BCF96D" w14:textId="0245E97B" w:rsidR="00947797" w:rsidRPr="00390E82" w:rsidRDefault="00E0454A" w:rsidP="00D96B12">
      <w:pPr>
        <w:widowControl w:val="0"/>
        <w:autoSpaceDE w:val="0"/>
        <w:autoSpaceDN w:val="0"/>
        <w:adjustRightInd w:val="0"/>
        <w:ind w:right="-700"/>
        <w:jc w:val="center"/>
        <w:rPr>
          <w:rFonts w:ascii="Roboto" w:hAnsi="Roboto" w:cs="Arial"/>
          <w:b/>
          <w:lang w:val="es-CR"/>
        </w:rPr>
      </w:pPr>
      <w:r w:rsidRPr="00390E82">
        <w:rPr>
          <w:rFonts w:ascii="Roboto" w:hAnsi="Roboto" w:cs="Arial"/>
          <w:b/>
          <w:lang w:val="es-CR"/>
        </w:rPr>
        <w:lastRenderedPageBreak/>
        <w:t>Figura 2</w:t>
      </w:r>
    </w:p>
    <w:p w14:paraId="00B98FB0" w14:textId="77777777" w:rsidR="00947797" w:rsidRPr="00390E82" w:rsidRDefault="00E0454A" w:rsidP="00947797">
      <w:pPr>
        <w:widowControl w:val="0"/>
        <w:autoSpaceDE w:val="0"/>
        <w:autoSpaceDN w:val="0"/>
        <w:adjustRightInd w:val="0"/>
        <w:ind w:left="180" w:right="-700"/>
        <w:jc w:val="center"/>
        <w:rPr>
          <w:rFonts w:ascii="Roboto" w:hAnsi="Roboto" w:cs="Arial"/>
          <w:b/>
          <w:caps/>
          <w:lang w:val="es-CR"/>
        </w:rPr>
      </w:pPr>
      <w:r w:rsidRPr="00390E82">
        <w:rPr>
          <w:rFonts w:ascii="Roboto" w:hAnsi="Roboto" w:cs="Arial"/>
          <w:b/>
          <w:lang w:val="es-CR"/>
        </w:rPr>
        <w:t>Mapa de procesos</w:t>
      </w:r>
    </w:p>
    <w:p w14:paraId="69C9F22E" w14:textId="77777777" w:rsidR="00947797" w:rsidRPr="00390E82" w:rsidRDefault="00E0454A" w:rsidP="00947797">
      <w:pPr>
        <w:ind w:left="180" w:right="-700"/>
        <w:jc w:val="center"/>
        <w:rPr>
          <w:rFonts w:ascii="Roboto" w:hAnsi="Roboto" w:cs="Arial"/>
          <w:b/>
          <w:lang w:val="es-CR"/>
        </w:rPr>
      </w:pPr>
      <w:r w:rsidRPr="00390E82">
        <w:rPr>
          <w:rFonts w:ascii="Roboto" w:hAnsi="Roboto" w:cs="Arial"/>
          <w:b/>
          <w:lang w:val="es-CR"/>
        </w:rPr>
        <w:t>Sistema de gestión de la calidad</w:t>
      </w:r>
    </w:p>
    <w:p w14:paraId="035CC51A" w14:textId="034B69E6" w:rsidR="00947797" w:rsidRPr="00390E82" w:rsidRDefault="00145CA2" w:rsidP="00947797">
      <w:pPr>
        <w:ind w:left="180" w:right="-700"/>
        <w:jc w:val="center"/>
        <w:rPr>
          <w:rFonts w:ascii="Roboto" w:hAnsi="Roboto" w:cs="Arial"/>
          <w:b/>
          <w:lang w:val="es-CR"/>
        </w:rPr>
      </w:pPr>
      <w:r w:rsidRPr="00390E82">
        <w:rPr>
          <w:rFonts w:ascii="Roboto" w:hAnsi="Roboto" w:cs="Arial"/>
          <w:b/>
          <w:lang w:val="es-CR"/>
        </w:rPr>
        <w:t>2025</w:t>
      </w:r>
    </w:p>
    <w:p w14:paraId="19023517" w14:textId="0A5A259C" w:rsidR="00EA4FFF" w:rsidRPr="00390E82" w:rsidRDefault="007B045C" w:rsidP="00947797">
      <w:pPr>
        <w:ind w:left="180" w:right="-700"/>
        <w:jc w:val="center"/>
        <w:rPr>
          <w:rFonts w:ascii="Roboto" w:hAnsi="Roboto" w:cs="Arial"/>
          <w:b/>
          <w:lang w:val="es-CR"/>
        </w:rPr>
      </w:pPr>
      <w:r>
        <w:rPr>
          <w:noProof/>
        </w:rPr>
        <w:drawing>
          <wp:inline distT="0" distB="0" distL="0" distR="0" wp14:anchorId="0DBC6E81" wp14:editId="21FFC23C">
            <wp:extent cx="5927725" cy="3311882"/>
            <wp:effectExtent l="0" t="0" r="0" b="3175"/>
            <wp:docPr id="15" name="Imagen 15" descr="Mapa de procesos SUGEV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3" descr="Mapa de procesos SUGEVAL"/>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5950967" cy="3324867"/>
                    </a:xfrm>
                    <a:prstGeom prst="rect">
                      <a:avLst/>
                    </a:prstGeom>
                    <a:noFill/>
                    <a:ln>
                      <a:noFill/>
                    </a:ln>
                  </pic:spPr>
                </pic:pic>
              </a:graphicData>
            </a:graphic>
          </wp:inline>
        </w:drawing>
      </w:r>
    </w:p>
    <w:p w14:paraId="04BB6124" w14:textId="77777777" w:rsidR="00947797" w:rsidRPr="00390E82" w:rsidRDefault="00947797" w:rsidP="00947797">
      <w:pPr>
        <w:ind w:left="180" w:right="-700"/>
        <w:jc w:val="center"/>
        <w:rPr>
          <w:rFonts w:ascii="Roboto" w:hAnsi="Roboto" w:cs="Arial"/>
          <w:b/>
          <w:lang w:val="es-CR"/>
        </w:rPr>
      </w:pPr>
    </w:p>
    <w:p w14:paraId="7C5DEF63" w14:textId="77777777" w:rsidR="007B045C" w:rsidRDefault="007B045C" w:rsidP="00372EBD">
      <w:pPr>
        <w:pStyle w:val="Ttulo3"/>
        <w:rPr>
          <w:rFonts w:ascii="Roboto" w:hAnsi="Roboto"/>
        </w:rPr>
      </w:pPr>
    </w:p>
    <w:p w14:paraId="65B78D56" w14:textId="77777777" w:rsidR="007B045C" w:rsidRPr="007B045C" w:rsidRDefault="007B045C" w:rsidP="007B045C"/>
    <w:p w14:paraId="59B3E988" w14:textId="77777777" w:rsidR="007B045C" w:rsidRPr="007B045C" w:rsidRDefault="007B045C" w:rsidP="007B045C"/>
    <w:p w14:paraId="7E6AF475" w14:textId="77777777" w:rsidR="007B045C" w:rsidRPr="007B045C" w:rsidRDefault="007B045C" w:rsidP="007B045C"/>
    <w:p w14:paraId="4327FB15" w14:textId="77777777" w:rsidR="007B045C" w:rsidRPr="007B045C" w:rsidRDefault="007B045C" w:rsidP="007B045C"/>
    <w:p w14:paraId="754B6DF0" w14:textId="745378A8" w:rsidR="007B045C" w:rsidRDefault="007B045C" w:rsidP="007B045C">
      <w:pPr>
        <w:pStyle w:val="Ttulo3"/>
        <w:tabs>
          <w:tab w:val="left" w:pos="945"/>
        </w:tabs>
        <w:rPr>
          <w:rFonts w:ascii="Roboto" w:hAnsi="Roboto"/>
        </w:rPr>
      </w:pPr>
    </w:p>
    <w:p w14:paraId="6DE2CFE9" w14:textId="77777777" w:rsidR="002B1DD7" w:rsidRDefault="002B1DD7" w:rsidP="00372EBD">
      <w:pPr>
        <w:pStyle w:val="Ttulo3"/>
      </w:pPr>
    </w:p>
    <w:p w14:paraId="3E7056AC" w14:textId="77777777" w:rsidR="002B1DD7" w:rsidRPr="002B1DD7" w:rsidRDefault="002B1DD7" w:rsidP="002B1DD7"/>
    <w:p w14:paraId="532E4C5A" w14:textId="77777777" w:rsidR="002B1DD7" w:rsidRPr="002B1DD7" w:rsidRDefault="002B1DD7" w:rsidP="002B1DD7"/>
    <w:p w14:paraId="0C7C5400" w14:textId="77777777" w:rsidR="002B1DD7" w:rsidRPr="002B1DD7" w:rsidRDefault="002B1DD7" w:rsidP="002B1DD7"/>
    <w:p w14:paraId="20F98A9B" w14:textId="3EE50F52" w:rsidR="002B1DD7" w:rsidRDefault="002B1DD7" w:rsidP="002B1DD7">
      <w:pPr>
        <w:pStyle w:val="Ttulo3"/>
        <w:tabs>
          <w:tab w:val="left" w:pos="2460"/>
        </w:tabs>
      </w:pPr>
    </w:p>
    <w:p w14:paraId="238A54E2" w14:textId="6B75CAFF" w:rsidR="005B57F6" w:rsidRPr="00390E82" w:rsidRDefault="00947797" w:rsidP="00372EBD">
      <w:pPr>
        <w:pStyle w:val="Ttulo3"/>
        <w:rPr>
          <w:rFonts w:ascii="Roboto" w:hAnsi="Roboto"/>
          <w:color w:val="000000" w:themeColor="text1"/>
          <w:sz w:val="24"/>
          <w:szCs w:val="24"/>
        </w:rPr>
      </w:pPr>
      <w:r w:rsidRPr="002B1DD7">
        <w:br w:type="page"/>
      </w:r>
      <w:bookmarkStart w:id="61" w:name="_Toc174519999"/>
      <w:bookmarkStart w:id="62" w:name="_Toc523739597"/>
      <w:bookmarkStart w:id="63" w:name="_Toc523740739"/>
      <w:bookmarkStart w:id="64" w:name="_Toc523747956"/>
      <w:bookmarkStart w:id="65" w:name="_Toc18836144"/>
      <w:bookmarkStart w:id="66" w:name="_Toc44679278"/>
      <w:r w:rsidR="00415A1E" w:rsidRPr="00390E82">
        <w:rPr>
          <w:rFonts w:ascii="Roboto" w:hAnsi="Roboto"/>
          <w:color w:val="000000" w:themeColor="text1"/>
          <w:sz w:val="24"/>
          <w:szCs w:val="24"/>
        </w:rPr>
        <w:lastRenderedPageBreak/>
        <w:t>1.</w:t>
      </w:r>
      <w:r w:rsidR="005B57F6" w:rsidRPr="00390E82">
        <w:rPr>
          <w:rFonts w:ascii="Roboto" w:hAnsi="Roboto"/>
          <w:color w:val="000000" w:themeColor="text1"/>
          <w:sz w:val="24"/>
          <w:szCs w:val="24"/>
        </w:rPr>
        <w:t>3</w:t>
      </w:r>
      <w:r w:rsidR="00415A1E" w:rsidRPr="00390E82">
        <w:rPr>
          <w:rFonts w:ascii="Roboto" w:hAnsi="Roboto"/>
          <w:color w:val="000000" w:themeColor="text1"/>
          <w:sz w:val="24"/>
          <w:szCs w:val="24"/>
        </w:rPr>
        <w:t xml:space="preserve"> </w:t>
      </w:r>
      <w:r w:rsidR="005B57F6" w:rsidRPr="00390E82">
        <w:rPr>
          <w:rFonts w:ascii="Roboto" w:hAnsi="Roboto"/>
          <w:color w:val="000000" w:themeColor="text1"/>
          <w:sz w:val="24"/>
          <w:szCs w:val="24"/>
        </w:rPr>
        <w:t xml:space="preserve">Diagnóstico </w:t>
      </w:r>
      <w:r w:rsidR="00E0454A" w:rsidRPr="00390E82">
        <w:rPr>
          <w:rFonts w:ascii="Roboto" w:hAnsi="Roboto"/>
          <w:color w:val="000000" w:themeColor="text1"/>
          <w:sz w:val="24"/>
          <w:szCs w:val="24"/>
        </w:rPr>
        <w:t>i</w:t>
      </w:r>
      <w:r w:rsidR="005B57F6" w:rsidRPr="00390E82">
        <w:rPr>
          <w:rFonts w:ascii="Roboto" w:hAnsi="Roboto"/>
          <w:color w:val="000000" w:themeColor="text1"/>
          <w:sz w:val="24"/>
          <w:szCs w:val="24"/>
        </w:rPr>
        <w:t>nstitucional</w:t>
      </w:r>
      <w:bookmarkEnd w:id="61"/>
    </w:p>
    <w:p w14:paraId="0CE71B6D" w14:textId="77777777" w:rsidR="005B57F6" w:rsidRPr="00390E82" w:rsidRDefault="005B57F6" w:rsidP="005B57F6">
      <w:pPr>
        <w:rPr>
          <w:rFonts w:ascii="Roboto" w:hAnsi="Roboto" w:cs="Arial"/>
          <w:color w:val="000000" w:themeColor="text1"/>
          <w:sz w:val="22"/>
          <w:szCs w:val="22"/>
          <w:highlight w:val="yellow"/>
          <w:lang w:val="es-CR"/>
        </w:rPr>
      </w:pPr>
    </w:p>
    <w:p w14:paraId="4F79F3E9" w14:textId="16B73742" w:rsidR="00A2182B" w:rsidRPr="00390E82" w:rsidRDefault="00A2182B" w:rsidP="00A2182B">
      <w:pPr>
        <w:rPr>
          <w:rFonts w:ascii="Roboto" w:hAnsi="Roboto"/>
          <w:b/>
          <w:bCs/>
          <w:color w:val="000000" w:themeColor="text1"/>
        </w:rPr>
      </w:pPr>
      <w:bookmarkStart w:id="67" w:name="_Toc139271310"/>
      <w:bookmarkEnd w:id="62"/>
      <w:bookmarkEnd w:id="63"/>
      <w:bookmarkEnd w:id="64"/>
      <w:bookmarkEnd w:id="65"/>
      <w:bookmarkEnd w:id="66"/>
      <w:r w:rsidRPr="00390E82">
        <w:rPr>
          <w:rFonts w:ascii="Roboto" w:hAnsi="Roboto"/>
          <w:b/>
          <w:bCs/>
          <w:color w:val="000000" w:themeColor="text1"/>
        </w:rPr>
        <w:t>1.3.1 Análisis del entorno</w:t>
      </w:r>
      <w:bookmarkEnd w:id="67"/>
      <w:r w:rsidRPr="00390E82">
        <w:rPr>
          <w:rFonts w:ascii="Roboto" w:hAnsi="Roboto"/>
          <w:b/>
          <w:bCs/>
          <w:color w:val="000000" w:themeColor="text1"/>
        </w:rPr>
        <w:t xml:space="preserve"> </w:t>
      </w:r>
    </w:p>
    <w:p w14:paraId="0DCFA93C" w14:textId="77777777" w:rsidR="00A2182B" w:rsidRPr="00390E82" w:rsidRDefault="00A2182B" w:rsidP="00A2182B">
      <w:pPr>
        <w:rPr>
          <w:rFonts w:ascii="Roboto" w:hAnsi="Roboto"/>
          <w:b/>
          <w:bCs/>
          <w:color w:val="000000" w:themeColor="text1"/>
        </w:rPr>
      </w:pPr>
    </w:p>
    <w:p w14:paraId="341AF913" w14:textId="47A69BBC" w:rsidR="002110DC" w:rsidRPr="00390E82" w:rsidRDefault="0029758D" w:rsidP="002110DC">
      <w:pPr>
        <w:spacing w:after="240" w:line="276" w:lineRule="auto"/>
        <w:jc w:val="both"/>
        <w:rPr>
          <w:rFonts w:ascii="Roboto" w:hAnsi="Roboto" w:cs="Arial"/>
          <w:color w:val="000000" w:themeColor="text1"/>
          <w:sz w:val="22"/>
          <w:szCs w:val="22"/>
          <w:lang w:val="es-ES_tradnl"/>
        </w:rPr>
      </w:pPr>
      <w:r w:rsidRPr="00390E82">
        <w:rPr>
          <w:rFonts w:ascii="Roboto" w:hAnsi="Roboto" w:cs="Arial"/>
          <w:color w:val="000000" w:themeColor="text1"/>
          <w:sz w:val="22"/>
          <w:szCs w:val="22"/>
          <w:lang w:val="es-ES_tradnl"/>
        </w:rPr>
        <w:t xml:space="preserve">Este apartado toma como base el </w:t>
      </w:r>
      <w:r w:rsidR="002110DC" w:rsidRPr="00390E82">
        <w:rPr>
          <w:rFonts w:ascii="Roboto" w:hAnsi="Roboto" w:cs="Arial"/>
          <w:color w:val="000000" w:themeColor="text1"/>
          <w:sz w:val="22"/>
          <w:szCs w:val="22"/>
          <w:lang w:val="es-ES_tradnl"/>
        </w:rPr>
        <w:t>Informe de análisis del entorno macro y meso al I Trimestre 2024 elaborado por la Unidad de Análisis, Investigación y Seguimiento de Mercados</w:t>
      </w:r>
      <w:r w:rsidR="00C022C9" w:rsidRPr="00390E82">
        <w:rPr>
          <w:rStyle w:val="Refdenotaalpie"/>
          <w:rFonts w:ascii="Roboto" w:hAnsi="Roboto" w:cs="Arial"/>
          <w:color w:val="000000" w:themeColor="text1"/>
          <w:sz w:val="22"/>
          <w:szCs w:val="22"/>
          <w:lang w:val="es-ES_tradnl"/>
        </w:rPr>
        <w:footnoteReference w:id="2"/>
      </w:r>
      <w:r w:rsidR="005A5DEA" w:rsidRPr="00390E82">
        <w:rPr>
          <w:rFonts w:ascii="Roboto" w:hAnsi="Roboto" w:cs="Arial"/>
          <w:color w:val="000000" w:themeColor="text1"/>
          <w:sz w:val="22"/>
          <w:szCs w:val="22"/>
          <w:lang w:val="es-ES_tradnl"/>
        </w:rPr>
        <w:t>.</w:t>
      </w:r>
    </w:p>
    <w:p w14:paraId="555E0C7D" w14:textId="7DD5CA5D" w:rsidR="0029758D" w:rsidRPr="00390E82" w:rsidRDefault="4F134628" w:rsidP="4F134628">
      <w:pPr>
        <w:spacing w:after="240" w:line="276" w:lineRule="auto"/>
        <w:jc w:val="both"/>
        <w:rPr>
          <w:rFonts w:ascii="Roboto" w:hAnsi="Roboto" w:cs="Arial"/>
          <w:color w:val="000000" w:themeColor="text1"/>
          <w:sz w:val="22"/>
          <w:szCs w:val="22"/>
        </w:rPr>
      </w:pPr>
      <w:r w:rsidRPr="4F134628">
        <w:rPr>
          <w:rFonts w:ascii="Roboto" w:hAnsi="Roboto" w:cs="Arial"/>
          <w:color w:val="000000" w:themeColor="text1"/>
          <w:sz w:val="22"/>
          <w:szCs w:val="22"/>
        </w:rPr>
        <w:t>Dentro de los aspectos más destacables en el informe y que sirven como insumo para la elaboración del Plan Operativo Institucional se tiene lo siguiente.</w:t>
      </w:r>
    </w:p>
    <w:p w14:paraId="14E7F5FF" w14:textId="6FDBA089" w:rsidR="002110DC" w:rsidRPr="00390E82" w:rsidRDefault="4F134628" w:rsidP="4F134628">
      <w:pPr>
        <w:pStyle w:val="Prrafodelista"/>
        <w:numPr>
          <w:ilvl w:val="0"/>
          <w:numId w:val="21"/>
        </w:numPr>
        <w:spacing w:after="240" w:line="276" w:lineRule="auto"/>
        <w:rPr>
          <w:rFonts w:ascii="Roboto" w:hAnsi="Roboto" w:cs="Arial"/>
          <w:color w:val="000000" w:themeColor="text1"/>
          <w:sz w:val="22"/>
          <w:lang w:val="es-ES"/>
        </w:rPr>
      </w:pPr>
      <w:r w:rsidRPr="4F134628">
        <w:rPr>
          <w:rFonts w:ascii="Roboto" w:hAnsi="Roboto" w:cs="Arial"/>
          <w:color w:val="000000" w:themeColor="text1"/>
          <w:sz w:val="22"/>
          <w:lang w:val="es-ES"/>
        </w:rPr>
        <w:t>La economía internacional ha mostrado fortaleza en su actividad económica, la cual a pesar de las restricciones monetarias ha mantenido su crecimiento, en un entorno en el que los indicadores de inflación continúan con su tendencia a la baja, pero a un ritmo más lento de lo estimado a inicios del presente año, ya que la escalada de los conflictos bélicos ha provocado nuevos trastornos en las cadenas de suministros y a su vez ha afectado el costo de los combustibles. A pesar de esto, las economías avanzadas muestran una evolución positiva de la demanda gracias a la resiliencia del mercado laboral y el acceso a ahorros acumulados durante la pandemia. Sin embargo, debido a la ralentización de la caída en los índices de precios, los bancos centrales han optado por retrasar la flexibilización de la política monetaria hasta el segundo semestre del 2024, lo cual podría tener efectos en la actividad económica, la cual evoluciona a un ritmo lento en un ambiente cargado de incertidumbre por los riesgos que presenta el entorno mundial en este momento.</w:t>
      </w:r>
    </w:p>
    <w:p w14:paraId="21D4FFB8" w14:textId="17C2009E" w:rsidR="002110DC" w:rsidRPr="00390E82" w:rsidRDefault="4F134628" w:rsidP="4F134628">
      <w:pPr>
        <w:pStyle w:val="Prrafodelista"/>
        <w:numPr>
          <w:ilvl w:val="0"/>
          <w:numId w:val="21"/>
        </w:numPr>
        <w:spacing w:after="240" w:line="276" w:lineRule="auto"/>
        <w:rPr>
          <w:rFonts w:ascii="Roboto" w:hAnsi="Roboto" w:cs="Arial"/>
          <w:color w:val="000000" w:themeColor="text1"/>
          <w:sz w:val="22"/>
          <w:lang w:val="es-ES"/>
        </w:rPr>
      </w:pPr>
      <w:r w:rsidRPr="4F134628">
        <w:rPr>
          <w:rFonts w:ascii="Roboto" w:hAnsi="Roboto" w:cs="Arial"/>
          <w:color w:val="000000" w:themeColor="text1"/>
          <w:sz w:val="22"/>
          <w:lang w:val="es-ES"/>
        </w:rPr>
        <w:t>En el ámbito nacional, la actividad económica mantuvo un importante ritmo de crecimiento durante el primer trimestre del 2024; sin embargo, debido al lento crecimiento de nuestros principales socios comerciales. Este buen desempeño ha permitido una mejora en la tasa de desempleo al ubicarla en valores inferiores al promedio histórico del 2010 al 2019. Adicionalmente, los indicadores de inflación continúan en valores inferiores al rango meta del BCCR, lo que ha permitido realizar tres rebajas consecutivas de la tasa de política monetaria (TPM) de enero al cierre de abril. En lo referente al mercado cambiario, ha continuado con una tendencia a la baja en el tipo de cambio debido al exceso de oferta de dólares en el mercado cambiario. Finalmente, en cuanto al manejo de las finanzas públicas el Gobierno Central generó un superávit primario al cierre de enero; sin embargo, éste es inferior al reportado en igual período del 2023, producto de una caída de los ingresos y aumento de los gastos; asimismo, al incluir el gasto por intereses el déficit fiscal fue ligeramente superior al del año anterior.</w:t>
      </w:r>
    </w:p>
    <w:p w14:paraId="036305A5" w14:textId="790F8E89" w:rsidR="002110DC" w:rsidRPr="00390E82" w:rsidRDefault="002110DC" w:rsidP="002110DC">
      <w:pPr>
        <w:pStyle w:val="Prrafodelista"/>
        <w:numPr>
          <w:ilvl w:val="0"/>
          <w:numId w:val="21"/>
        </w:numPr>
        <w:spacing w:after="240" w:line="276" w:lineRule="auto"/>
        <w:rPr>
          <w:rFonts w:ascii="Roboto" w:hAnsi="Roboto" w:cs="Arial"/>
          <w:color w:val="000000" w:themeColor="text1"/>
          <w:sz w:val="22"/>
          <w:lang w:val="es-ES_tradnl"/>
        </w:rPr>
      </w:pPr>
      <w:r w:rsidRPr="00390E82">
        <w:rPr>
          <w:rFonts w:ascii="Roboto" w:hAnsi="Roboto" w:cs="Arial"/>
          <w:color w:val="000000" w:themeColor="text1"/>
          <w:sz w:val="22"/>
          <w:lang w:val="es-ES_tradnl"/>
        </w:rPr>
        <w:t xml:space="preserve">Por su parte, en el mercado bursátil se observa un crecimiento 4,6% del volumen transado para el primer trimestre del 2024, con respecto al mismo período del año anterior, particularmente por un mayor volumen de compraventas en el mercado </w:t>
      </w:r>
      <w:r w:rsidRPr="00390E82">
        <w:rPr>
          <w:rFonts w:ascii="Roboto" w:hAnsi="Roboto" w:cs="Arial"/>
          <w:color w:val="000000" w:themeColor="text1"/>
          <w:sz w:val="22"/>
          <w:lang w:val="es-ES_tradnl"/>
        </w:rPr>
        <w:lastRenderedPageBreak/>
        <w:t xml:space="preserve">secundario, el que presenta un aumento del 65,3% para el lapso indicado. Por su parte, el mercado primario registra un incremento del 18,1%, motivado por los buenos resultados del Ministerio de Hacienda y el </w:t>
      </w:r>
      <w:r w:rsidR="00270A95">
        <w:rPr>
          <w:rFonts w:ascii="Roboto" w:hAnsi="Roboto" w:cs="Arial"/>
          <w:color w:val="000000" w:themeColor="text1"/>
          <w:sz w:val="22"/>
          <w:lang w:val="es-ES_tradnl"/>
        </w:rPr>
        <w:t>BCCR</w:t>
      </w:r>
      <w:r w:rsidRPr="00390E82">
        <w:rPr>
          <w:rFonts w:ascii="Roboto" w:hAnsi="Roboto" w:cs="Arial"/>
          <w:color w:val="000000" w:themeColor="text1"/>
          <w:sz w:val="22"/>
          <w:lang w:val="es-ES_tradnl"/>
        </w:rPr>
        <w:t xml:space="preserve"> en las colocaciones a través de las subastas.</w:t>
      </w:r>
    </w:p>
    <w:p w14:paraId="08DC4F94" w14:textId="77777777" w:rsidR="002110DC" w:rsidRPr="00390E82" w:rsidRDefault="4F134628" w:rsidP="4F134628">
      <w:pPr>
        <w:pStyle w:val="Prrafodelista"/>
        <w:numPr>
          <w:ilvl w:val="0"/>
          <w:numId w:val="21"/>
        </w:numPr>
        <w:spacing w:after="240" w:line="276" w:lineRule="auto"/>
        <w:rPr>
          <w:rFonts w:ascii="Roboto" w:hAnsi="Roboto" w:cs="Arial"/>
          <w:color w:val="000000" w:themeColor="text1"/>
          <w:sz w:val="22"/>
          <w:lang w:val="es-ES"/>
        </w:rPr>
      </w:pPr>
      <w:r w:rsidRPr="4F134628">
        <w:rPr>
          <w:rFonts w:ascii="Roboto" w:hAnsi="Roboto" w:cs="Arial"/>
          <w:color w:val="000000" w:themeColor="text1"/>
          <w:sz w:val="22"/>
          <w:lang w:val="es-ES"/>
        </w:rPr>
        <w:t>En cuanto al comportamiento de las curvas de rendimiento, para finales de marzo 2024 se observa una reducción interanual en los principales nodos de las curvas, donde la reducción media en el caso de colones fue de 280 puntos base y en dólares de 25 puntos base. La reducción en colones se encuentra en concordancia con la reducción de la tasa de política monetaria, situación que también se observa en otras tasas de interés de mercado.</w:t>
      </w:r>
    </w:p>
    <w:p w14:paraId="0DC13B96" w14:textId="06E5A2EE" w:rsidR="002110DC" w:rsidRPr="00390E82" w:rsidRDefault="002110DC" w:rsidP="002110DC">
      <w:pPr>
        <w:pStyle w:val="Prrafodelista"/>
        <w:numPr>
          <w:ilvl w:val="0"/>
          <w:numId w:val="21"/>
        </w:numPr>
        <w:spacing w:after="240" w:line="276" w:lineRule="auto"/>
        <w:rPr>
          <w:rFonts w:ascii="Roboto" w:hAnsi="Roboto" w:cs="Arial"/>
          <w:color w:val="000000" w:themeColor="text1"/>
          <w:sz w:val="22"/>
          <w:lang w:val="es-ES_tradnl"/>
        </w:rPr>
      </w:pPr>
      <w:r w:rsidRPr="00390E82">
        <w:rPr>
          <w:rFonts w:ascii="Roboto" w:hAnsi="Roboto" w:cs="Arial"/>
          <w:color w:val="000000" w:themeColor="text1"/>
          <w:sz w:val="22"/>
          <w:lang w:val="es-ES_tradnl"/>
        </w:rPr>
        <w:t>Finalmente, la industria de fondos de inversión reportó al primer trimestre del año 2024 un incremento del 3,6% en el activo neto administrado con respecto al mismo período del año 2023, donde los activos en colones crecen un 25,2% y los activos en dólares un 3,4%. Por su parte, los fondos inmobiliarios muestran una leve contracción interanual (-0,1%) en sus rentas mensuales a lo largo de los primeros tres meses del año 2024. El porcentaje de ocupación se contrajo un 9,8% con respecto al observado al cierre de marzo 2023, mientras que la rentabilidad líquida de los últimos 12 meses pasa de 3,55% al cierre del primer trimestre del 2023 a 2,88% al cierre del primer trimestre del año en curso.</w:t>
      </w:r>
    </w:p>
    <w:p w14:paraId="2C9380A6" w14:textId="77777777" w:rsidR="0029758D" w:rsidRPr="00390E82" w:rsidRDefault="0029758D" w:rsidP="00FB4D5E">
      <w:pPr>
        <w:spacing w:after="240" w:line="276" w:lineRule="auto"/>
        <w:jc w:val="both"/>
        <w:rPr>
          <w:rFonts w:ascii="Roboto" w:hAnsi="Roboto" w:cs="Arial"/>
          <w:color w:val="000000" w:themeColor="text1"/>
          <w:sz w:val="22"/>
          <w:szCs w:val="22"/>
        </w:rPr>
      </w:pPr>
      <w:r w:rsidRPr="00390E82">
        <w:rPr>
          <w:rFonts w:ascii="Roboto" w:hAnsi="Roboto" w:cs="Arial"/>
          <w:color w:val="000000" w:themeColor="text1"/>
          <w:sz w:val="22"/>
          <w:szCs w:val="22"/>
        </w:rPr>
        <w:t>Asimismo, se conforma por los principales planes y políticas públicas, los cuales se constituyen básicamente por el Plan Estratégico Nacional 2050 (PEN 50), el Plan Nacional de Desarrollo e Inversión Pública (PNDIP) 2023-2026, el Plan Nacional de Descarbonización 2018-2050, la Política Nacional de Adaptación al Cambio Climático de Costa Rica (PNACC) 2018-2030, el Plan Nacional de Adaptación al Cambio Climático de Costa Rica 2022-2026, la Política Nacional de Gestión de Riesgo 2016-2030, la Estrategia Nacional de Gestión Financiera del Riesgo de Desastres de Costa Rica y la Contribución Nacionalmente Determinada 2020 de Costa Rica (CND).</w:t>
      </w:r>
    </w:p>
    <w:p w14:paraId="06412229" w14:textId="61A0663D" w:rsidR="000D54D6" w:rsidRPr="00390E82" w:rsidRDefault="0029758D" w:rsidP="000D54D6">
      <w:pPr>
        <w:spacing w:after="240" w:line="276" w:lineRule="auto"/>
        <w:jc w:val="both"/>
        <w:rPr>
          <w:rFonts w:ascii="Roboto" w:hAnsi="Roboto" w:cs="Arial"/>
          <w:color w:val="000000" w:themeColor="text1"/>
          <w:sz w:val="22"/>
          <w:szCs w:val="22"/>
          <w:lang w:val="es-ES_tradnl"/>
        </w:rPr>
      </w:pPr>
      <w:r w:rsidRPr="00390E82">
        <w:rPr>
          <w:rFonts w:ascii="Roboto" w:hAnsi="Roboto" w:cs="Arial"/>
          <w:color w:val="000000" w:themeColor="text1"/>
          <w:sz w:val="22"/>
          <w:szCs w:val="22"/>
        </w:rPr>
        <w:t>Al respecto del entorno tecnológico, y siendo en la actualidad una variable crítica, se presentan a continuación los puntos más relevantes</w:t>
      </w:r>
      <w:r w:rsidR="000D54D6" w:rsidRPr="00390E82">
        <w:rPr>
          <w:rFonts w:ascii="Roboto" w:hAnsi="Roboto" w:cs="Arial"/>
          <w:color w:val="000000" w:themeColor="text1"/>
          <w:sz w:val="22"/>
          <w:szCs w:val="22"/>
        </w:rPr>
        <w:t xml:space="preserve"> identificados en el documento de </w:t>
      </w:r>
      <w:r w:rsidR="000D54D6" w:rsidRPr="00390E82">
        <w:rPr>
          <w:rFonts w:ascii="Roboto" w:hAnsi="Roboto" w:cs="Arial"/>
          <w:color w:val="000000" w:themeColor="text1"/>
          <w:sz w:val="22"/>
          <w:szCs w:val="22"/>
          <w:lang w:val="es-ES_tradnl"/>
        </w:rPr>
        <w:t>Análisis del Entorno</w:t>
      </w:r>
      <w:r w:rsidR="000D54D6" w:rsidRPr="00390E82">
        <w:rPr>
          <w:rStyle w:val="Refdenotaalpie"/>
          <w:rFonts w:ascii="Roboto" w:hAnsi="Roboto" w:cs="Arial"/>
          <w:color w:val="000000" w:themeColor="text1"/>
          <w:sz w:val="22"/>
          <w:szCs w:val="22"/>
          <w:lang w:val="es-ES_tradnl"/>
        </w:rPr>
        <w:footnoteReference w:id="3"/>
      </w:r>
      <w:r w:rsidR="000D54D6" w:rsidRPr="00390E82">
        <w:rPr>
          <w:rFonts w:ascii="Roboto" w:hAnsi="Roboto" w:cs="Arial"/>
          <w:color w:val="000000" w:themeColor="text1"/>
          <w:sz w:val="22"/>
          <w:szCs w:val="22"/>
          <w:lang w:val="es-ES_tradnl"/>
        </w:rPr>
        <w:t xml:space="preserve"> elaborado por las Superintendencias del Sistema Financiero de Costa Rica como insumo en los procesos de planeación estrategia de estas entidades. </w:t>
      </w:r>
    </w:p>
    <w:p w14:paraId="766A9258" w14:textId="2168F3B1" w:rsidR="0029758D" w:rsidRPr="00390E82" w:rsidRDefault="0029758D" w:rsidP="00FB4D5E">
      <w:pPr>
        <w:pStyle w:val="Prrafodelista"/>
        <w:numPr>
          <w:ilvl w:val="0"/>
          <w:numId w:val="16"/>
        </w:numPr>
        <w:spacing w:after="240" w:line="276" w:lineRule="auto"/>
        <w:rPr>
          <w:rFonts w:ascii="Roboto" w:hAnsi="Roboto" w:cs="Arial"/>
          <w:color w:val="000000" w:themeColor="text1"/>
          <w:sz w:val="22"/>
          <w:szCs w:val="20"/>
        </w:rPr>
      </w:pPr>
      <w:r w:rsidRPr="00390E82">
        <w:rPr>
          <w:rFonts w:ascii="Roboto" w:hAnsi="Roboto" w:cs="Arial"/>
          <w:b/>
          <w:bCs/>
          <w:color w:val="000000" w:themeColor="text1"/>
          <w:sz w:val="22"/>
          <w:szCs w:val="20"/>
        </w:rPr>
        <w:t>Entorno tecnológico externo:</w:t>
      </w:r>
      <w:r w:rsidRPr="00390E82">
        <w:rPr>
          <w:rFonts w:ascii="Roboto" w:hAnsi="Roboto" w:cs="Arial"/>
          <w:color w:val="000000" w:themeColor="text1"/>
          <w:sz w:val="22"/>
          <w:szCs w:val="20"/>
        </w:rPr>
        <w:t xml:space="preserve"> Algunas de las tendencias tecnológicas proyectadas por los próximos mercados financieros son las que se caracterizan principalmente por ser aplicaciones descentralizadas </w:t>
      </w:r>
      <w:r w:rsidR="00065EB7">
        <w:rPr>
          <w:rFonts w:ascii="Roboto" w:hAnsi="Roboto" w:cs="Arial"/>
          <w:color w:val="000000" w:themeColor="text1"/>
          <w:sz w:val="22"/>
          <w:szCs w:val="20"/>
        </w:rPr>
        <w:t xml:space="preserve">como los </w:t>
      </w:r>
      <w:r w:rsidRPr="00390E82">
        <w:rPr>
          <w:rFonts w:ascii="Roboto" w:hAnsi="Roboto" w:cs="Arial"/>
          <w:color w:val="000000" w:themeColor="text1"/>
          <w:sz w:val="22"/>
          <w:szCs w:val="20"/>
        </w:rPr>
        <w:t xml:space="preserve">contratos inteligentes, </w:t>
      </w:r>
      <w:r w:rsidR="00065EB7">
        <w:rPr>
          <w:rFonts w:ascii="Roboto" w:hAnsi="Roboto" w:cs="Arial"/>
          <w:color w:val="000000" w:themeColor="text1"/>
          <w:sz w:val="22"/>
          <w:szCs w:val="20"/>
        </w:rPr>
        <w:t xml:space="preserve">las </w:t>
      </w:r>
      <w:r w:rsidRPr="00390E82">
        <w:rPr>
          <w:rFonts w:ascii="Roboto" w:hAnsi="Roboto" w:cs="Arial"/>
          <w:color w:val="000000" w:themeColor="text1"/>
          <w:sz w:val="22"/>
          <w:szCs w:val="20"/>
        </w:rPr>
        <w:t xml:space="preserve">finanzas descentralizadas, </w:t>
      </w:r>
      <w:r w:rsidR="00065EB7">
        <w:rPr>
          <w:rFonts w:ascii="Roboto" w:hAnsi="Roboto" w:cs="Arial"/>
          <w:color w:val="000000" w:themeColor="text1"/>
          <w:sz w:val="22"/>
          <w:szCs w:val="20"/>
        </w:rPr>
        <w:t xml:space="preserve">la </w:t>
      </w:r>
      <w:r w:rsidRPr="00390E82">
        <w:rPr>
          <w:rFonts w:ascii="Roboto" w:hAnsi="Roboto" w:cs="Arial"/>
          <w:color w:val="000000" w:themeColor="text1"/>
          <w:sz w:val="22"/>
          <w:szCs w:val="20"/>
        </w:rPr>
        <w:t xml:space="preserve">estrategia de banca abierta, organizaciones autónomas descentralizadas, </w:t>
      </w:r>
      <w:proofErr w:type="spellStart"/>
      <w:r w:rsidRPr="00390E82">
        <w:rPr>
          <w:rFonts w:ascii="Roboto" w:hAnsi="Roboto" w:cs="Arial"/>
          <w:color w:val="000000" w:themeColor="text1"/>
          <w:sz w:val="22"/>
          <w:szCs w:val="20"/>
        </w:rPr>
        <w:t>tokenización</w:t>
      </w:r>
      <w:proofErr w:type="spellEnd"/>
      <w:r w:rsidRPr="00390E82">
        <w:rPr>
          <w:rFonts w:ascii="Roboto" w:hAnsi="Roboto" w:cs="Arial"/>
          <w:color w:val="000000" w:themeColor="text1"/>
          <w:sz w:val="22"/>
          <w:szCs w:val="20"/>
        </w:rPr>
        <w:t xml:space="preserve"> de activos de cadena de bloques, tokens no fungibles y la web 3</w:t>
      </w:r>
      <w:r w:rsidR="00065EB7">
        <w:rPr>
          <w:rFonts w:ascii="Roboto" w:hAnsi="Roboto" w:cs="Arial"/>
          <w:color w:val="000000" w:themeColor="text1"/>
          <w:sz w:val="22"/>
          <w:szCs w:val="20"/>
        </w:rPr>
        <w:t>, entre otros</w:t>
      </w:r>
      <w:r w:rsidRPr="00390E82">
        <w:rPr>
          <w:rFonts w:ascii="Roboto" w:hAnsi="Roboto" w:cs="Arial"/>
          <w:color w:val="000000" w:themeColor="text1"/>
          <w:sz w:val="22"/>
          <w:szCs w:val="20"/>
        </w:rPr>
        <w:t>.</w:t>
      </w:r>
    </w:p>
    <w:p w14:paraId="717D2DA8" w14:textId="77777777" w:rsidR="0029758D" w:rsidRPr="00390E82" w:rsidRDefault="0029758D" w:rsidP="00FB4D5E">
      <w:pPr>
        <w:pStyle w:val="Prrafodelista"/>
        <w:numPr>
          <w:ilvl w:val="0"/>
          <w:numId w:val="16"/>
        </w:numPr>
        <w:spacing w:after="240" w:line="276" w:lineRule="auto"/>
        <w:rPr>
          <w:rFonts w:ascii="Roboto" w:hAnsi="Roboto" w:cs="Arial"/>
          <w:color w:val="000000" w:themeColor="text1"/>
          <w:sz w:val="22"/>
          <w:szCs w:val="20"/>
        </w:rPr>
      </w:pPr>
      <w:r w:rsidRPr="00390E82">
        <w:rPr>
          <w:rFonts w:ascii="Roboto" w:hAnsi="Roboto" w:cs="Arial"/>
          <w:b/>
          <w:bCs/>
          <w:color w:val="000000" w:themeColor="text1"/>
          <w:sz w:val="22"/>
          <w:szCs w:val="20"/>
        </w:rPr>
        <w:lastRenderedPageBreak/>
        <w:t>Entorno tecnológico interno:</w:t>
      </w:r>
      <w:r w:rsidRPr="00390E82">
        <w:rPr>
          <w:rFonts w:ascii="Roboto" w:hAnsi="Roboto" w:cs="Arial"/>
          <w:color w:val="000000" w:themeColor="text1"/>
          <w:sz w:val="22"/>
          <w:szCs w:val="20"/>
        </w:rPr>
        <w:t xml:space="preserve"> Dentro de las tendencias tecnológicas para la supervisión se ubican la alfabetización de datos, los analíticos predictivos en el gobierno, la analítica prescriptiva, los asistentes virtuales, sin código en banca, desarrollo ciudadano, datos sintéticos, equipos de fusión, </w:t>
      </w:r>
      <w:proofErr w:type="spellStart"/>
      <w:r w:rsidRPr="00390E82">
        <w:rPr>
          <w:rFonts w:ascii="Roboto" w:hAnsi="Roboto" w:cs="Arial"/>
          <w:color w:val="000000" w:themeColor="text1"/>
          <w:sz w:val="22"/>
          <w:szCs w:val="20"/>
        </w:rPr>
        <w:t>hiperautomatización</w:t>
      </w:r>
      <w:proofErr w:type="spellEnd"/>
      <w:r w:rsidRPr="00390E82">
        <w:rPr>
          <w:rFonts w:ascii="Roboto" w:hAnsi="Roboto" w:cs="Arial"/>
          <w:color w:val="000000" w:themeColor="text1"/>
          <w:sz w:val="22"/>
          <w:szCs w:val="20"/>
        </w:rPr>
        <w:t xml:space="preserve"> e identificación de tendencias. Se tiene proyectado que los próximos 5 años se caractericen por su constante cambio en los mercados regulados, es fundamental que las Superintendencias no queden rezagadas, para lo cual se plantean tres categorías clave a seguir como la agilidad operativa, el análisis de información y la evaluación constante del contexto.</w:t>
      </w:r>
    </w:p>
    <w:p w14:paraId="6A4D7140" w14:textId="7BCB4E36" w:rsidR="0029758D" w:rsidRPr="00390E82" w:rsidRDefault="0029758D" w:rsidP="00FB4D5E">
      <w:pPr>
        <w:pStyle w:val="Prrafodelista"/>
        <w:numPr>
          <w:ilvl w:val="0"/>
          <w:numId w:val="16"/>
        </w:numPr>
        <w:spacing w:after="240" w:line="276" w:lineRule="auto"/>
        <w:rPr>
          <w:rFonts w:ascii="Roboto" w:hAnsi="Roboto" w:cs="Arial"/>
          <w:color w:val="000000" w:themeColor="text1"/>
          <w:sz w:val="22"/>
          <w:szCs w:val="20"/>
        </w:rPr>
      </w:pPr>
      <w:r w:rsidRPr="00390E82">
        <w:rPr>
          <w:rFonts w:ascii="Roboto" w:hAnsi="Roboto" w:cs="Arial"/>
          <w:b/>
          <w:bCs/>
          <w:color w:val="000000" w:themeColor="text1"/>
          <w:sz w:val="22"/>
          <w:szCs w:val="20"/>
        </w:rPr>
        <w:t xml:space="preserve">Entorno </w:t>
      </w:r>
      <w:proofErr w:type="spellStart"/>
      <w:r w:rsidRPr="00390E82">
        <w:rPr>
          <w:rFonts w:ascii="Roboto" w:hAnsi="Roboto" w:cs="Arial"/>
          <w:b/>
          <w:bCs/>
          <w:color w:val="000000" w:themeColor="text1"/>
          <w:sz w:val="22"/>
          <w:szCs w:val="20"/>
        </w:rPr>
        <w:t>FinTech</w:t>
      </w:r>
      <w:proofErr w:type="spellEnd"/>
      <w:r w:rsidRPr="00390E82">
        <w:rPr>
          <w:rFonts w:ascii="Roboto" w:hAnsi="Roboto" w:cs="Arial"/>
          <w:b/>
          <w:bCs/>
          <w:color w:val="000000" w:themeColor="text1"/>
          <w:sz w:val="22"/>
          <w:szCs w:val="20"/>
        </w:rPr>
        <w:t xml:space="preserve"> externo:</w:t>
      </w:r>
      <w:r w:rsidRPr="00390E82">
        <w:rPr>
          <w:rFonts w:ascii="Roboto" w:hAnsi="Roboto" w:cs="Arial"/>
          <w:color w:val="000000" w:themeColor="text1"/>
          <w:sz w:val="22"/>
          <w:szCs w:val="20"/>
        </w:rPr>
        <w:t xml:space="preserve"> Este se compone por una serie de tendencias identificadas a nivel internacional, las cuales corresponden a los </w:t>
      </w:r>
      <w:proofErr w:type="spellStart"/>
      <w:r w:rsidR="00F4460A" w:rsidRPr="00390E82">
        <w:rPr>
          <w:rFonts w:ascii="Roboto" w:hAnsi="Roboto" w:cs="Arial"/>
          <w:color w:val="000000" w:themeColor="text1"/>
          <w:sz w:val="22"/>
          <w:szCs w:val="20"/>
        </w:rPr>
        <w:t>Criptoactivos</w:t>
      </w:r>
      <w:proofErr w:type="spellEnd"/>
      <w:r w:rsidRPr="00390E82">
        <w:rPr>
          <w:rFonts w:ascii="Roboto" w:hAnsi="Roboto" w:cs="Arial"/>
          <w:color w:val="000000" w:themeColor="text1"/>
          <w:sz w:val="22"/>
          <w:szCs w:val="20"/>
        </w:rPr>
        <w:t xml:space="preserve">, el desarrollo de políticas habilitantes para la innovación financiero-tecnológica, el desarrollo de sistemas de pagos y monedas digitales, los desarrollos en regulación para </w:t>
      </w:r>
      <w:r w:rsidR="00F4460A" w:rsidRPr="00390E82">
        <w:rPr>
          <w:rFonts w:ascii="Roboto" w:hAnsi="Roboto" w:cs="Arial"/>
          <w:color w:val="000000" w:themeColor="text1"/>
          <w:sz w:val="22"/>
          <w:szCs w:val="20"/>
        </w:rPr>
        <w:t>Fintech</w:t>
      </w:r>
      <w:r w:rsidRPr="00390E82">
        <w:rPr>
          <w:rFonts w:ascii="Roboto" w:hAnsi="Roboto" w:cs="Arial"/>
          <w:color w:val="000000" w:themeColor="text1"/>
          <w:sz w:val="22"/>
          <w:szCs w:val="20"/>
        </w:rPr>
        <w:t xml:space="preserve"> y las aplicaciones de las innovaciones en temas de cambio climático.</w:t>
      </w:r>
    </w:p>
    <w:p w14:paraId="37FEA1C1" w14:textId="6B1D1B67" w:rsidR="0029758D" w:rsidRPr="00390E82" w:rsidRDefault="0029758D" w:rsidP="00FB4D5E">
      <w:pPr>
        <w:pStyle w:val="Prrafodelista"/>
        <w:numPr>
          <w:ilvl w:val="0"/>
          <w:numId w:val="16"/>
        </w:numPr>
        <w:spacing w:after="240" w:line="276" w:lineRule="auto"/>
        <w:ind w:left="708"/>
        <w:rPr>
          <w:rFonts w:ascii="Roboto" w:hAnsi="Roboto" w:cs="Arial"/>
          <w:color w:val="000000" w:themeColor="text1"/>
          <w:sz w:val="22"/>
          <w:szCs w:val="20"/>
        </w:rPr>
      </w:pPr>
      <w:r w:rsidRPr="00390E82">
        <w:rPr>
          <w:rFonts w:ascii="Roboto" w:hAnsi="Roboto" w:cs="Arial"/>
          <w:b/>
          <w:bCs/>
          <w:color w:val="000000" w:themeColor="text1"/>
          <w:sz w:val="22"/>
          <w:szCs w:val="20"/>
        </w:rPr>
        <w:t xml:space="preserve">Entorno </w:t>
      </w:r>
      <w:r w:rsidR="00F4460A" w:rsidRPr="00390E82">
        <w:rPr>
          <w:rFonts w:ascii="Roboto" w:hAnsi="Roboto" w:cs="Arial"/>
          <w:b/>
          <w:bCs/>
          <w:color w:val="000000" w:themeColor="text1"/>
          <w:sz w:val="22"/>
          <w:szCs w:val="20"/>
        </w:rPr>
        <w:t>Fintech</w:t>
      </w:r>
      <w:r w:rsidRPr="00390E82">
        <w:rPr>
          <w:rFonts w:ascii="Roboto" w:hAnsi="Roboto" w:cs="Arial"/>
          <w:b/>
          <w:bCs/>
          <w:color w:val="000000" w:themeColor="text1"/>
          <w:sz w:val="22"/>
          <w:szCs w:val="20"/>
        </w:rPr>
        <w:t xml:space="preserve"> interno: </w:t>
      </w:r>
      <w:r w:rsidRPr="00390E82">
        <w:rPr>
          <w:rFonts w:ascii="Roboto" w:hAnsi="Roboto" w:cs="Arial"/>
          <w:color w:val="000000" w:themeColor="text1"/>
          <w:sz w:val="22"/>
          <w:szCs w:val="20"/>
        </w:rPr>
        <w:t xml:space="preserve">en Costa Rica este ecosistema se encuentra en desarrollo, al momento se han podido identificar de manera muy general grupos de participantes e iniciativas que promueven la innovación financiero-tecnológica. El Centro de </w:t>
      </w:r>
      <w:r w:rsidR="00E80E62">
        <w:rPr>
          <w:rFonts w:ascii="Roboto" w:hAnsi="Roboto" w:cs="Arial"/>
          <w:color w:val="000000" w:themeColor="text1"/>
          <w:sz w:val="22"/>
          <w:szCs w:val="20"/>
        </w:rPr>
        <w:t>I</w:t>
      </w:r>
      <w:r w:rsidRPr="00390E82">
        <w:rPr>
          <w:rFonts w:ascii="Roboto" w:hAnsi="Roboto" w:cs="Arial"/>
          <w:color w:val="000000" w:themeColor="text1"/>
          <w:sz w:val="22"/>
          <w:szCs w:val="20"/>
        </w:rPr>
        <w:t xml:space="preserve">nnovación Financiera, ha desarrollado estadísticas que presentan el aprovisionamiento de tecnología empresarial como los principales tipos de iniciativas que se han desarrollado, así como los pagos digitales. Sin embargo, relacionado con los </w:t>
      </w:r>
      <w:proofErr w:type="spellStart"/>
      <w:r w:rsidR="00F4460A" w:rsidRPr="00390E82">
        <w:rPr>
          <w:rFonts w:ascii="Roboto" w:hAnsi="Roboto" w:cs="Arial"/>
          <w:color w:val="000000" w:themeColor="text1"/>
          <w:sz w:val="22"/>
          <w:szCs w:val="20"/>
        </w:rPr>
        <w:t>Criptoactivos</w:t>
      </w:r>
      <w:proofErr w:type="spellEnd"/>
      <w:r w:rsidRPr="00390E82">
        <w:rPr>
          <w:rFonts w:ascii="Roboto" w:hAnsi="Roboto" w:cs="Arial"/>
          <w:color w:val="000000" w:themeColor="text1"/>
          <w:sz w:val="22"/>
          <w:szCs w:val="20"/>
        </w:rPr>
        <w:t xml:space="preserve"> en el país no se cuenta con información específica sobre su uso, ni de que estos estén generando riesgos sistémicos. </w:t>
      </w:r>
    </w:p>
    <w:p w14:paraId="6381CA90" w14:textId="77777777" w:rsidR="0029758D" w:rsidRPr="00390E82" w:rsidRDefault="0029758D" w:rsidP="00FB4D5E">
      <w:pPr>
        <w:pStyle w:val="Prrafodelista"/>
        <w:numPr>
          <w:ilvl w:val="0"/>
          <w:numId w:val="17"/>
        </w:numPr>
        <w:spacing w:after="240" w:line="276" w:lineRule="auto"/>
        <w:rPr>
          <w:rFonts w:ascii="Roboto" w:hAnsi="Roboto" w:cs="Arial"/>
          <w:b/>
          <w:bCs/>
          <w:color w:val="000000" w:themeColor="text1"/>
          <w:sz w:val="22"/>
          <w:szCs w:val="20"/>
        </w:rPr>
      </w:pPr>
      <w:r w:rsidRPr="00390E82">
        <w:rPr>
          <w:rFonts w:ascii="Roboto" w:hAnsi="Roboto" w:cs="Arial"/>
          <w:b/>
          <w:bCs/>
          <w:color w:val="000000" w:themeColor="text1"/>
          <w:sz w:val="22"/>
          <w:szCs w:val="20"/>
        </w:rPr>
        <w:t>Inclusión y educación financiera:</w:t>
      </w:r>
      <w:r w:rsidRPr="00390E82">
        <w:rPr>
          <w:rFonts w:ascii="Roboto" w:hAnsi="Roboto" w:cs="Arial"/>
          <w:color w:val="000000" w:themeColor="text1"/>
          <w:sz w:val="22"/>
          <w:szCs w:val="20"/>
        </w:rPr>
        <w:t xml:space="preserve"> Esta tendencia consiste en brindar acceso a las personas de manera que puedan hacer uso de distintos productos y servicios de carácter financiero de calidad, con el fin de satisfacer sus necesidades de realizar transacciones, pagos y otras acciones de manera segura.</w:t>
      </w:r>
    </w:p>
    <w:p w14:paraId="0544F41F" w14:textId="77777777" w:rsidR="0029758D" w:rsidRPr="00390E82" w:rsidRDefault="0029758D" w:rsidP="00FB4D5E">
      <w:pPr>
        <w:pStyle w:val="Prrafodelista"/>
        <w:numPr>
          <w:ilvl w:val="0"/>
          <w:numId w:val="17"/>
        </w:numPr>
        <w:spacing w:after="240" w:line="276" w:lineRule="auto"/>
        <w:rPr>
          <w:rFonts w:ascii="Roboto" w:hAnsi="Roboto" w:cs="Arial"/>
          <w:b/>
          <w:bCs/>
          <w:color w:val="000000" w:themeColor="text1"/>
          <w:sz w:val="22"/>
          <w:szCs w:val="20"/>
        </w:rPr>
      </w:pPr>
      <w:r w:rsidRPr="00390E82">
        <w:rPr>
          <w:rFonts w:ascii="Roboto" w:hAnsi="Roboto" w:cs="Arial"/>
          <w:b/>
          <w:bCs/>
          <w:color w:val="000000" w:themeColor="text1"/>
          <w:sz w:val="22"/>
          <w:szCs w:val="20"/>
        </w:rPr>
        <w:t>Sostenibilidad y cambio climático:</w:t>
      </w:r>
      <w:r w:rsidRPr="00390E82">
        <w:rPr>
          <w:rFonts w:ascii="Roboto" w:hAnsi="Roboto" w:cs="Arial"/>
          <w:color w:val="000000" w:themeColor="text1"/>
          <w:sz w:val="22"/>
          <w:szCs w:val="20"/>
        </w:rPr>
        <w:t xml:space="preserve"> El tema ambiental es uno de los más influyentes dentro del mercado financiero debido a las tendencias y desafíos que representan para el sector económico, por ello es importante que los responsables de la política pública lleven a cabo una integración de las características sostenibles dentro de su toma de decisiones.</w:t>
      </w:r>
    </w:p>
    <w:p w14:paraId="4155FBC3" w14:textId="77777777" w:rsidR="0029758D" w:rsidRPr="00390E82" w:rsidRDefault="0029758D" w:rsidP="00FB4D5E">
      <w:pPr>
        <w:pStyle w:val="Prrafodelista"/>
        <w:numPr>
          <w:ilvl w:val="0"/>
          <w:numId w:val="17"/>
        </w:numPr>
        <w:spacing w:after="240" w:line="276" w:lineRule="auto"/>
        <w:rPr>
          <w:rFonts w:ascii="Roboto" w:hAnsi="Roboto" w:cs="Arial"/>
          <w:b/>
          <w:bCs/>
          <w:color w:val="000000" w:themeColor="text1"/>
          <w:sz w:val="22"/>
          <w:szCs w:val="20"/>
        </w:rPr>
      </w:pPr>
      <w:r w:rsidRPr="00390E82">
        <w:rPr>
          <w:rFonts w:ascii="Roboto" w:hAnsi="Roboto" w:cs="Arial"/>
          <w:b/>
          <w:bCs/>
          <w:color w:val="000000" w:themeColor="text1"/>
          <w:sz w:val="22"/>
          <w:szCs w:val="20"/>
        </w:rPr>
        <w:t>Conducta empresarial responsable:</w:t>
      </w:r>
      <w:r w:rsidRPr="00390E82">
        <w:rPr>
          <w:rFonts w:ascii="Roboto" w:hAnsi="Roboto" w:cs="Arial"/>
          <w:color w:val="000000" w:themeColor="text1"/>
          <w:sz w:val="22"/>
          <w:szCs w:val="20"/>
        </w:rPr>
        <w:t xml:space="preserve"> De acuerdo con la Organización para la Cooperación y Desarrollo Económica (2018), conocida por sus siglas como OCDE, “la conducta empresarial responsable es la debida diligencia por parte de las empresas”, o bien, el comportamiento responsable que se espera tenga las empresas.</w:t>
      </w:r>
    </w:p>
    <w:p w14:paraId="1AA85204" w14:textId="77777777" w:rsidR="0029758D" w:rsidRPr="00390E82" w:rsidRDefault="0029758D" w:rsidP="00FB4D5E">
      <w:pPr>
        <w:pStyle w:val="Prrafodelista"/>
        <w:numPr>
          <w:ilvl w:val="0"/>
          <w:numId w:val="17"/>
        </w:numPr>
        <w:spacing w:after="240" w:line="276" w:lineRule="auto"/>
        <w:rPr>
          <w:rFonts w:ascii="Roboto" w:hAnsi="Roboto" w:cs="Arial"/>
          <w:b/>
          <w:bCs/>
          <w:color w:val="000000" w:themeColor="text1"/>
          <w:sz w:val="22"/>
          <w:szCs w:val="20"/>
        </w:rPr>
      </w:pPr>
      <w:r w:rsidRPr="00390E82">
        <w:rPr>
          <w:rFonts w:ascii="Roboto" w:hAnsi="Roboto" w:cs="Arial"/>
          <w:b/>
          <w:bCs/>
          <w:color w:val="000000" w:themeColor="text1"/>
          <w:sz w:val="22"/>
          <w:szCs w:val="20"/>
        </w:rPr>
        <w:t>Ciberseguridad y ciberdelincuencia:</w:t>
      </w:r>
      <w:r w:rsidRPr="00390E82">
        <w:rPr>
          <w:rFonts w:ascii="Roboto" w:hAnsi="Roboto" w:cs="Arial"/>
          <w:color w:val="000000" w:themeColor="text1"/>
          <w:sz w:val="22"/>
          <w:szCs w:val="20"/>
        </w:rPr>
        <w:t xml:space="preserve"> Este tema surge debido a los riesgos que las entidades deben enfrentar producto de su exposición dentro del entorno digital al hacer uso de nuevas herramientas tecnológicas. Por ello, resulta fundamental la actualización constante con respecto a las tendencias como la ampliación de defensa de los sistemas de identidad, riesgos de la cadena de suministro digital, </w:t>
      </w:r>
      <w:r w:rsidRPr="00390E82">
        <w:rPr>
          <w:rFonts w:ascii="Roboto" w:hAnsi="Roboto" w:cs="Arial"/>
          <w:color w:val="000000" w:themeColor="text1"/>
          <w:sz w:val="22"/>
          <w:szCs w:val="20"/>
        </w:rPr>
        <w:lastRenderedPageBreak/>
        <w:t>consolidación de proveedores y la malla de ciberseguridad, por mencionar algunas de las más influyentes actualmente.</w:t>
      </w:r>
    </w:p>
    <w:p w14:paraId="0626C500" w14:textId="77777777" w:rsidR="00A2182B" w:rsidRPr="00390E82" w:rsidRDefault="00A2182B" w:rsidP="00FB4D5E">
      <w:pPr>
        <w:spacing w:line="276" w:lineRule="auto"/>
        <w:jc w:val="both"/>
        <w:rPr>
          <w:rFonts w:ascii="Roboto" w:hAnsi="Roboto" w:cs="Arial"/>
          <w:color w:val="FF0000"/>
          <w:sz w:val="22"/>
          <w:szCs w:val="22"/>
        </w:rPr>
      </w:pPr>
    </w:p>
    <w:p w14:paraId="18603D83" w14:textId="4E4C8339" w:rsidR="00A2182B" w:rsidRPr="00390E82" w:rsidRDefault="00A2182B" w:rsidP="00FB4D5E">
      <w:pPr>
        <w:spacing w:line="276" w:lineRule="auto"/>
        <w:jc w:val="both"/>
        <w:rPr>
          <w:rFonts w:ascii="Roboto" w:hAnsi="Roboto" w:cs="Arial"/>
          <w:b/>
          <w:bCs/>
          <w:color w:val="000000" w:themeColor="text1"/>
        </w:rPr>
      </w:pPr>
      <w:bookmarkStart w:id="68" w:name="_Toc139271311"/>
      <w:bookmarkStart w:id="69" w:name="_Hlk170833847"/>
      <w:r w:rsidRPr="00390E82">
        <w:rPr>
          <w:rFonts w:ascii="Roboto" w:hAnsi="Roboto"/>
          <w:b/>
          <w:bCs/>
          <w:color w:val="000000" w:themeColor="text1"/>
        </w:rPr>
        <w:t xml:space="preserve">1.3.2 </w:t>
      </w:r>
      <w:r w:rsidRPr="00390E82">
        <w:rPr>
          <w:rFonts w:ascii="Roboto" w:hAnsi="Roboto" w:cs="Arial"/>
          <w:b/>
          <w:bCs/>
          <w:color w:val="000000" w:themeColor="text1"/>
        </w:rPr>
        <w:t>Análisis de la situación del mercado de valores</w:t>
      </w:r>
      <w:bookmarkEnd w:id="68"/>
      <w:r w:rsidRPr="00390E82">
        <w:rPr>
          <w:rFonts w:ascii="Roboto" w:hAnsi="Roboto" w:cs="Arial"/>
          <w:b/>
          <w:bCs/>
          <w:color w:val="000000" w:themeColor="text1"/>
        </w:rPr>
        <w:t xml:space="preserve"> </w:t>
      </w:r>
    </w:p>
    <w:p w14:paraId="3F247A05" w14:textId="77777777" w:rsidR="00A2182B" w:rsidRPr="00390E82" w:rsidRDefault="00A2182B" w:rsidP="00FB4D5E">
      <w:pPr>
        <w:spacing w:line="276" w:lineRule="auto"/>
        <w:jc w:val="both"/>
        <w:rPr>
          <w:rFonts w:ascii="Roboto" w:hAnsi="Roboto" w:cs="Arial"/>
          <w:color w:val="000000" w:themeColor="text1"/>
          <w:sz w:val="22"/>
          <w:szCs w:val="22"/>
          <w:lang w:val="es-ES_tradnl"/>
        </w:rPr>
      </w:pPr>
    </w:p>
    <w:bookmarkEnd w:id="69"/>
    <w:p w14:paraId="15F30A74" w14:textId="32C8C1DE" w:rsidR="007D40E2" w:rsidRPr="00390E8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 xml:space="preserve">Debido a la importancia de elaborar una estrategia quinquenal que tome en cuenta la situación actual del mercado de valores, a </w:t>
      </w:r>
      <w:r w:rsidR="00065EB7" w:rsidRPr="00390E82">
        <w:rPr>
          <w:rFonts w:ascii="Roboto" w:hAnsi="Roboto" w:cs="Arial"/>
          <w:sz w:val="22"/>
          <w:szCs w:val="22"/>
          <w:lang w:val="es-CR"/>
        </w:rPr>
        <w:t>continuación,</w:t>
      </w:r>
      <w:r w:rsidRPr="00390E82">
        <w:rPr>
          <w:rFonts w:ascii="Roboto" w:hAnsi="Roboto" w:cs="Arial"/>
          <w:sz w:val="22"/>
          <w:szCs w:val="22"/>
          <w:lang w:val="es-CR"/>
        </w:rPr>
        <w:t xml:space="preserve"> se presentan los principales elementos incluidos en el documento del Análisis del Entorno.</w:t>
      </w:r>
    </w:p>
    <w:p w14:paraId="27E4CD92" w14:textId="77777777" w:rsidR="007D40E2" w:rsidRPr="00390E82" w:rsidRDefault="007D40E2" w:rsidP="007D40E2">
      <w:pPr>
        <w:spacing w:line="276" w:lineRule="auto"/>
        <w:jc w:val="both"/>
        <w:rPr>
          <w:rFonts w:ascii="Roboto" w:hAnsi="Roboto" w:cs="Arial"/>
          <w:sz w:val="22"/>
          <w:szCs w:val="22"/>
          <w:lang w:val="es-CR"/>
        </w:rPr>
      </w:pPr>
    </w:p>
    <w:p w14:paraId="0FAF342E" w14:textId="77777777" w:rsidR="007D40E2" w:rsidRPr="00390E8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 xml:space="preserve">Al cierre de diciembre anterior, el volumen transado en los mercados organizados por la Bolsa Nacional de Valores registró una variación interanual del 12%, impulsado por el crecimiento en las operaciones de compraventas (41%), gracias en parte a la revalorización de los activos financieros ante la caída en las tasas de interés; las negociaciones de financiamiento intradía de los intermediarios bursátiles (31%) y las transacciones en el mercado primario (19%). Asimismo, en las operaciones de compraventas el 80% del monto transado corresponde a emisiones en moneda local, el mayor crecimiento interanual corresponde a valores de deuda tasa fija, y el restante 20% a dólares, donde las emisiones cero cupón y tasa variable son las que muestran la mayor variación interanual. </w:t>
      </w:r>
    </w:p>
    <w:p w14:paraId="4F718FE4" w14:textId="77777777" w:rsidR="007D40E2" w:rsidRPr="00390E82" w:rsidRDefault="007D40E2" w:rsidP="007D40E2">
      <w:pPr>
        <w:spacing w:line="276" w:lineRule="auto"/>
        <w:jc w:val="both"/>
        <w:rPr>
          <w:rFonts w:ascii="Roboto" w:hAnsi="Roboto" w:cs="Arial"/>
          <w:sz w:val="22"/>
          <w:szCs w:val="22"/>
          <w:lang w:val="es-CR"/>
        </w:rPr>
      </w:pPr>
    </w:p>
    <w:p w14:paraId="52AA0D19" w14:textId="77777777" w:rsidR="007D40E2" w:rsidRPr="00390E8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 xml:space="preserve">Adicionalmente, el mercado de operaciones de reporto muestra una variación interanual negativa del 13%, justificado en parte por el alto costo financiero. No obstante, este mercado y el de liquidez entre intermediarios bursátiles continúa siendo el más importante, por cuanto representan el 44% del volumen total transado, pero pierden importancia relativa si se compara con el porcentaje de participación del año anterior (51%). En cuanto a la relación del valor transado con respecto al PIB ésta se ubicó en un 41,0% (38,6% en 2022), cifra que a pesar de ser la segunda menor en el último quinquenio, presenta un aumento con respecto al año anterior. </w:t>
      </w:r>
    </w:p>
    <w:p w14:paraId="60C547CE" w14:textId="77777777" w:rsidR="007D40E2" w:rsidRPr="00390E82" w:rsidRDefault="007D40E2" w:rsidP="007D40E2">
      <w:pPr>
        <w:spacing w:line="276" w:lineRule="auto"/>
        <w:jc w:val="both"/>
        <w:rPr>
          <w:rFonts w:ascii="Roboto" w:hAnsi="Roboto" w:cs="Arial"/>
          <w:sz w:val="22"/>
          <w:szCs w:val="22"/>
          <w:lang w:val="es-CR"/>
        </w:rPr>
      </w:pPr>
    </w:p>
    <w:p w14:paraId="0B608DDE" w14:textId="657059E2" w:rsidR="007D40E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E</w:t>
      </w:r>
      <w:r w:rsidR="009643AA">
        <w:rPr>
          <w:rFonts w:ascii="Roboto" w:hAnsi="Roboto" w:cs="Arial"/>
          <w:sz w:val="22"/>
          <w:szCs w:val="22"/>
          <w:lang w:val="es-CR"/>
        </w:rPr>
        <w:t>l</w:t>
      </w:r>
      <w:r w:rsidRPr="00390E82">
        <w:rPr>
          <w:rFonts w:ascii="Roboto" w:hAnsi="Roboto" w:cs="Arial"/>
          <w:sz w:val="22"/>
          <w:szCs w:val="22"/>
          <w:lang w:val="es-CR"/>
        </w:rPr>
        <w:t xml:space="preserve"> </w:t>
      </w:r>
      <w:r w:rsidR="000E3D47">
        <w:rPr>
          <w:rFonts w:ascii="Roboto" w:hAnsi="Roboto" w:cs="Arial"/>
          <w:sz w:val="22"/>
          <w:szCs w:val="22"/>
          <w:lang w:val="es-CR"/>
        </w:rPr>
        <w:t>G</w:t>
      </w:r>
      <w:r w:rsidRPr="00390E82">
        <w:rPr>
          <w:rFonts w:ascii="Roboto" w:hAnsi="Roboto" w:cs="Arial"/>
          <w:sz w:val="22"/>
          <w:szCs w:val="22"/>
          <w:lang w:val="es-CR"/>
        </w:rPr>
        <w:t>ráfico 1, se muestra el comportamiento de los volúmenes transados por tipo de mercado y su relación con el PIB, según lo explicado anteriormente.</w:t>
      </w:r>
    </w:p>
    <w:p w14:paraId="777B154D" w14:textId="47ED18E4" w:rsidR="009643AA" w:rsidRDefault="009643AA" w:rsidP="007D40E2">
      <w:pPr>
        <w:spacing w:line="276" w:lineRule="auto"/>
        <w:jc w:val="both"/>
        <w:rPr>
          <w:rFonts w:ascii="Roboto" w:hAnsi="Roboto" w:cs="Arial"/>
          <w:sz w:val="22"/>
          <w:szCs w:val="22"/>
          <w:lang w:val="es-CR"/>
        </w:rPr>
      </w:pPr>
    </w:p>
    <w:p w14:paraId="6DE0CEA6" w14:textId="64649EC1" w:rsidR="009643AA" w:rsidRDefault="009643AA" w:rsidP="007D40E2">
      <w:pPr>
        <w:spacing w:line="276" w:lineRule="auto"/>
        <w:jc w:val="both"/>
        <w:rPr>
          <w:rFonts w:ascii="Roboto" w:hAnsi="Roboto" w:cs="Arial"/>
          <w:sz w:val="22"/>
          <w:szCs w:val="22"/>
          <w:lang w:val="es-CR"/>
        </w:rPr>
      </w:pPr>
    </w:p>
    <w:p w14:paraId="46EE7752" w14:textId="45645D94" w:rsidR="009643AA" w:rsidRDefault="009643AA" w:rsidP="007D40E2">
      <w:pPr>
        <w:spacing w:line="276" w:lineRule="auto"/>
        <w:jc w:val="both"/>
        <w:rPr>
          <w:rFonts w:ascii="Roboto" w:hAnsi="Roboto" w:cs="Arial"/>
          <w:sz w:val="22"/>
          <w:szCs w:val="22"/>
          <w:lang w:val="es-CR"/>
        </w:rPr>
      </w:pPr>
    </w:p>
    <w:p w14:paraId="3666D9F9" w14:textId="77777777" w:rsidR="009643AA" w:rsidRPr="00390E82" w:rsidRDefault="009643AA" w:rsidP="007D40E2">
      <w:pPr>
        <w:spacing w:line="276" w:lineRule="auto"/>
        <w:jc w:val="both"/>
        <w:rPr>
          <w:rFonts w:ascii="Roboto" w:hAnsi="Roboto" w:cs="Arial"/>
          <w:sz w:val="22"/>
          <w:szCs w:val="22"/>
          <w:lang w:val="es-CR"/>
        </w:rPr>
      </w:pPr>
    </w:p>
    <w:p w14:paraId="122F43EF" w14:textId="77777777" w:rsidR="007D40E2" w:rsidRPr="00390E82" w:rsidRDefault="007D40E2" w:rsidP="007D40E2">
      <w:pPr>
        <w:spacing w:line="276" w:lineRule="auto"/>
        <w:jc w:val="both"/>
        <w:rPr>
          <w:rFonts w:ascii="Roboto" w:hAnsi="Roboto" w:cs="Arial"/>
          <w:lang w:val="es-CR"/>
        </w:rPr>
      </w:pPr>
    </w:p>
    <w:p w14:paraId="66BC0FBD" w14:textId="77777777" w:rsidR="00065EB7" w:rsidRDefault="00065EB7" w:rsidP="009643AA">
      <w:pPr>
        <w:spacing w:line="276" w:lineRule="auto"/>
        <w:jc w:val="center"/>
        <w:rPr>
          <w:rFonts w:ascii="Roboto" w:hAnsi="Roboto" w:cs="Arial"/>
          <w:b/>
          <w:bCs/>
          <w:sz w:val="22"/>
          <w:szCs w:val="22"/>
          <w:lang w:val="es-CR"/>
        </w:rPr>
      </w:pPr>
    </w:p>
    <w:p w14:paraId="49296E39" w14:textId="77777777" w:rsidR="00065EB7" w:rsidRDefault="00065EB7" w:rsidP="009643AA">
      <w:pPr>
        <w:spacing w:line="276" w:lineRule="auto"/>
        <w:jc w:val="center"/>
        <w:rPr>
          <w:rFonts w:ascii="Roboto" w:hAnsi="Roboto" w:cs="Arial"/>
          <w:b/>
          <w:bCs/>
          <w:sz w:val="22"/>
          <w:szCs w:val="22"/>
          <w:lang w:val="es-CR"/>
        </w:rPr>
      </w:pPr>
    </w:p>
    <w:p w14:paraId="361B19F3" w14:textId="77777777" w:rsidR="00065EB7" w:rsidRDefault="00065EB7" w:rsidP="009643AA">
      <w:pPr>
        <w:spacing w:line="276" w:lineRule="auto"/>
        <w:jc w:val="center"/>
        <w:rPr>
          <w:rFonts w:ascii="Roboto" w:hAnsi="Roboto" w:cs="Arial"/>
          <w:b/>
          <w:bCs/>
          <w:sz w:val="22"/>
          <w:szCs w:val="22"/>
          <w:lang w:val="es-CR"/>
        </w:rPr>
      </w:pPr>
    </w:p>
    <w:p w14:paraId="6E6BF558" w14:textId="77777777" w:rsidR="00065EB7" w:rsidRDefault="00065EB7" w:rsidP="009643AA">
      <w:pPr>
        <w:spacing w:line="276" w:lineRule="auto"/>
        <w:jc w:val="center"/>
        <w:rPr>
          <w:rFonts w:ascii="Roboto" w:hAnsi="Roboto" w:cs="Arial"/>
          <w:b/>
          <w:bCs/>
          <w:sz w:val="22"/>
          <w:szCs w:val="22"/>
          <w:lang w:val="es-CR"/>
        </w:rPr>
      </w:pPr>
    </w:p>
    <w:p w14:paraId="08E53087" w14:textId="77777777" w:rsidR="00065EB7" w:rsidRDefault="00065EB7" w:rsidP="009643AA">
      <w:pPr>
        <w:spacing w:line="276" w:lineRule="auto"/>
        <w:jc w:val="center"/>
        <w:rPr>
          <w:rFonts w:ascii="Roboto" w:hAnsi="Roboto" w:cs="Arial"/>
          <w:b/>
          <w:bCs/>
          <w:sz w:val="22"/>
          <w:szCs w:val="22"/>
          <w:lang w:val="es-CR"/>
        </w:rPr>
      </w:pPr>
    </w:p>
    <w:p w14:paraId="59E20515" w14:textId="77777777" w:rsidR="00065EB7" w:rsidRDefault="00065EB7" w:rsidP="009643AA">
      <w:pPr>
        <w:spacing w:line="276" w:lineRule="auto"/>
        <w:jc w:val="center"/>
        <w:rPr>
          <w:rFonts w:ascii="Roboto" w:hAnsi="Roboto" w:cs="Arial"/>
          <w:b/>
          <w:bCs/>
          <w:sz w:val="22"/>
          <w:szCs w:val="22"/>
          <w:lang w:val="es-CR"/>
        </w:rPr>
      </w:pPr>
    </w:p>
    <w:p w14:paraId="28953A7C" w14:textId="257EFF49" w:rsidR="00CE44FF" w:rsidRDefault="007D40E2" w:rsidP="009643AA">
      <w:pPr>
        <w:spacing w:line="276" w:lineRule="auto"/>
        <w:jc w:val="center"/>
        <w:rPr>
          <w:rFonts w:ascii="Roboto" w:hAnsi="Roboto" w:cs="Arial"/>
          <w:b/>
          <w:bCs/>
          <w:sz w:val="22"/>
          <w:szCs w:val="22"/>
          <w:lang w:val="es-CR"/>
        </w:rPr>
      </w:pPr>
      <w:r w:rsidRPr="00390E82">
        <w:rPr>
          <w:rFonts w:ascii="Roboto" w:hAnsi="Roboto" w:cs="Arial"/>
          <w:b/>
          <w:bCs/>
          <w:sz w:val="22"/>
          <w:szCs w:val="22"/>
          <w:lang w:val="es-CR"/>
        </w:rPr>
        <w:lastRenderedPageBreak/>
        <w:t xml:space="preserve">Gráfico </w:t>
      </w:r>
      <w:r w:rsidRPr="00390E82">
        <w:rPr>
          <w:rFonts w:ascii="Roboto" w:hAnsi="Roboto" w:cs="Arial"/>
          <w:b/>
          <w:bCs/>
          <w:sz w:val="22"/>
          <w:szCs w:val="22"/>
          <w:lang w:val="es-CR"/>
        </w:rPr>
        <w:fldChar w:fldCharType="begin"/>
      </w:r>
      <w:r w:rsidRPr="00390E82">
        <w:rPr>
          <w:rFonts w:ascii="Roboto" w:hAnsi="Roboto" w:cs="Arial"/>
          <w:b/>
          <w:bCs/>
          <w:sz w:val="22"/>
          <w:szCs w:val="22"/>
          <w:lang w:val="es-CR"/>
        </w:rPr>
        <w:instrText xml:space="preserve"> SEQ Gráfico_ \* ARABIC </w:instrText>
      </w:r>
      <w:r w:rsidRPr="00390E82">
        <w:rPr>
          <w:rFonts w:ascii="Roboto" w:hAnsi="Roboto" w:cs="Arial"/>
          <w:b/>
          <w:bCs/>
          <w:sz w:val="22"/>
          <w:szCs w:val="22"/>
          <w:lang w:val="es-CR"/>
        </w:rPr>
        <w:fldChar w:fldCharType="separate"/>
      </w:r>
      <w:r w:rsidR="00A460D5">
        <w:rPr>
          <w:rFonts w:ascii="Roboto" w:hAnsi="Roboto" w:cs="Arial"/>
          <w:b/>
          <w:bCs/>
          <w:noProof/>
          <w:sz w:val="22"/>
          <w:szCs w:val="22"/>
          <w:lang w:val="es-CR"/>
        </w:rPr>
        <w:t>1</w:t>
      </w:r>
      <w:r w:rsidRPr="00390E82">
        <w:rPr>
          <w:rFonts w:ascii="Roboto" w:hAnsi="Roboto" w:cs="Arial"/>
          <w:b/>
          <w:bCs/>
          <w:sz w:val="22"/>
          <w:szCs w:val="22"/>
          <w:lang w:val="es-CR"/>
        </w:rPr>
        <w:fldChar w:fldCharType="end"/>
      </w:r>
      <w:r w:rsidRPr="00390E82">
        <w:rPr>
          <w:rFonts w:ascii="Roboto" w:hAnsi="Roboto" w:cs="Arial"/>
          <w:b/>
          <w:bCs/>
          <w:sz w:val="22"/>
          <w:szCs w:val="22"/>
          <w:lang w:val="es-CR"/>
        </w:rPr>
        <w:t xml:space="preserve"> </w:t>
      </w:r>
    </w:p>
    <w:p w14:paraId="779779E7" w14:textId="566CD787" w:rsidR="009643AA" w:rsidRPr="00390E82" w:rsidRDefault="007D40E2" w:rsidP="009643AA">
      <w:pPr>
        <w:spacing w:line="276" w:lineRule="auto"/>
        <w:jc w:val="center"/>
        <w:rPr>
          <w:rFonts w:ascii="Roboto" w:hAnsi="Roboto" w:cs="Arial"/>
          <w:b/>
          <w:bCs/>
          <w:sz w:val="22"/>
          <w:szCs w:val="22"/>
          <w:lang w:val="es-CR"/>
        </w:rPr>
      </w:pPr>
      <w:r w:rsidRPr="00390E82">
        <w:rPr>
          <w:rFonts w:ascii="Roboto" w:hAnsi="Roboto" w:cs="Arial"/>
          <w:b/>
          <w:bCs/>
          <w:sz w:val="22"/>
          <w:szCs w:val="22"/>
          <w:lang w:val="es-CR"/>
        </w:rPr>
        <w:t>Volumen transado por tipo de mercado y su relación al producto interno bruto</w:t>
      </w:r>
    </w:p>
    <w:p w14:paraId="5A10918E" w14:textId="77777777" w:rsidR="007D40E2" w:rsidRPr="00390E82" w:rsidRDefault="007D40E2" w:rsidP="007D40E2">
      <w:pPr>
        <w:spacing w:line="276" w:lineRule="auto"/>
        <w:jc w:val="center"/>
        <w:rPr>
          <w:rFonts w:ascii="Roboto" w:hAnsi="Roboto" w:cs="Arial"/>
          <w:lang w:val="es-CR"/>
        </w:rPr>
      </w:pPr>
      <w:r w:rsidRPr="00390E82">
        <w:rPr>
          <w:rFonts w:ascii="Roboto" w:hAnsi="Roboto" w:cs="Arial"/>
          <w:noProof/>
          <w:lang w:val="es-CR"/>
        </w:rPr>
        <w:drawing>
          <wp:inline distT="0" distB="0" distL="0" distR="0" wp14:anchorId="0350164C" wp14:editId="32741FA7">
            <wp:extent cx="4454163" cy="2477069"/>
            <wp:effectExtent l="0" t="0" r="381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4460233" cy="2480445"/>
                    </a:xfrm>
                    <a:prstGeom prst="rect">
                      <a:avLst/>
                    </a:prstGeom>
                    <a:noFill/>
                  </pic:spPr>
                </pic:pic>
              </a:graphicData>
            </a:graphic>
          </wp:inline>
        </w:drawing>
      </w:r>
    </w:p>
    <w:p w14:paraId="48ACD41F" w14:textId="77777777" w:rsidR="007D40E2" w:rsidRPr="00390E82" w:rsidRDefault="007D40E2" w:rsidP="007D40E2">
      <w:pPr>
        <w:spacing w:line="276" w:lineRule="auto"/>
        <w:ind w:left="708"/>
        <w:jc w:val="both"/>
        <w:rPr>
          <w:rFonts w:ascii="Roboto" w:hAnsi="Roboto" w:cs="Arial"/>
          <w:sz w:val="16"/>
          <w:szCs w:val="16"/>
          <w:lang w:val="es-CR"/>
        </w:rPr>
      </w:pPr>
      <w:r w:rsidRPr="00390E82">
        <w:rPr>
          <w:rFonts w:ascii="Roboto" w:hAnsi="Roboto" w:cs="Arial"/>
          <w:b/>
          <w:bCs/>
          <w:i/>
          <w:iCs/>
          <w:sz w:val="16"/>
          <w:szCs w:val="16"/>
          <w:lang w:val="es-CR"/>
        </w:rPr>
        <w:t>Fuente:</w:t>
      </w:r>
      <w:r w:rsidRPr="00390E82">
        <w:rPr>
          <w:rFonts w:ascii="Roboto" w:hAnsi="Roboto" w:cs="Arial"/>
          <w:sz w:val="16"/>
          <w:szCs w:val="16"/>
          <w:lang w:val="es-CR"/>
        </w:rPr>
        <w:t xml:space="preserve"> Bolsa Nacional de Valores y BCCR. </w:t>
      </w:r>
    </w:p>
    <w:p w14:paraId="29527371" w14:textId="77777777" w:rsidR="007D40E2" w:rsidRPr="00390E82" w:rsidRDefault="007D40E2" w:rsidP="007D40E2">
      <w:pPr>
        <w:spacing w:line="276" w:lineRule="auto"/>
        <w:ind w:left="708"/>
        <w:jc w:val="both"/>
        <w:rPr>
          <w:rFonts w:ascii="Roboto" w:hAnsi="Roboto" w:cs="Arial"/>
          <w:sz w:val="16"/>
          <w:szCs w:val="16"/>
          <w:lang w:val="es-CR"/>
        </w:rPr>
      </w:pPr>
      <w:r w:rsidRPr="00390E82">
        <w:rPr>
          <w:rFonts w:ascii="Roboto" w:hAnsi="Roboto" w:cs="Arial"/>
          <w:b/>
          <w:bCs/>
          <w:i/>
          <w:iCs/>
          <w:sz w:val="16"/>
          <w:szCs w:val="16"/>
          <w:lang w:val="es-CR"/>
        </w:rPr>
        <w:t>Nota:</w:t>
      </w:r>
      <w:r w:rsidRPr="00390E82">
        <w:rPr>
          <w:rFonts w:ascii="Roboto" w:hAnsi="Roboto" w:cs="Arial"/>
          <w:sz w:val="16"/>
          <w:szCs w:val="16"/>
          <w:lang w:val="es-CR"/>
        </w:rPr>
        <w:t xml:space="preserve"> (Cifras anuales en millones de colones y porcentajes).</w:t>
      </w:r>
    </w:p>
    <w:p w14:paraId="5B238925" w14:textId="77777777" w:rsidR="007D40E2" w:rsidRPr="00390E82" w:rsidRDefault="007D40E2" w:rsidP="007D40E2">
      <w:pPr>
        <w:spacing w:line="276" w:lineRule="auto"/>
        <w:jc w:val="both"/>
        <w:rPr>
          <w:rFonts w:ascii="Roboto" w:hAnsi="Roboto" w:cs="Arial"/>
          <w:lang w:val="es-CR"/>
        </w:rPr>
      </w:pPr>
    </w:p>
    <w:p w14:paraId="3056A0BB" w14:textId="5532DEB6" w:rsidR="007D40E2" w:rsidRPr="00390E8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 xml:space="preserve">En cuanto a la evolución del mercado primario el volumen total en el año 2023 fue de ¢6.216 mil millones (¢5 229 mil millones en 2022), lo que representa un aumento del 18,9% con respecto al año anterior. Adicionalmente, el 53% del valor transado corresponde a colocaciones del Ministerio de Hacienda un 81% (¢2.648 mil millones) para emisiones en colones y un 15% (¢483 mil millones) para emisiones en dólares y un 4% (¢136 mil millones) para emisiones en unidades de desarrollo. En tanto que las captaciones por parte del Banco Central de Costa Rica (la totalidad en moneda local) fue de 22% y un 4% de colocaciones realizadas por el Banco Popular. </w:t>
      </w:r>
    </w:p>
    <w:p w14:paraId="0660F8E2" w14:textId="77777777" w:rsidR="007D40E2" w:rsidRPr="00390E82" w:rsidRDefault="007D40E2" w:rsidP="007D40E2">
      <w:pPr>
        <w:spacing w:line="276" w:lineRule="auto"/>
        <w:jc w:val="both"/>
        <w:rPr>
          <w:rFonts w:ascii="Roboto" w:hAnsi="Roboto" w:cs="Arial"/>
          <w:sz w:val="22"/>
          <w:szCs w:val="22"/>
          <w:lang w:val="es-CR"/>
        </w:rPr>
      </w:pPr>
    </w:p>
    <w:p w14:paraId="5138AC80" w14:textId="1B96CA28" w:rsidR="007D40E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Por su parte, el total transado del Ministerio de Hacienda durante el 2023 representó un 7% en relación con el PIB y con respecto al año 2022 muestra un aumento de un punto porcentual. Finalmente, el volumen canjeado por el Ministerio de Hacienda fue de ¢762 mil millones y en dólares de $58 millones. Los principales compradores de las colocaciones realizadas por el Gobierno son las operadoras de pensiones, las entidades bancarias, y las cooperativas.</w:t>
      </w:r>
    </w:p>
    <w:p w14:paraId="02D61270" w14:textId="698E051D" w:rsidR="009643AA" w:rsidRDefault="009643AA" w:rsidP="007D40E2">
      <w:pPr>
        <w:spacing w:line="276" w:lineRule="auto"/>
        <w:jc w:val="both"/>
        <w:rPr>
          <w:rFonts w:ascii="Roboto" w:hAnsi="Roboto" w:cs="Arial"/>
          <w:sz w:val="22"/>
          <w:szCs w:val="22"/>
          <w:lang w:val="es-CR"/>
        </w:rPr>
      </w:pPr>
    </w:p>
    <w:p w14:paraId="08670CBF" w14:textId="7460B262" w:rsidR="009643AA" w:rsidRDefault="009643AA" w:rsidP="007D40E2">
      <w:pPr>
        <w:spacing w:line="276" w:lineRule="auto"/>
        <w:jc w:val="both"/>
        <w:rPr>
          <w:rFonts w:ascii="Roboto" w:hAnsi="Roboto" w:cs="Arial"/>
          <w:sz w:val="22"/>
          <w:szCs w:val="22"/>
          <w:lang w:val="es-CR"/>
        </w:rPr>
      </w:pPr>
    </w:p>
    <w:p w14:paraId="3CA83FE1" w14:textId="1DA77255" w:rsidR="009643AA" w:rsidRDefault="009643AA" w:rsidP="007D40E2">
      <w:pPr>
        <w:spacing w:line="276" w:lineRule="auto"/>
        <w:jc w:val="both"/>
        <w:rPr>
          <w:rFonts w:ascii="Roboto" w:hAnsi="Roboto" w:cs="Arial"/>
          <w:sz w:val="22"/>
          <w:szCs w:val="22"/>
          <w:lang w:val="es-CR"/>
        </w:rPr>
      </w:pPr>
    </w:p>
    <w:p w14:paraId="3BD9E751" w14:textId="318BF05C" w:rsidR="009643AA" w:rsidRDefault="009643AA" w:rsidP="007D40E2">
      <w:pPr>
        <w:spacing w:line="276" w:lineRule="auto"/>
        <w:jc w:val="both"/>
        <w:rPr>
          <w:rFonts w:ascii="Roboto" w:hAnsi="Roboto" w:cs="Arial"/>
          <w:sz w:val="22"/>
          <w:szCs w:val="22"/>
          <w:lang w:val="es-CR"/>
        </w:rPr>
      </w:pPr>
    </w:p>
    <w:p w14:paraId="6090BC68" w14:textId="2B98CA75" w:rsidR="009643AA" w:rsidRDefault="009643AA" w:rsidP="007D40E2">
      <w:pPr>
        <w:spacing w:line="276" w:lineRule="auto"/>
        <w:jc w:val="both"/>
        <w:rPr>
          <w:rFonts w:ascii="Roboto" w:hAnsi="Roboto" w:cs="Arial"/>
          <w:sz w:val="22"/>
          <w:szCs w:val="22"/>
          <w:lang w:val="es-CR"/>
        </w:rPr>
      </w:pPr>
    </w:p>
    <w:p w14:paraId="1F9BBAD4" w14:textId="345B2611" w:rsidR="009643AA" w:rsidRDefault="009643AA" w:rsidP="007D40E2">
      <w:pPr>
        <w:spacing w:line="276" w:lineRule="auto"/>
        <w:jc w:val="both"/>
        <w:rPr>
          <w:rFonts w:ascii="Roboto" w:hAnsi="Roboto" w:cs="Arial"/>
          <w:sz w:val="22"/>
          <w:szCs w:val="22"/>
          <w:lang w:val="es-CR"/>
        </w:rPr>
      </w:pPr>
    </w:p>
    <w:p w14:paraId="27D025DB" w14:textId="77490791" w:rsidR="009643AA" w:rsidRDefault="009643AA" w:rsidP="007D40E2">
      <w:pPr>
        <w:spacing w:line="276" w:lineRule="auto"/>
        <w:jc w:val="both"/>
        <w:rPr>
          <w:rFonts w:ascii="Roboto" w:hAnsi="Roboto" w:cs="Arial"/>
          <w:sz w:val="22"/>
          <w:szCs w:val="22"/>
          <w:lang w:val="es-CR"/>
        </w:rPr>
      </w:pPr>
    </w:p>
    <w:p w14:paraId="47B42AAE" w14:textId="65D6295A" w:rsidR="009643AA" w:rsidRDefault="009643AA" w:rsidP="007D40E2">
      <w:pPr>
        <w:spacing w:line="276" w:lineRule="auto"/>
        <w:jc w:val="both"/>
        <w:rPr>
          <w:rFonts w:ascii="Roboto" w:hAnsi="Roboto" w:cs="Arial"/>
          <w:sz w:val="22"/>
          <w:szCs w:val="22"/>
          <w:lang w:val="es-CR"/>
        </w:rPr>
      </w:pPr>
    </w:p>
    <w:p w14:paraId="63FD6139" w14:textId="77777777" w:rsidR="009643AA" w:rsidRPr="00390E82" w:rsidRDefault="009643AA" w:rsidP="007D40E2">
      <w:pPr>
        <w:spacing w:line="276" w:lineRule="auto"/>
        <w:jc w:val="both"/>
        <w:rPr>
          <w:rFonts w:ascii="Roboto" w:hAnsi="Roboto" w:cs="Arial"/>
          <w:b/>
          <w:sz w:val="22"/>
          <w:szCs w:val="22"/>
          <w:lang w:val="es-CR"/>
        </w:rPr>
      </w:pPr>
    </w:p>
    <w:p w14:paraId="063E7F66" w14:textId="77777777" w:rsidR="007D40E2" w:rsidRPr="00390E82" w:rsidRDefault="007D40E2" w:rsidP="007D40E2">
      <w:pPr>
        <w:spacing w:line="276" w:lineRule="auto"/>
        <w:jc w:val="both"/>
        <w:rPr>
          <w:rFonts w:ascii="Roboto" w:hAnsi="Roboto" w:cs="Arial"/>
          <w:color w:val="FF0000"/>
          <w:sz w:val="22"/>
          <w:szCs w:val="22"/>
          <w:lang w:val="es-CR"/>
        </w:rPr>
      </w:pPr>
    </w:p>
    <w:p w14:paraId="079744BB" w14:textId="282F6F10" w:rsidR="00CE44FF" w:rsidRDefault="007D40E2" w:rsidP="009643AA">
      <w:pPr>
        <w:spacing w:line="276" w:lineRule="auto"/>
        <w:jc w:val="center"/>
        <w:rPr>
          <w:rFonts w:ascii="Roboto" w:hAnsi="Roboto" w:cs="Arial"/>
          <w:b/>
          <w:bCs/>
          <w:sz w:val="22"/>
          <w:szCs w:val="22"/>
          <w:lang w:val="es-CR"/>
        </w:rPr>
      </w:pPr>
      <w:r w:rsidRPr="00390E82">
        <w:rPr>
          <w:rFonts w:ascii="Roboto" w:hAnsi="Roboto" w:cs="Arial"/>
          <w:b/>
          <w:bCs/>
          <w:sz w:val="22"/>
          <w:szCs w:val="22"/>
          <w:lang w:val="es-CR"/>
        </w:rPr>
        <w:lastRenderedPageBreak/>
        <w:t xml:space="preserve">Gráfico </w:t>
      </w:r>
      <w:r w:rsidRPr="00390E82">
        <w:rPr>
          <w:rFonts w:ascii="Roboto" w:hAnsi="Roboto" w:cs="Arial"/>
          <w:b/>
          <w:bCs/>
          <w:sz w:val="22"/>
          <w:szCs w:val="22"/>
          <w:lang w:val="es-CR"/>
        </w:rPr>
        <w:fldChar w:fldCharType="begin"/>
      </w:r>
      <w:r w:rsidRPr="00390E82">
        <w:rPr>
          <w:rFonts w:ascii="Roboto" w:hAnsi="Roboto" w:cs="Arial"/>
          <w:b/>
          <w:bCs/>
          <w:sz w:val="22"/>
          <w:szCs w:val="22"/>
          <w:lang w:val="es-CR"/>
        </w:rPr>
        <w:instrText xml:space="preserve"> SEQ Gráfico_ \* ARABIC </w:instrText>
      </w:r>
      <w:r w:rsidRPr="00390E82">
        <w:rPr>
          <w:rFonts w:ascii="Roboto" w:hAnsi="Roboto" w:cs="Arial"/>
          <w:b/>
          <w:bCs/>
          <w:sz w:val="22"/>
          <w:szCs w:val="22"/>
          <w:lang w:val="es-CR"/>
        </w:rPr>
        <w:fldChar w:fldCharType="separate"/>
      </w:r>
      <w:r w:rsidR="00A460D5">
        <w:rPr>
          <w:rFonts w:ascii="Roboto" w:hAnsi="Roboto" w:cs="Arial"/>
          <w:b/>
          <w:bCs/>
          <w:noProof/>
          <w:sz w:val="22"/>
          <w:szCs w:val="22"/>
          <w:lang w:val="es-CR"/>
        </w:rPr>
        <w:t>2</w:t>
      </w:r>
      <w:r w:rsidRPr="00390E82">
        <w:rPr>
          <w:rFonts w:ascii="Roboto" w:hAnsi="Roboto" w:cs="Arial"/>
          <w:b/>
          <w:bCs/>
          <w:sz w:val="22"/>
          <w:szCs w:val="22"/>
          <w:lang w:val="es-CR"/>
        </w:rPr>
        <w:fldChar w:fldCharType="end"/>
      </w:r>
    </w:p>
    <w:p w14:paraId="26AA17D1" w14:textId="6EDBF6C8" w:rsidR="007D40E2" w:rsidRPr="00390E82" w:rsidRDefault="007D40E2" w:rsidP="009643AA">
      <w:pPr>
        <w:spacing w:line="276" w:lineRule="auto"/>
        <w:jc w:val="center"/>
        <w:rPr>
          <w:rFonts w:ascii="Roboto" w:hAnsi="Roboto" w:cs="Arial"/>
          <w:b/>
          <w:bCs/>
          <w:sz w:val="22"/>
          <w:szCs w:val="22"/>
          <w:lang w:val="es-CR"/>
        </w:rPr>
      </w:pPr>
      <w:r w:rsidRPr="00390E82">
        <w:rPr>
          <w:rFonts w:ascii="Roboto" w:hAnsi="Roboto" w:cs="Arial"/>
          <w:b/>
          <w:bCs/>
          <w:sz w:val="22"/>
          <w:szCs w:val="22"/>
          <w:lang w:val="es-CR"/>
        </w:rPr>
        <w:t>Monto captado del Ministerio de Hacienda en el mercado primario en relación con el PIB</w:t>
      </w:r>
    </w:p>
    <w:p w14:paraId="66606366" w14:textId="77777777" w:rsidR="007D40E2" w:rsidRPr="00390E82" w:rsidRDefault="007D40E2" w:rsidP="007D40E2">
      <w:pPr>
        <w:widowControl w:val="0"/>
        <w:autoSpaceDE w:val="0"/>
        <w:autoSpaceDN w:val="0"/>
        <w:adjustRightInd w:val="0"/>
        <w:ind w:right="-700"/>
        <w:jc w:val="center"/>
        <w:rPr>
          <w:rFonts w:ascii="Roboto" w:hAnsi="Roboto" w:cs="Arial"/>
          <w:b/>
          <w:color w:val="FF0000"/>
          <w:lang w:val="es-CR"/>
        </w:rPr>
      </w:pPr>
    </w:p>
    <w:p w14:paraId="1AD21BEB" w14:textId="77777777" w:rsidR="007D40E2" w:rsidRPr="00390E82" w:rsidRDefault="007D40E2" w:rsidP="007D40E2">
      <w:pPr>
        <w:widowControl w:val="0"/>
        <w:autoSpaceDE w:val="0"/>
        <w:autoSpaceDN w:val="0"/>
        <w:adjustRightInd w:val="0"/>
        <w:ind w:right="-700"/>
        <w:jc w:val="center"/>
        <w:rPr>
          <w:rFonts w:ascii="Roboto" w:hAnsi="Roboto" w:cs="Arial"/>
          <w:b/>
          <w:color w:val="FF0000"/>
          <w:lang w:val="es-CR"/>
        </w:rPr>
      </w:pPr>
      <w:r w:rsidRPr="00390E82">
        <w:rPr>
          <w:rFonts w:ascii="Roboto" w:hAnsi="Roboto" w:cs="Arial"/>
          <w:b/>
          <w:noProof/>
          <w:color w:val="FF0000"/>
          <w:lang w:val="es-CR"/>
        </w:rPr>
        <w:drawing>
          <wp:inline distT="0" distB="0" distL="0" distR="0" wp14:anchorId="2BEF0C6F" wp14:editId="0CBCC2BD">
            <wp:extent cx="4904512" cy="2941659"/>
            <wp:effectExtent l="0" t="0" r="0" b="0"/>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915052" cy="2947981"/>
                    </a:xfrm>
                    <a:prstGeom prst="rect">
                      <a:avLst/>
                    </a:prstGeom>
                    <a:noFill/>
                  </pic:spPr>
                </pic:pic>
              </a:graphicData>
            </a:graphic>
          </wp:inline>
        </w:drawing>
      </w:r>
    </w:p>
    <w:p w14:paraId="0985D460" w14:textId="77777777" w:rsidR="007D40E2" w:rsidRPr="00390E82" w:rsidRDefault="007D40E2" w:rsidP="007D40E2">
      <w:pPr>
        <w:spacing w:line="276" w:lineRule="auto"/>
        <w:jc w:val="both"/>
        <w:rPr>
          <w:rFonts w:ascii="Roboto" w:hAnsi="Roboto" w:cs="Arial"/>
          <w:color w:val="FF0000"/>
          <w:sz w:val="22"/>
          <w:szCs w:val="22"/>
          <w:lang w:val="es-ES_tradnl"/>
        </w:rPr>
      </w:pPr>
    </w:p>
    <w:p w14:paraId="6E311DB8" w14:textId="77777777" w:rsidR="007D40E2" w:rsidRPr="00390E82" w:rsidRDefault="007D40E2" w:rsidP="007D40E2">
      <w:pPr>
        <w:spacing w:line="276" w:lineRule="auto"/>
        <w:ind w:left="708"/>
        <w:jc w:val="both"/>
        <w:rPr>
          <w:rFonts w:ascii="Roboto" w:hAnsi="Roboto" w:cs="Arial"/>
          <w:sz w:val="16"/>
          <w:szCs w:val="16"/>
          <w:lang w:val="es-CR"/>
        </w:rPr>
      </w:pPr>
      <w:r w:rsidRPr="00390E82">
        <w:rPr>
          <w:rFonts w:ascii="Roboto" w:hAnsi="Roboto" w:cs="Arial"/>
          <w:b/>
          <w:bCs/>
          <w:i/>
          <w:iCs/>
          <w:sz w:val="16"/>
          <w:szCs w:val="16"/>
          <w:lang w:val="es-CR"/>
        </w:rPr>
        <w:t>Fuente:</w:t>
      </w:r>
      <w:r w:rsidRPr="00390E82">
        <w:rPr>
          <w:rFonts w:ascii="Roboto" w:hAnsi="Roboto" w:cs="Arial"/>
          <w:sz w:val="16"/>
          <w:szCs w:val="16"/>
          <w:lang w:val="es-CR"/>
        </w:rPr>
        <w:t xml:space="preserve"> Bolsa Nacional de Valores y Banco Central de Costa Rica.</w:t>
      </w:r>
    </w:p>
    <w:p w14:paraId="6D4E1A8C" w14:textId="77777777" w:rsidR="007D40E2" w:rsidRPr="00390E82" w:rsidRDefault="007D40E2" w:rsidP="007D40E2">
      <w:pPr>
        <w:spacing w:line="276" w:lineRule="auto"/>
        <w:ind w:left="708"/>
        <w:jc w:val="both"/>
        <w:rPr>
          <w:rFonts w:ascii="Roboto" w:hAnsi="Roboto" w:cs="Arial"/>
          <w:sz w:val="16"/>
          <w:szCs w:val="16"/>
          <w:lang w:val="es-CR"/>
        </w:rPr>
      </w:pPr>
      <w:r w:rsidRPr="00390E82">
        <w:rPr>
          <w:rFonts w:ascii="Roboto" w:hAnsi="Roboto" w:cs="Arial"/>
          <w:b/>
          <w:bCs/>
          <w:i/>
          <w:iCs/>
          <w:sz w:val="16"/>
          <w:szCs w:val="16"/>
          <w:lang w:val="es-CR"/>
        </w:rPr>
        <w:t>Nota:</w:t>
      </w:r>
      <w:r w:rsidRPr="00390E82">
        <w:rPr>
          <w:rFonts w:ascii="Roboto" w:hAnsi="Roboto" w:cs="Arial"/>
          <w:sz w:val="16"/>
          <w:szCs w:val="16"/>
          <w:lang w:val="es-CR"/>
        </w:rPr>
        <w:t xml:space="preserve"> (Cifras anuales en millones de colones y porcentajes).</w:t>
      </w:r>
    </w:p>
    <w:p w14:paraId="685D4CB1" w14:textId="77777777" w:rsidR="007D40E2" w:rsidRPr="00390E82" w:rsidRDefault="007D40E2" w:rsidP="007D40E2">
      <w:pPr>
        <w:spacing w:line="276" w:lineRule="auto"/>
        <w:jc w:val="both"/>
        <w:rPr>
          <w:rFonts w:ascii="Roboto" w:hAnsi="Roboto" w:cs="Arial"/>
          <w:color w:val="FF0000"/>
          <w:sz w:val="22"/>
          <w:szCs w:val="22"/>
          <w:lang w:val="es-CR"/>
        </w:rPr>
      </w:pPr>
    </w:p>
    <w:p w14:paraId="58D42D8A" w14:textId="77777777" w:rsidR="007D40E2" w:rsidRPr="00390E82" w:rsidRDefault="007D40E2" w:rsidP="000E3D47">
      <w:pPr>
        <w:spacing w:line="276" w:lineRule="auto"/>
        <w:jc w:val="both"/>
        <w:rPr>
          <w:rFonts w:ascii="Roboto" w:hAnsi="Roboto" w:cs="Arial"/>
          <w:b/>
          <w:sz w:val="22"/>
          <w:szCs w:val="22"/>
          <w:lang w:val="es-CR"/>
        </w:rPr>
      </w:pPr>
      <w:r w:rsidRPr="00390E82">
        <w:rPr>
          <w:rFonts w:ascii="Roboto" w:hAnsi="Roboto" w:cs="Arial"/>
          <w:sz w:val="22"/>
          <w:szCs w:val="22"/>
          <w:lang w:val="es-CR"/>
        </w:rPr>
        <w:t>El saldo en custodia de títulos del Ministerio de Hacienda en el Sistema de Anotación en Cuenta (SAC) se incrementó un 8,3% con respecto al saldo a diciembre 2022, saldo que representa un 46% del PIB estimado al año 2023, donde el 32% de este vence a lo largo de los próximos tres años. En cuanto a la composición por moneda el 84% del saldo está expresado en colones y unidades de desarrollo, y el restante 16% en dólares (no incluye las emisiones de deuda soberana por $4.500 millones).</w:t>
      </w:r>
    </w:p>
    <w:p w14:paraId="5EE3EF35" w14:textId="77777777" w:rsidR="007D40E2" w:rsidRPr="00390E82" w:rsidRDefault="007D40E2" w:rsidP="000E3D47">
      <w:pPr>
        <w:spacing w:line="276" w:lineRule="auto"/>
        <w:jc w:val="both"/>
        <w:rPr>
          <w:rFonts w:ascii="Roboto" w:hAnsi="Roboto" w:cs="Arial"/>
          <w:b/>
          <w:sz w:val="22"/>
          <w:szCs w:val="22"/>
          <w:lang w:val="es-CR"/>
        </w:rPr>
      </w:pPr>
    </w:p>
    <w:p w14:paraId="695CA98E" w14:textId="77777777" w:rsidR="007D40E2" w:rsidRPr="00390E82" w:rsidRDefault="007D40E2" w:rsidP="000E3D47">
      <w:pPr>
        <w:spacing w:line="276" w:lineRule="auto"/>
        <w:jc w:val="both"/>
        <w:rPr>
          <w:rFonts w:ascii="Roboto" w:hAnsi="Roboto" w:cs="Arial"/>
          <w:sz w:val="22"/>
          <w:szCs w:val="22"/>
          <w:lang w:val="es-CR"/>
        </w:rPr>
      </w:pPr>
      <w:r w:rsidRPr="00390E82">
        <w:rPr>
          <w:rFonts w:ascii="Roboto" w:hAnsi="Roboto" w:cs="Arial"/>
          <w:sz w:val="22"/>
          <w:szCs w:val="22"/>
          <w:lang w:val="es-CR"/>
        </w:rPr>
        <w:t>Por último, la estructura de tasas de interés en colones durante el último año registra una reducción a lo largo de los principales nodos característicos, con una disminución media de 300 puntos base, mientras que en dólares se observa tanto un incremento de 40 puntos base en promedio en el plazo hasta un año, como una reducción de 31 puntos base en promedio en el plazo mayor a un año. La reducción de los rendimientos en colones está en línea con el comportamiento a la baja observado en la tasa de política monetaria que se contrajo en 300 puntos base durante el año 2023, así como en otras tasas de referencia del mercado.</w:t>
      </w:r>
    </w:p>
    <w:p w14:paraId="22E19C9B" w14:textId="77777777" w:rsidR="007D40E2" w:rsidRPr="00390E82" w:rsidRDefault="007D40E2" w:rsidP="007D40E2">
      <w:pPr>
        <w:jc w:val="both"/>
        <w:rPr>
          <w:rFonts w:ascii="Roboto" w:hAnsi="Roboto" w:cs="Arial"/>
          <w:sz w:val="22"/>
          <w:szCs w:val="22"/>
          <w:lang w:val="es-CR"/>
        </w:rPr>
      </w:pPr>
    </w:p>
    <w:p w14:paraId="4441AEFD" w14:textId="611F7CCA" w:rsidR="007D40E2" w:rsidRPr="00390E82" w:rsidRDefault="007D40E2" w:rsidP="007D40E2">
      <w:pPr>
        <w:spacing w:line="276" w:lineRule="auto"/>
        <w:jc w:val="both"/>
        <w:rPr>
          <w:rFonts w:ascii="Roboto" w:hAnsi="Roboto" w:cs="Arial"/>
          <w:sz w:val="22"/>
          <w:szCs w:val="22"/>
          <w:lang w:val="es-CR"/>
        </w:rPr>
      </w:pPr>
      <w:r w:rsidRPr="00390E82">
        <w:rPr>
          <w:rFonts w:ascii="Roboto" w:hAnsi="Roboto" w:cs="Arial"/>
          <w:sz w:val="22"/>
          <w:szCs w:val="22"/>
          <w:lang w:val="es-CR"/>
        </w:rPr>
        <w:t>En lo que respecta al desempeño de la industria de los fondos de inversión, el activo neto administrado en colones a diciembre 2023 ascendió a la suma de ¢966 mil millones (¢812 mil millones en 2022), lo que registra un crecimiento del 19% con respecto a diciembre 2022 y en dólares el aumento fue de 2% (pasa de $3 847 millones a $3 907 millones), con una reducción del 1% en los fondos inmobiliarios. La distribución por tipo de fondo</w:t>
      </w:r>
      <w:r w:rsidR="00065EB7">
        <w:rPr>
          <w:rFonts w:ascii="Roboto" w:hAnsi="Roboto" w:cs="Arial"/>
          <w:sz w:val="22"/>
          <w:szCs w:val="22"/>
          <w:lang w:val="es-CR"/>
        </w:rPr>
        <w:t xml:space="preserve"> de inversión</w:t>
      </w:r>
      <w:r w:rsidRPr="00390E82">
        <w:rPr>
          <w:rFonts w:ascii="Roboto" w:hAnsi="Roboto" w:cs="Arial"/>
          <w:sz w:val="22"/>
          <w:szCs w:val="22"/>
          <w:lang w:val="es-CR"/>
        </w:rPr>
        <w:t xml:space="preserve"> </w:t>
      </w:r>
      <w:r w:rsidRPr="00390E82">
        <w:rPr>
          <w:rFonts w:ascii="Roboto" w:hAnsi="Roboto" w:cs="Arial"/>
          <w:sz w:val="22"/>
          <w:szCs w:val="22"/>
          <w:lang w:val="es-CR"/>
        </w:rPr>
        <w:lastRenderedPageBreak/>
        <w:t xml:space="preserve">mantuvo su tendencia en cuanto </w:t>
      </w:r>
      <w:r w:rsidR="00065EB7">
        <w:rPr>
          <w:rFonts w:ascii="Roboto" w:hAnsi="Roboto" w:cs="Arial"/>
          <w:sz w:val="22"/>
          <w:szCs w:val="22"/>
          <w:lang w:val="es-CR"/>
        </w:rPr>
        <w:t xml:space="preserve">a una </w:t>
      </w:r>
      <w:r w:rsidRPr="00390E82">
        <w:rPr>
          <w:rFonts w:ascii="Roboto" w:hAnsi="Roboto" w:cs="Arial"/>
          <w:sz w:val="22"/>
          <w:szCs w:val="22"/>
          <w:lang w:val="es-CR"/>
        </w:rPr>
        <w:t>mayor participación de los fondos de inversión del mercado de dinero con un 55% ($3.159 millones), seguido de los fondos inmobiliarios con un 33% ($1.912 millones). A diciembre 2023, el saldo neto administrado por los fondos de inversión representó un 6,4% del Producto Interno Bruto (PIB) estimado por el BCCR al cierre de dicho año. Del activo neto administrado, un 68% corresponde a fondos de inversión denominados en dólares y un 32% a fondos en colones y el número de cuentas abiertas en las sociedades administradoras de fondos de inversión ascendió a 192.321, para un crecimiento del 11,6% respecto al número de cuentas registradas al cierre del año 2022.</w:t>
      </w:r>
    </w:p>
    <w:p w14:paraId="26E30118" w14:textId="77777777" w:rsidR="007D40E2" w:rsidRPr="00390E82" w:rsidRDefault="007D40E2" w:rsidP="007D40E2">
      <w:pPr>
        <w:jc w:val="both"/>
        <w:rPr>
          <w:rFonts w:ascii="Roboto" w:hAnsi="Roboto" w:cs="Arial"/>
          <w:b/>
          <w:sz w:val="22"/>
          <w:szCs w:val="22"/>
          <w:lang w:val="es-CR"/>
        </w:rPr>
      </w:pPr>
    </w:p>
    <w:p w14:paraId="6DADBFBF" w14:textId="77777777" w:rsidR="007D40E2" w:rsidRPr="00390E82" w:rsidRDefault="007D40E2" w:rsidP="00065EB7">
      <w:pPr>
        <w:spacing w:line="276" w:lineRule="auto"/>
        <w:jc w:val="both"/>
        <w:rPr>
          <w:rFonts w:ascii="Roboto" w:hAnsi="Roboto" w:cs="Arial"/>
          <w:b/>
          <w:sz w:val="22"/>
          <w:szCs w:val="22"/>
          <w:lang w:val="es-CR"/>
        </w:rPr>
      </w:pPr>
      <w:r w:rsidRPr="00390E82">
        <w:rPr>
          <w:rFonts w:ascii="Roboto" w:hAnsi="Roboto" w:cs="Arial"/>
          <w:sz w:val="22"/>
          <w:szCs w:val="22"/>
          <w:lang w:val="es-CR"/>
        </w:rPr>
        <w:t>Los fondos de inversión del mercado de dinero registran una variación interanual en el activo neto en colones del 21,4% y del 4,0% en dólares a diciembre 2023. El saldo en efectivo con respecto al activo neto administrado para los fondos del mercado de dinero en colones fue de 32% (¢272,815 millones), relación que representa un incremento de nueve puntos porcentuales con respecto al mismo periodo del año anterior, mientras que en dólares fue del 31% ($472 millones), relación que no reporto cambio si se compara con la proporción a diciembre 2022.</w:t>
      </w:r>
    </w:p>
    <w:p w14:paraId="3DA1EDE9" w14:textId="77777777" w:rsidR="007D40E2" w:rsidRPr="00390E82" w:rsidRDefault="007D40E2" w:rsidP="007D40E2">
      <w:pPr>
        <w:spacing w:line="276" w:lineRule="auto"/>
        <w:jc w:val="both"/>
        <w:rPr>
          <w:rFonts w:ascii="Roboto" w:hAnsi="Roboto" w:cs="Arial"/>
          <w:color w:val="FF0000"/>
          <w:sz w:val="22"/>
          <w:szCs w:val="22"/>
          <w:lang w:val="es-CR"/>
        </w:rPr>
      </w:pPr>
    </w:p>
    <w:p w14:paraId="03BE86D7" w14:textId="75560B2A" w:rsidR="00CE44FF" w:rsidRDefault="007D40E2" w:rsidP="007D40E2">
      <w:pPr>
        <w:spacing w:line="276" w:lineRule="auto"/>
        <w:jc w:val="center"/>
        <w:rPr>
          <w:rFonts w:ascii="Roboto" w:hAnsi="Roboto" w:cs="Arial"/>
          <w:b/>
          <w:bCs/>
          <w:sz w:val="22"/>
          <w:szCs w:val="22"/>
          <w:lang w:val="es-CR"/>
        </w:rPr>
      </w:pPr>
      <w:r w:rsidRPr="00390E82">
        <w:rPr>
          <w:rFonts w:ascii="Roboto" w:hAnsi="Roboto" w:cs="Arial"/>
          <w:b/>
          <w:bCs/>
          <w:sz w:val="22"/>
          <w:szCs w:val="22"/>
          <w:lang w:val="es-CR"/>
        </w:rPr>
        <w:t xml:space="preserve">Gráfico </w:t>
      </w:r>
      <w:r w:rsidRPr="00390E82">
        <w:rPr>
          <w:rFonts w:ascii="Roboto" w:hAnsi="Roboto" w:cs="Arial"/>
          <w:b/>
          <w:bCs/>
          <w:sz w:val="22"/>
          <w:szCs w:val="22"/>
          <w:lang w:val="es-CR"/>
        </w:rPr>
        <w:fldChar w:fldCharType="begin"/>
      </w:r>
      <w:r w:rsidRPr="00390E82">
        <w:rPr>
          <w:rFonts w:ascii="Roboto" w:hAnsi="Roboto" w:cs="Arial"/>
          <w:b/>
          <w:bCs/>
          <w:sz w:val="22"/>
          <w:szCs w:val="22"/>
          <w:lang w:val="es-CR"/>
        </w:rPr>
        <w:instrText xml:space="preserve"> SEQ Gráfico_ \* ARABIC </w:instrText>
      </w:r>
      <w:r w:rsidRPr="00390E82">
        <w:rPr>
          <w:rFonts w:ascii="Roboto" w:hAnsi="Roboto" w:cs="Arial"/>
          <w:b/>
          <w:bCs/>
          <w:sz w:val="22"/>
          <w:szCs w:val="22"/>
          <w:lang w:val="es-CR"/>
        </w:rPr>
        <w:fldChar w:fldCharType="separate"/>
      </w:r>
      <w:r w:rsidR="00A460D5">
        <w:rPr>
          <w:rFonts w:ascii="Roboto" w:hAnsi="Roboto" w:cs="Arial"/>
          <w:b/>
          <w:bCs/>
          <w:noProof/>
          <w:sz w:val="22"/>
          <w:szCs w:val="22"/>
          <w:lang w:val="es-CR"/>
        </w:rPr>
        <w:t>3</w:t>
      </w:r>
      <w:r w:rsidRPr="00390E82">
        <w:rPr>
          <w:rFonts w:ascii="Roboto" w:hAnsi="Roboto" w:cs="Arial"/>
          <w:b/>
          <w:bCs/>
          <w:sz w:val="22"/>
          <w:szCs w:val="22"/>
          <w:lang w:val="es-CR"/>
        </w:rPr>
        <w:fldChar w:fldCharType="end"/>
      </w:r>
    </w:p>
    <w:p w14:paraId="0830D04D" w14:textId="5F957536" w:rsidR="007D40E2" w:rsidRPr="00390E82" w:rsidRDefault="007D40E2" w:rsidP="007D40E2">
      <w:pPr>
        <w:spacing w:line="276" w:lineRule="auto"/>
        <w:jc w:val="center"/>
        <w:rPr>
          <w:rFonts w:ascii="Roboto" w:hAnsi="Roboto" w:cs="Arial"/>
          <w:b/>
          <w:bCs/>
          <w:sz w:val="22"/>
          <w:szCs w:val="22"/>
          <w:lang w:val="es-CR"/>
        </w:rPr>
      </w:pPr>
      <w:r w:rsidRPr="00390E82">
        <w:rPr>
          <w:rFonts w:ascii="Roboto" w:hAnsi="Roboto" w:cs="Arial"/>
          <w:b/>
          <w:bCs/>
          <w:sz w:val="22"/>
          <w:szCs w:val="22"/>
          <w:lang w:val="es-CR"/>
        </w:rPr>
        <w:t>Volumen transado, activo neto de los fondos de inversión y saldo en custodia con relación al PIB</w:t>
      </w:r>
    </w:p>
    <w:p w14:paraId="53B3C67B" w14:textId="77777777" w:rsidR="007D40E2" w:rsidRPr="00390E82" w:rsidRDefault="007D40E2" w:rsidP="007D40E2">
      <w:pPr>
        <w:pStyle w:val="NormalWeb"/>
        <w:rPr>
          <w:rFonts w:ascii="Roboto" w:hAnsi="Roboto" w:cs="Arial"/>
        </w:rPr>
      </w:pPr>
      <w:r w:rsidRPr="00390E82">
        <w:rPr>
          <w:rFonts w:ascii="Roboto" w:hAnsi="Roboto" w:cs="Arial"/>
          <w:noProof/>
        </w:rPr>
        <w:drawing>
          <wp:inline distT="0" distB="0" distL="0" distR="0" wp14:anchorId="408779EB" wp14:editId="145265A4">
            <wp:extent cx="5612130" cy="3016250"/>
            <wp:effectExtent l="0" t="0" r="7620" b="0"/>
            <wp:docPr id="13" name="Imagen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612130" cy="3016250"/>
                    </a:xfrm>
                    <a:prstGeom prst="rect">
                      <a:avLst/>
                    </a:prstGeom>
                    <a:noFill/>
                    <a:ln>
                      <a:noFill/>
                    </a:ln>
                  </pic:spPr>
                </pic:pic>
              </a:graphicData>
            </a:graphic>
          </wp:inline>
        </w:drawing>
      </w:r>
    </w:p>
    <w:p w14:paraId="32D2327A" w14:textId="77777777" w:rsidR="007D40E2" w:rsidRPr="00390E82" w:rsidRDefault="007D40E2" w:rsidP="007D40E2">
      <w:pPr>
        <w:spacing w:line="276" w:lineRule="auto"/>
        <w:ind w:left="708"/>
        <w:jc w:val="both"/>
        <w:rPr>
          <w:rFonts w:ascii="Roboto" w:hAnsi="Roboto" w:cs="Arial"/>
          <w:sz w:val="16"/>
          <w:szCs w:val="16"/>
          <w:lang w:val="es-CR"/>
        </w:rPr>
      </w:pPr>
      <w:r w:rsidRPr="00390E82">
        <w:rPr>
          <w:rFonts w:ascii="Roboto" w:hAnsi="Roboto" w:cs="Arial"/>
          <w:b/>
          <w:bCs/>
          <w:i/>
          <w:iCs/>
          <w:sz w:val="16"/>
          <w:szCs w:val="16"/>
          <w:lang w:val="es-CR"/>
        </w:rPr>
        <w:t>Fuente:</w:t>
      </w:r>
      <w:r w:rsidRPr="00390E82">
        <w:rPr>
          <w:rFonts w:ascii="Roboto" w:hAnsi="Roboto" w:cs="Arial"/>
          <w:sz w:val="16"/>
          <w:szCs w:val="16"/>
          <w:lang w:val="es-CR"/>
        </w:rPr>
        <w:t xml:space="preserve"> Bolsa Nacional de Valores, Banco Central de Costa Rica y Sociedades Administradoras de Fondos de Inversión</w:t>
      </w:r>
    </w:p>
    <w:p w14:paraId="44E74B56" w14:textId="77777777" w:rsidR="007D40E2" w:rsidRPr="00390E82" w:rsidRDefault="007D40E2" w:rsidP="007D40E2">
      <w:pPr>
        <w:spacing w:line="276" w:lineRule="auto"/>
        <w:jc w:val="both"/>
        <w:rPr>
          <w:rFonts w:ascii="Roboto" w:hAnsi="Roboto" w:cs="Arial"/>
          <w:color w:val="FF0000"/>
          <w:sz w:val="22"/>
          <w:szCs w:val="22"/>
          <w:lang w:val="es-ES_tradnl"/>
        </w:rPr>
      </w:pPr>
    </w:p>
    <w:p w14:paraId="7841F3FC" w14:textId="77777777" w:rsidR="007D40E2" w:rsidRPr="00390E82" w:rsidRDefault="007D40E2" w:rsidP="007D40E2">
      <w:pPr>
        <w:spacing w:line="276" w:lineRule="auto"/>
        <w:jc w:val="both"/>
        <w:rPr>
          <w:rFonts w:ascii="Roboto" w:hAnsi="Roboto" w:cs="Arial"/>
          <w:color w:val="FF0000"/>
          <w:sz w:val="22"/>
          <w:szCs w:val="22"/>
        </w:rPr>
      </w:pPr>
    </w:p>
    <w:p w14:paraId="6FB54E51" w14:textId="77777777" w:rsidR="007D40E2" w:rsidRPr="00390E82" w:rsidRDefault="007D40E2" w:rsidP="007D40E2">
      <w:pPr>
        <w:pStyle w:val="Content"/>
        <w:jc w:val="both"/>
        <w:rPr>
          <w:rFonts w:ascii="Roboto" w:hAnsi="Roboto" w:cs="Arial"/>
          <w:color w:val="auto"/>
          <w:sz w:val="22"/>
          <w:szCs w:val="20"/>
          <w:lang w:val="es-CR"/>
        </w:rPr>
      </w:pPr>
      <w:r w:rsidRPr="00390E82">
        <w:rPr>
          <w:rFonts w:ascii="Roboto" w:hAnsi="Roboto" w:cs="Arial"/>
          <w:color w:val="auto"/>
          <w:sz w:val="22"/>
          <w:szCs w:val="20"/>
          <w:lang w:val="es-CR"/>
        </w:rPr>
        <w:t xml:space="preserve">Los fondos de inversión inmobiliarios al cierre del año 2023 registran compras por $40 millones, donde la inversión más importante se ubica en el sector comercial. En cuanto al </w:t>
      </w:r>
      <w:r w:rsidRPr="00390E82">
        <w:rPr>
          <w:rFonts w:ascii="Roboto" w:hAnsi="Roboto" w:cs="Arial"/>
          <w:color w:val="auto"/>
          <w:sz w:val="22"/>
          <w:szCs w:val="20"/>
          <w:lang w:val="es-CR"/>
        </w:rPr>
        <w:lastRenderedPageBreak/>
        <w:t>nivel de ocupación esta cerró en diciembre 2023 en una tasa de 74,6%, para una reducción de once puntos porcentuales con respecto al mismo periodo del año anterior, particularmente por el ajuste en el nivel de ocupación del fondo Parque Empresarial del Pacífico administrados por BCR. Por su parte, la rentabilidad líquida de los últimos doce meses a diciembre 2023 fue de 2,98%, para una reducción de 83 puntos base con respecto al dato al cierre del año 2022.</w:t>
      </w:r>
    </w:p>
    <w:p w14:paraId="198A79DB" w14:textId="77777777" w:rsidR="007D40E2" w:rsidRPr="00390E82" w:rsidRDefault="007D40E2" w:rsidP="007D40E2">
      <w:pPr>
        <w:pStyle w:val="Content"/>
        <w:jc w:val="both"/>
        <w:rPr>
          <w:rFonts w:ascii="Roboto" w:hAnsi="Roboto" w:cs="Arial"/>
          <w:color w:val="auto"/>
          <w:sz w:val="22"/>
          <w:szCs w:val="20"/>
          <w:lang w:val="es-CR"/>
        </w:rPr>
      </w:pPr>
    </w:p>
    <w:p w14:paraId="707186EB" w14:textId="522F314B" w:rsidR="007D40E2" w:rsidRPr="00390E82" w:rsidRDefault="007D40E2" w:rsidP="007D40E2">
      <w:pPr>
        <w:pStyle w:val="Content"/>
        <w:jc w:val="both"/>
        <w:rPr>
          <w:rFonts w:ascii="Roboto" w:hAnsi="Roboto" w:cs="Arial"/>
          <w:color w:val="auto"/>
          <w:sz w:val="22"/>
          <w:szCs w:val="20"/>
          <w:lang w:val="es-CR"/>
        </w:rPr>
      </w:pPr>
      <w:r w:rsidRPr="00390E82">
        <w:rPr>
          <w:rFonts w:ascii="Roboto" w:hAnsi="Roboto" w:cs="Arial"/>
          <w:color w:val="auto"/>
          <w:sz w:val="22"/>
          <w:szCs w:val="20"/>
          <w:lang w:val="es-CR"/>
        </w:rPr>
        <w:t>La evolución de las rentas mensuales acumuladas durante el año 2023 de los fondos inmobiliarios registra una contracción del 0,1% al comparar las cifras con el año 2022, siendo los sectores de servicios comunitarios y actividades inmobiliarias las que muestran la mayor contracción, en tanto</w:t>
      </w:r>
      <w:r w:rsidR="00065EB7">
        <w:rPr>
          <w:rFonts w:ascii="Roboto" w:hAnsi="Roboto" w:cs="Arial"/>
          <w:color w:val="auto"/>
          <w:sz w:val="22"/>
          <w:szCs w:val="20"/>
          <w:lang w:val="es-CR"/>
        </w:rPr>
        <w:t xml:space="preserve"> los sectores de </w:t>
      </w:r>
      <w:r w:rsidRPr="00390E82">
        <w:rPr>
          <w:rFonts w:ascii="Roboto" w:hAnsi="Roboto" w:cs="Arial"/>
          <w:color w:val="auto"/>
          <w:sz w:val="22"/>
          <w:szCs w:val="20"/>
          <w:lang w:val="es-CR"/>
        </w:rPr>
        <w:t>enseñanza</w:t>
      </w:r>
      <w:r w:rsidR="00065EB7">
        <w:rPr>
          <w:rFonts w:ascii="Roboto" w:hAnsi="Roboto" w:cs="Arial"/>
          <w:color w:val="auto"/>
          <w:sz w:val="22"/>
          <w:szCs w:val="20"/>
          <w:lang w:val="es-CR"/>
        </w:rPr>
        <w:t xml:space="preserve">, </w:t>
      </w:r>
      <w:r w:rsidRPr="00390E82">
        <w:rPr>
          <w:rFonts w:ascii="Roboto" w:hAnsi="Roboto" w:cs="Arial"/>
          <w:color w:val="auto"/>
          <w:sz w:val="22"/>
          <w:szCs w:val="20"/>
          <w:lang w:val="es-CR"/>
        </w:rPr>
        <w:t xml:space="preserve">servicios sociales y de salud </w:t>
      </w:r>
      <w:r w:rsidR="00065EB7">
        <w:rPr>
          <w:rFonts w:ascii="Roboto" w:hAnsi="Roboto" w:cs="Arial"/>
          <w:color w:val="auto"/>
          <w:sz w:val="22"/>
          <w:szCs w:val="20"/>
          <w:lang w:val="es-CR"/>
        </w:rPr>
        <w:t xml:space="preserve">son </w:t>
      </w:r>
      <w:r w:rsidRPr="00390E82">
        <w:rPr>
          <w:rFonts w:ascii="Roboto" w:hAnsi="Roboto" w:cs="Arial"/>
          <w:color w:val="auto"/>
          <w:sz w:val="22"/>
          <w:szCs w:val="20"/>
          <w:lang w:val="es-CR"/>
        </w:rPr>
        <w:t>los que reportan el mayor crecimiento</w:t>
      </w:r>
      <w:r w:rsidR="00065EB7">
        <w:rPr>
          <w:rFonts w:ascii="Roboto" w:hAnsi="Roboto" w:cs="Arial"/>
          <w:color w:val="auto"/>
          <w:sz w:val="22"/>
          <w:szCs w:val="20"/>
          <w:lang w:val="es-CR"/>
        </w:rPr>
        <w:t xml:space="preserve"> de las rentas</w:t>
      </w:r>
      <w:r w:rsidRPr="00390E82">
        <w:rPr>
          <w:rFonts w:ascii="Roboto" w:hAnsi="Roboto" w:cs="Arial"/>
          <w:color w:val="auto"/>
          <w:sz w:val="22"/>
          <w:szCs w:val="20"/>
          <w:lang w:val="es-CR"/>
        </w:rPr>
        <w:t>.</w:t>
      </w:r>
    </w:p>
    <w:p w14:paraId="4E51E6B2" w14:textId="77777777" w:rsidR="007D40E2" w:rsidRPr="00390E82" w:rsidRDefault="007D40E2" w:rsidP="007D40E2">
      <w:pPr>
        <w:pStyle w:val="Content"/>
        <w:jc w:val="both"/>
        <w:rPr>
          <w:rFonts w:ascii="Roboto" w:hAnsi="Roboto" w:cs="Arial"/>
          <w:color w:val="auto"/>
          <w:sz w:val="22"/>
          <w:szCs w:val="20"/>
          <w:lang w:val="es-CR"/>
        </w:rPr>
      </w:pPr>
    </w:p>
    <w:p w14:paraId="35B394B2" w14:textId="5E6634CF" w:rsidR="00A2182B" w:rsidRPr="00941577" w:rsidRDefault="007D40E2" w:rsidP="00941577">
      <w:pPr>
        <w:pStyle w:val="Content"/>
        <w:jc w:val="both"/>
        <w:rPr>
          <w:rFonts w:ascii="Roboto" w:hAnsi="Roboto" w:cs="Arial"/>
          <w:color w:val="auto"/>
          <w:sz w:val="22"/>
          <w:szCs w:val="20"/>
          <w:lang w:val="es-CR"/>
        </w:rPr>
      </w:pPr>
      <w:r w:rsidRPr="00390E82">
        <w:rPr>
          <w:rFonts w:ascii="Roboto" w:hAnsi="Roboto" w:cs="Arial"/>
          <w:color w:val="auto"/>
          <w:sz w:val="22"/>
          <w:szCs w:val="20"/>
          <w:lang w:val="es-CR"/>
        </w:rPr>
        <w:t xml:space="preserve">En cuanto al resultado financiero de las entidades, los puestos de bolsa presentan utilidades acumuladas al cierre de diciembre 2023 </w:t>
      </w:r>
      <w:r w:rsidR="00065EB7">
        <w:rPr>
          <w:rFonts w:ascii="Roboto" w:hAnsi="Roboto" w:cs="Arial"/>
          <w:color w:val="auto"/>
          <w:sz w:val="22"/>
          <w:szCs w:val="20"/>
          <w:lang w:val="es-CR"/>
        </w:rPr>
        <w:t xml:space="preserve">las cuales </w:t>
      </w:r>
      <w:r w:rsidRPr="00390E82">
        <w:rPr>
          <w:rFonts w:ascii="Roboto" w:hAnsi="Roboto" w:cs="Arial"/>
          <w:color w:val="auto"/>
          <w:sz w:val="22"/>
          <w:szCs w:val="20"/>
          <w:lang w:val="es-CR"/>
        </w:rPr>
        <w:t>se contrajeron un 7% con respecto al mismo periodo del año anterior. Por su parte, las Sociedades Administradoras de Fondos de Inversión, tienen una contracción del 31% en la utilidad acumulada neta entre diciembre 2023 y diciembre 2022.</w:t>
      </w:r>
    </w:p>
    <w:p w14:paraId="7765D4E1" w14:textId="77777777" w:rsidR="00BA730D" w:rsidRPr="00390E82" w:rsidRDefault="00BA730D" w:rsidP="00E104DD">
      <w:pPr>
        <w:spacing w:line="276" w:lineRule="auto"/>
        <w:jc w:val="both"/>
        <w:rPr>
          <w:rFonts w:ascii="Roboto" w:hAnsi="Roboto" w:cs="Arial"/>
          <w:noProof/>
          <w:color w:val="000000" w:themeColor="text1"/>
          <w:sz w:val="22"/>
          <w:szCs w:val="22"/>
        </w:rPr>
      </w:pPr>
    </w:p>
    <w:p w14:paraId="18A4B14E" w14:textId="54DC00C3" w:rsidR="000C728A" w:rsidRPr="00536969" w:rsidRDefault="000C728A" w:rsidP="000C728A">
      <w:pPr>
        <w:rPr>
          <w:rFonts w:ascii="Roboto" w:hAnsi="Roboto" w:cs="Arial"/>
          <w:b/>
          <w:lang w:val="es-CR"/>
        </w:rPr>
      </w:pPr>
      <w:r w:rsidRPr="00536969">
        <w:rPr>
          <w:rFonts w:ascii="Roboto" w:hAnsi="Roboto" w:cs="Arial"/>
          <w:b/>
          <w:lang w:val="es-ES_tradnl" w:eastAsia="en-US"/>
        </w:rPr>
        <w:t>1.3.</w:t>
      </w:r>
      <w:r w:rsidR="00A2182B" w:rsidRPr="00536969">
        <w:rPr>
          <w:rFonts w:ascii="Roboto" w:hAnsi="Roboto" w:cs="Arial"/>
          <w:b/>
          <w:lang w:val="es-ES_tradnl" w:eastAsia="en-US"/>
        </w:rPr>
        <w:t>3</w:t>
      </w:r>
      <w:r w:rsidRPr="00536969">
        <w:rPr>
          <w:rFonts w:ascii="Roboto" w:hAnsi="Roboto" w:cs="Arial"/>
          <w:b/>
          <w:lang w:val="es-ES_tradnl" w:eastAsia="en-US"/>
        </w:rPr>
        <w:t xml:space="preserve"> </w:t>
      </w:r>
      <w:r w:rsidRPr="00536969">
        <w:rPr>
          <w:rFonts w:ascii="Roboto" w:hAnsi="Roboto" w:cs="Arial"/>
          <w:b/>
          <w:bCs/>
        </w:rPr>
        <w:t>Análisis de fortalezas oportunidades, debilidades y amenazas</w:t>
      </w:r>
    </w:p>
    <w:p w14:paraId="0132B0AA" w14:textId="77777777" w:rsidR="00856DAD" w:rsidRPr="00536969" w:rsidRDefault="00856DAD" w:rsidP="00856DAD">
      <w:pPr>
        <w:jc w:val="both"/>
        <w:rPr>
          <w:rFonts w:ascii="Roboto" w:hAnsi="Roboto" w:cs="Arial"/>
          <w:lang w:val="es-CR"/>
        </w:rPr>
      </w:pPr>
    </w:p>
    <w:p w14:paraId="10B02D7F" w14:textId="1204DB3E" w:rsidR="00C248E2" w:rsidRPr="00536969" w:rsidRDefault="00C248E2" w:rsidP="004067EA">
      <w:pPr>
        <w:spacing w:line="276" w:lineRule="auto"/>
        <w:jc w:val="both"/>
        <w:rPr>
          <w:rFonts w:ascii="Roboto" w:hAnsi="Roboto" w:cs="Arial"/>
          <w:sz w:val="22"/>
          <w:szCs w:val="22"/>
        </w:rPr>
      </w:pPr>
      <w:r w:rsidRPr="00536969">
        <w:rPr>
          <w:rFonts w:ascii="Roboto" w:hAnsi="Roboto" w:cs="Arial"/>
          <w:sz w:val="22"/>
          <w:szCs w:val="22"/>
        </w:rPr>
        <w:t>Se presenta una actualización del análisis interno en términos de Fortalezas, Debilidades, Amenazas y Oportunidades:</w:t>
      </w:r>
    </w:p>
    <w:p w14:paraId="51CE1C68" w14:textId="77777777" w:rsidR="00D701D7" w:rsidRPr="00390E82" w:rsidRDefault="00D701D7" w:rsidP="00C248E2">
      <w:pPr>
        <w:jc w:val="both"/>
        <w:rPr>
          <w:rFonts w:ascii="Roboto" w:hAnsi="Roboto" w:cs="Arial"/>
          <w:sz w:val="22"/>
          <w:szCs w:val="22"/>
        </w:rPr>
      </w:pPr>
    </w:p>
    <w:tbl>
      <w:tblPr>
        <w:tblStyle w:val="Tablaconcuadrcula"/>
        <w:tblW w:w="0" w:type="auto"/>
        <w:tblInd w:w="-5" w:type="dxa"/>
        <w:tblLook w:val="04A0" w:firstRow="1" w:lastRow="0" w:firstColumn="1" w:lastColumn="0" w:noHBand="0" w:noVBand="1"/>
      </w:tblPr>
      <w:tblGrid>
        <w:gridCol w:w="4395"/>
        <w:gridCol w:w="4438"/>
      </w:tblGrid>
      <w:tr w:rsidR="00D701D7" w:rsidRPr="00390E82" w14:paraId="3EECEE09" w14:textId="77777777" w:rsidTr="00536969">
        <w:tc>
          <w:tcPr>
            <w:tcW w:w="4395" w:type="dxa"/>
            <w:shd w:val="clear" w:color="auto" w:fill="0D559A"/>
          </w:tcPr>
          <w:p w14:paraId="6B249AC2" w14:textId="77777777" w:rsidR="00D701D7" w:rsidRPr="00390E82" w:rsidRDefault="00D701D7" w:rsidP="00287AE1">
            <w:pPr>
              <w:spacing w:line="276" w:lineRule="auto"/>
              <w:jc w:val="center"/>
              <w:rPr>
                <w:rFonts w:ascii="Roboto" w:hAnsi="Roboto" w:cs="Arial"/>
                <w:b/>
                <w:noProof/>
                <w:color w:val="FFFFFF" w:themeColor="background1"/>
                <w:szCs w:val="22"/>
              </w:rPr>
            </w:pPr>
            <w:r w:rsidRPr="00390E82">
              <w:rPr>
                <w:rFonts w:ascii="Roboto" w:hAnsi="Roboto" w:cs="Arial"/>
                <w:b/>
                <w:noProof/>
                <w:color w:val="FFFFFF" w:themeColor="background1"/>
                <w:szCs w:val="22"/>
              </w:rPr>
              <w:t>Fortalezas</w:t>
            </w:r>
          </w:p>
        </w:tc>
        <w:tc>
          <w:tcPr>
            <w:tcW w:w="4438" w:type="dxa"/>
            <w:shd w:val="clear" w:color="auto" w:fill="009585"/>
          </w:tcPr>
          <w:p w14:paraId="7651E5E1" w14:textId="77777777" w:rsidR="00D701D7" w:rsidRPr="00390E82" w:rsidRDefault="00D701D7" w:rsidP="00287AE1">
            <w:pPr>
              <w:spacing w:line="276" w:lineRule="auto"/>
              <w:jc w:val="center"/>
              <w:rPr>
                <w:rFonts w:ascii="Roboto" w:hAnsi="Roboto" w:cs="Arial"/>
                <w:b/>
                <w:noProof/>
                <w:color w:val="FFFFFF" w:themeColor="background1"/>
                <w:szCs w:val="22"/>
              </w:rPr>
            </w:pPr>
            <w:r w:rsidRPr="00390E82">
              <w:rPr>
                <w:rFonts w:ascii="Roboto" w:hAnsi="Roboto" w:cs="Arial"/>
                <w:b/>
                <w:noProof/>
                <w:color w:val="FFFFFF" w:themeColor="background1"/>
                <w:szCs w:val="22"/>
              </w:rPr>
              <w:t>Debilidades</w:t>
            </w:r>
          </w:p>
        </w:tc>
      </w:tr>
      <w:tr w:rsidR="00E636D4" w:rsidRPr="00390E82" w14:paraId="4C785D0A" w14:textId="77777777" w:rsidTr="00287AE1">
        <w:tc>
          <w:tcPr>
            <w:tcW w:w="4395" w:type="dxa"/>
          </w:tcPr>
          <w:p w14:paraId="5B51E095" w14:textId="77777777" w:rsidR="00806976" w:rsidRPr="00536969" w:rsidRDefault="00806976" w:rsidP="00A2182B">
            <w:pPr>
              <w:pStyle w:val="Listaconvietas2"/>
              <w:numPr>
                <w:ilvl w:val="0"/>
                <w:numId w:val="6"/>
              </w:numPr>
              <w:spacing w:line="276" w:lineRule="auto"/>
              <w:rPr>
                <w:rFonts w:ascii="Roboto" w:hAnsi="Roboto"/>
                <w:noProof/>
                <w:sz w:val="20"/>
                <w:szCs w:val="20"/>
                <w:lang w:val="es-CR"/>
              </w:rPr>
            </w:pPr>
            <w:r w:rsidRPr="00536969">
              <w:rPr>
                <w:rFonts w:ascii="Roboto" w:hAnsi="Roboto"/>
                <w:noProof/>
                <w:sz w:val="20"/>
                <w:szCs w:val="20"/>
                <w:lang w:val="es-CR"/>
              </w:rPr>
              <w:t>Capital humano con conocimientos técnicos, compromiso y experiencia para ejercer sus funciones.</w:t>
            </w:r>
          </w:p>
          <w:p w14:paraId="6F21A977" w14:textId="77777777" w:rsidR="00806976" w:rsidRPr="00536969" w:rsidRDefault="00806976" w:rsidP="00A2182B">
            <w:pPr>
              <w:pStyle w:val="Listaconvietas2"/>
              <w:numPr>
                <w:ilvl w:val="0"/>
                <w:numId w:val="6"/>
              </w:numPr>
              <w:spacing w:line="276" w:lineRule="auto"/>
              <w:rPr>
                <w:rFonts w:ascii="Roboto" w:hAnsi="Roboto"/>
                <w:noProof/>
                <w:sz w:val="20"/>
                <w:szCs w:val="20"/>
                <w:lang w:val="es-CR"/>
              </w:rPr>
            </w:pPr>
            <w:r w:rsidRPr="00536969">
              <w:rPr>
                <w:rFonts w:ascii="Roboto" w:hAnsi="Roboto"/>
                <w:noProof/>
                <w:sz w:val="20"/>
                <w:szCs w:val="20"/>
                <w:lang w:val="es-CR"/>
              </w:rPr>
              <w:t>Recursos tecnológicos que apoyan procesos y facilitan la divulgación de información.</w:t>
            </w:r>
          </w:p>
          <w:p w14:paraId="796F3C4E" w14:textId="77777777" w:rsidR="00806976" w:rsidRPr="00536969" w:rsidRDefault="00806976" w:rsidP="00A2182B">
            <w:pPr>
              <w:pStyle w:val="Listaconvietas2"/>
              <w:numPr>
                <w:ilvl w:val="0"/>
                <w:numId w:val="6"/>
              </w:numPr>
              <w:spacing w:line="276" w:lineRule="auto"/>
              <w:rPr>
                <w:rFonts w:ascii="Roboto" w:hAnsi="Roboto"/>
                <w:noProof/>
                <w:sz w:val="20"/>
                <w:szCs w:val="20"/>
                <w:lang w:val="es-CR"/>
              </w:rPr>
            </w:pPr>
            <w:r w:rsidRPr="00536969">
              <w:rPr>
                <w:rFonts w:ascii="Roboto" w:hAnsi="Roboto"/>
                <w:noProof/>
                <w:sz w:val="20"/>
                <w:szCs w:val="20"/>
                <w:lang w:val="es-CR"/>
              </w:rPr>
              <w:t>Modelo de gobernanza que promueve la transparencia y rendición de cuentas, a lo interno y externo de la organización.</w:t>
            </w:r>
          </w:p>
          <w:p w14:paraId="3B6962C3" w14:textId="463B23FD" w:rsidR="00806976" w:rsidRPr="00536969" w:rsidRDefault="00806976" w:rsidP="00A2182B">
            <w:pPr>
              <w:pStyle w:val="Listaconvietas2"/>
              <w:numPr>
                <w:ilvl w:val="0"/>
                <w:numId w:val="6"/>
              </w:numPr>
              <w:spacing w:line="276" w:lineRule="auto"/>
              <w:rPr>
                <w:rFonts w:ascii="Roboto" w:hAnsi="Roboto"/>
                <w:noProof/>
                <w:sz w:val="20"/>
                <w:szCs w:val="20"/>
                <w:lang w:val="es-CR"/>
              </w:rPr>
            </w:pPr>
            <w:r w:rsidRPr="00536969">
              <w:rPr>
                <w:rFonts w:ascii="Roboto" w:hAnsi="Roboto"/>
                <w:noProof/>
                <w:sz w:val="20"/>
                <w:szCs w:val="20"/>
                <w:lang w:val="es-CR"/>
              </w:rPr>
              <w:t>Modelos de regulación y supervisión alineados</w:t>
            </w:r>
            <w:r w:rsidR="00844164">
              <w:rPr>
                <w:rFonts w:ascii="Roboto" w:hAnsi="Roboto"/>
                <w:noProof/>
                <w:sz w:val="20"/>
                <w:szCs w:val="20"/>
                <w:lang w:val="es-CR"/>
              </w:rPr>
              <w:t xml:space="preserve"> </w:t>
            </w:r>
            <w:r w:rsidRPr="00536969">
              <w:rPr>
                <w:rFonts w:ascii="Roboto" w:hAnsi="Roboto"/>
                <w:noProof/>
                <w:sz w:val="20"/>
                <w:szCs w:val="20"/>
                <w:lang w:val="es-CR"/>
              </w:rPr>
              <w:t>con los estándares internacionales.</w:t>
            </w:r>
          </w:p>
          <w:p w14:paraId="1F4CA74E" w14:textId="54FEB85E" w:rsidR="00E636D4" w:rsidRPr="00390E82" w:rsidRDefault="00806976" w:rsidP="00A2182B">
            <w:pPr>
              <w:pStyle w:val="Listaconvietas2"/>
              <w:numPr>
                <w:ilvl w:val="0"/>
                <w:numId w:val="6"/>
              </w:numPr>
              <w:spacing w:line="276" w:lineRule="auto"/>
              <w:rPr>
                <w:rFonts w:ascii="Roboto" w:hAnsi="Roboto"/>
                <w:noProof/>
                <w:sz w:val="18"/>
                <w:szCs w:val="18"/>
                <w:lang w:val="es-CR"/>
              </w:rPr>
            </w:pPr>
            <w:r w:rsidRPr="00536969">
              <w:rPr>
                <w:rFonts w:ascii="Roboto" w:hAnsi="Roboto"/>
                <w:noProof/>
                <w:sz w:val="20"/>
                <w:szCs w:val="20"/>
                <w:lang w:val="es-CR"/>
              </w:rPr>
              <w:t>Buen trato y diálogo con participantes supervisados y otros grupos de interés</w:t>
            </w:r>
            <w:r w:rsidRPr="00390E82">
              <w:rPr>
                <w:rFonts w:ascii="Roboto" w:hAnsi="Roboto"/>
                <w:noProof/>
                <w:sz w:val="20"/>
                <w:szCs w:val="20"/>
                <w:lang w:val="es-CR"/>
              </w:rPr>
              <w:t>.</w:t>
            </w:r>
          </w:p>
        </w:tc>
        <w:tc>
          <w:tcPr>
            <w:tcW w:w="4438" w:type="dxa"/>
          </w:tcPr>
          <w:p w14:paraId="3B16B58F"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Gobernanza y los flujos de información a lo interno y con las otras Superintendencias requiere mejoras (o consolidarse).</w:t>
            </w:r>
          </w:p>
          <w:p w14:paraId="713FF5E7"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Facultades y competencias legales del regulador no son suficientes teniendo en cuenta la naturaleza y dinámica actual de los productos, participantes y mercados financieros.</w:t>
            </w:r>
          </w:p>
          <w:p w14:paraId="3DC99FA5" w14:textId="1789C74F"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Modelo de supervisión  en proceso de consolidación.</w:t>
            </w:r>
          </w:p>
          <w:p w14:paraId="7922F0AF" w14:textId="09A82232" w:rsidR="00E636D4" w:rsidRPr="00536969" w:rsidRDefault="00806976" w:rsidP="00536969">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Restricción presupuestaria por disposición legal resta oportunidad en la implementación de proyectos y atención de necesidades institucionales.</w:t>
            </w:r>
          </w:p>
        </w:tc>
      </w:tr>
      <w:tr w:rsidR="00D701D7" w:rsidRPr="00390E82" w14:paraId="27C8EBE9" w14:textId="77777777" w:rsidTr="008637DA">
        <w:tc>
          <w:tcPr>
            <w:tcW w:w="4395" w:type="dxa"/>
            <w:shd w:val="clear" w:color="auto" w:fill="07D6C2"/>
          </w:tcPr>
          <w:p w14:paraId="40961F07" w14:textId="77777777" w:rsidR="00D701D7" w:rsidRPr="00390E82" w:rsidRDefault="00D701D7" w:rsidP="00287AE1">
            <w:pPr>
              <w:spacing w:line="276" w:lineRule="auto"/>
              <w:jc w:val="center"/>
              <w:rPr>
                <w:rFonts w:ascii="Roboto" w:hAnsi="Roboto" w:cs="Arial"/>
                <w:b/>
                <w:noProof/>
                <w:color w:val="FFFFFF" w:themeColor="background1"/>
                <w:szCs w:val="22"/>
              </w:rPr>
            </w:pPr>
            <w:r w:rsidRPr="00390E82">
              <w:rPr>
                <w:rFonts w:ascii="Roboto" w:hAnsi="Roboto" w:cs="Arial"/>
                <w:b/>
                <w:noProof/>
                <w:color w:val="FFFFFF" w:themeColor="background1"/>
                <w:szCs w:val="22"/>
              </w:rPr>
              <w:t>Oportunidades</w:t>
            </w:r>
          </w:p>
        </w:tc>
        <w:tc>
          <w:tcPr>
            <w:tcW w:w="4438" w:type="dxa"/>
            <w:shd w:val="clear" w:color="auto" w:fill="4E6284"/>
          </w:tcPr>
          <w:p w14:paraId="5A311394" w14:textId="77777777" w:rsidR="00D701D7" w:rsidRPr="00390E82" w:rsidRDefault="00D701D7" w:rsidP="00287AE1">
            <w:pPr>
              <w:spacing w:line="276" w:lineRule="auto"/>
              <w:jc w:val="center"/>
              <w:rPr>
                <w:rFonts w:ascii="Roboto" w:hAnsi="Roboto" w:cs="Arial"/>
                <w:b/>
                <w:noProof/>
                <w:color w:val="FFFFFF" w:themeColor="background1"/>
                <w:szCs w:val="22"/>
              </w:rPr>
            </w:pPr>
            <w:r w:rsidRPr="00390E82">
              <w:rPr>
                <w:rFonts w:ascii="Roboto" w:hAnsi="Roboto" w:cs="Arial"/>
                <w:b/>
                <w:noProof/>
                <w:color w:val="FFFFFF" w:themeColor="background1"/>
                <w:szCs w:val="22"/>
              </w:rPr>
              <w:t>Amenazas</w:t>
            </w:r>
          </w:p>
        </w:tc>
      </w:tr>
      <w:tr w:rsidR="00E636D4" w:rsidRPr="00390E82" w14:paraId="15D0E6E6" w14:textId="77777777" w:rsidTr="00287AE1">
        <w:tc>
          <w:tcPr>
            <w:tcW w:w="4395" w:type="dxa"/>
          </w:tcPr>
          <w:p w14:paraId="6B597AED" w14:textId="7A21C21D"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 xml:space="preserve">Incremento en el uso de nuevas tecnologías que apoyan la innovación en los servicios y productos financieros (Fintech, finanzas descentralizadas y </w:t>
            </w:r>
            <w:r w:rsidRPr="00390E82">
              <w:rPr>
                <w:rFonts w:ascii="Roboto" w:hAnsi="Roboto"/>
                <w:noProof/>
                <w:sz w:val="20"/>
                <w:szCs w:val="20"/>
                <w:lang w:val="es-CR"/>
              </w:rPr>
              <w:lastRenderedPageBreak/>
              <w:t>abiertas) que se ofrecen a los consumidores financieros, así como el desarrollo de nuevas herramientas de supervisión (SupTech).</w:t>
            </w:r>
          </w:p>
          <w:p w14:paraId="62CDC3F1"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Incremento en la oferta de capacitación local e internacional sobre temas de interés institucional.</w:t>
            </w:r>
          </w:p>
          <w:p w14:paraId="0AE2D97C"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 xml:space="preserve">Disponibilidad de cooperación y asistencia técnica internacional por parte de organismos internacionales. </w:t>
            </w:r>
          </w:p>
          <w:p w14:paraId="3BBE10DC"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Aumento de proyectos transversales con las otras Superintendencias con potencial de generar economía de escalas y lograr mayor coherencia en la actuación entre supervisores.</w:t>
            </w:r>
          </w:p>
          <w:p w14:paraId="0599A536"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 xml:space="preserve">Inversionistas con mayor exposición a productos financieros y con necesidad de adquirir conocimientos técnicos para mejorar la gestión de sus finanzas personales. </w:t>
            </w:r>
          </w:p>
          <w:p w14:paraId="488E4B2F" w14:textId="7263C18F" w:rsidR="00E636D4" w:rsidRPr="00390E82" w:rsidRDefault="00806976" w:rsidP="00A2182B">
            <w:pPr>
              <w:pStyle w:val="Listaconvietas2"/>
              <w:numPr>
                <w:ilvl w:val="0"/>
                <w:numId w:val="6"/>
              </w:numPr>
              <w:spacing w:line="276" w:lineRule="auto"/>
              <w:rPr>
                <w:rFonts w:ascii="Roboto" w:hAnsi="Roboto"/>
                <w:noProof/>
                <w:sz w:val="18"/>
                <w:szCs w:val="18"/>
                <w:lang w:val="es-CR"/>
              </w:rPr>
            </w:pPr>
            <w:r w:rsidRPr="00390E82">
              <w:rPr>
                <w:rFonts w:ascii="Roboto" w:hAnsi="Roboto"/>
                <w:noProof/>
                <w:sz w:val="20"/>
                <w:szCs w:val="20"/>
                <w:lang w:val="es-CR"/>
              </w:rPr>
              <w:t>Aumento de la conciencia social respecto a los problemas ambientales y sociales y el impulso de una cultura orientada a la sostenibilidad.</w:t>
            </w:r>
          </w:p>
        </w:tc>
        <w:tc>
          <w:tcPr>
            <w:tcW w:w="4438" w:type="dxa"/>
          </w:tcPr>
          <w:p w14:paraId="54810796"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lastRenderedPageBreak/>
              <w:t>Desfase entre el presupuesto y los salarios de la Sugeval con respecto al mercado financiero, ante la adopción de la regla fiscal.</w:t>
            </w:r>
          </w:p>
          <w:p w14:paraId="750CFA27"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lastRenderedPageBreak/>
              <w:t>Nuevas tecnologías aumentan el riesgo para la resiliencia operativa, el funcionamiento y la estabilidad del mercado de valores.</w:t>
            </w:r>
          </w:p>
          <w:p w14:paraId="0DE5A341" w14:textId="360FC250"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Surgimiento de nuevos productos, participantes, servicios y plataformas de inversión fuera del perímetro regulatorio de</w:t>
            </w:r>
            <w:r w:rsidR="008637DA">
              <w:rPr>
                <w:rFonts w:ascii="Roboto" w:hAnsi="Roboto"/>
                <w:noProof/>
                <w:sz w:val="20"/>
                <w:szCs w:val="20"/>
                <w:lang w:val="es-CR"/>
              </w:rPr>
              <w:t xml:space="preserve"> la</w:t>
            </w:r>
            <w:r w:rsidRPr="00390E82">
              <w:rPr>
                <w:rFonts w:ascii="Roboto" w:hAnsi="Roboto"/>
                <w:noProof/>
                <w:sz w:val="20"/>
                <w:szCs w:val="20"/>
                <w:lang w:val="es-CR"/>
              </w:rPr>
              <w:t xml:space="preserve"> Ley Reguladora del Mercado de Valores.</w:t>
            </w:r>
          </w:p>
          <w:p w14:paraId="3DB4BC78"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 xml:space="preserve">Generación de políticas públicas e iniciativas privadas que tienen impacto en las funciones de la Superintendencia, pero con bajo nivel de coordinación con el supervisor. </w:t>
            </w:r>
          </w:p>
          <w:p w14:paraId="59AF28D9" w14:textId="77777777" w:rsidR="00806976" w:rsidRPr="00390E82" w:rsidRDefault="00806976" w:rsidP="00A2182B">
            <w:pPr>
              <w:pStyle w:val="Listaconvietas2"/>
              <w:numPr>
                <w:ilvl w:val="0"/>
                <w:numId w:val="6"/>
              </w:numPr>
              <w:spacing w:line="276" w:lineRule="auto"/>
              <w:rPr>
                <w:rFonts w:ascii="Roboto" w:hAnsi="Roboto"/>
                <w:noProof/>
                <w:sz w:val="20"/>
                <w:szCs w:val="20"/>
                <w:lang w:val="es-CR"/>
              </w:rPr>
            </w:pPr>
            <w:r w:rsidRPr="00390E82">
              <w:rPr>
                <w:rFonts w:ascii="Roboto" w:hAnsi="Roboto"/>
                <w:noProof/>
                <w:sz w:val="20"/>
                <w:szCs w:val="20"/>
                <w:lang w:val="es-CR"/>
              </w:rPr>
              <w:t>Percepción por parte de participantes formales de altos costos de cumplimiento regulatorio y de existencia de barreras regulatorias.</w:t>
            </w:r>
          </w:p>
          <w:p w14:paraId="4415DD20" w14:textId="77777777" w:rsidR="00E636D4" w:rsidRPr="00390E82" w:rsidRDefault="00E636D4" w:rsidP="00E636D4">
            <w:pPr>
              <w:pStyle w:val="Listaconvietas2"/>
              <w:spacing w:line="276" w:lineRule="auto"/>
              <w:ind w:left="720"/>
              <w:rPr>
                <w:rFonts w:ascii="Roboto" w:hAnsi="Roboto"/>
                <w:noProof/>
                <w:sz w:val="18"/>
                <w:szCs w:val="18"/>
                <w:lang w:val="es-CR"/>
              </w:rPr>
            </w:pPr>
          </w:p>
        </w:tc>
      </w:tr>
    </w:tbl>
    <w:p w14:paraId="72EEDC59" w14:textId="77777777" w:rsidR="00492863" w:rsidRPr="00390E82" w:rsidRDefault="00492863" w:rsidP="00856DAD">
      <w:pPr>
        <w:jc w:val="both"/>
        <w:rPr>
          <w:rFonts w:ascii="Roboto" w:hAnsi="Roboto" w:cs="Arial"/>
        </w:rPr>
      </w:pPr>
    </w:p>
    <w:p w14:paraId="50883772" w14:textId="436A5F4F" w:rsidR="00492863" w:rsidRPr="00390E82" w:rsidRDefault="00492863" w:rsidP="00492863">
      <w:pPr>
        <w:rPr>
          <w:rFonts w:ascii="Roboto" w:hAnsi="Roboto" w:cs="Arial"/>
          <w:b/>
          <w:bCs/>
          <w:color w:val="000000" w:themeColor="text1"/>
          <w:sz w:val="28"/>
          <w:szCs w:val="28"/>
        </w:rPr>
      </w:pPr>
      <w:bookmarkStart w:id="70" w:name="_Hlk75273025"/>
      <w:bookmarkStart w:id="71" w:name="_Hlk170833791"/>
      <w:bookmarkStart w:id="72" w:name="_Hlk106803440"/>
      <w:r w:rsidRPr="00390E82">
        <w:rPr>
          <w:rFonts w:ascii="Roboto" w:hAnsi="Roboto" w:cs="Arial"/>
          <w:b/>
          <w:color w:val="000000" w:themeColor="text1"/>
          <w:lang w:val="es-ES_tradnl" w:eastAsia="en-US"/>
        </w:rPr>
        <w:t>1.3.</w:t>
      </w:r>
      <w:r w:rsidR="00A2182B" w:rsidRPr="00390E82">
        <w:rPr>
          <w:rFonts w:ascii="Roboto" w:hAnsi="Roboto" w:cs="Arial"/>
          <w:b/>
          <w:color w:val="000000" w:themeColor="text1"/>
          <w:lang w:val="es-ES_tradnl" w:eastAsia="en-US"/>
        </w:rPr>
        <w:t>4</w:t>
      </w:r>
      <w:r w:rsidRPr="00390E82">
        <w:rPr>
          <w:rFonts w:ascii="Roboto" w:hAnsi="Roboto" w:cs="Arial"/>
          <w:b/>
          <w:color w:val="000000" w:themeColor="text1"/>
          <w:lang w:val="es-ES_tradnl" w:eastAsia="en-US"/>
        </w:rPr>
        <w:t xml:space="preserve"> </w:t>
      </w:r>
      <w:r w:rsidRPr="00390E82">
        <w:rPr>
          <w:rFonts w:ascii="Roboto" w:hAnsi="Roboto" w:cs="Arial"/>
          <w:b/>
          <w:bCs/>
          <w:color w:val="000000" w:themeColor="text1"/>
        </w:rPr>
        <w:t xml:space="preserve">Riesgos </w:t>
      </w:r>
      <w:r w:rsidR="00F12CD9" w:rsidRPr="00390E82">
        <w:rPr>
          <w:rFonts w:ascii="Roboto" w:hAnsi="Roboto" w:cs="Arial"/>
          <w:b/>
          <w:bCs/>
          <w:color w:val="000000" w:themeColor="text1"/>
        </w:rPr>
        <w:t>i</w:t>
      </w:r>
      <w:r w:rsidRPr="00390E82">
        <w:rPr>
          <w:rFonts w:ascii="Roboto" w:hAnsi="Roboto" w:cs="Arial"/>
          <w:b/>
          <w:bCs/>
          <w:color w:val="000000" w:themeColor="text1"/>
        </w:rPr>
        <w:t>nstitucionales</w:t>
      </w:r>
    </w:p>
    <w:p w14:paraId="14C3E6A9" w14:textId="77777777" w:rsidR="00492863" w:rsidRPr="00844164" w:rsidRDefault="00492863" w:rsidP="00492863">
      <w:pPr>
        <w:jc w:val="both"/>
        <w:rPr>
          <w:rFonts w:ascii="Roboto" w:hAnsi="Roboto" w:cs="Arial"/>
          <w:b/>
          <w:bCs/>
          <w:color w:val="FF0000"/>
          <w:sz w:val="20"/>
          <w:szCs w:val="20"/>
          <w:highlight w:val="yellow"/>
        </w:rPr>
      </w:pPr>
    </w:p>
    <w:bookmarkEnd w:id="70"/>
    <w:bookmarkEnd w:id="71"/>
    <w:p w14:paraId="6F034A29" w14:textId="4BF2CCDE"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 xml:space="preserve">La Ley General de Control Interno 8292, las Directrices Generales para el Establecimiento y Funcionamiento del Sistema Específico de Valoración del Riesgo Institucional emitidas por la </w:t>
      </w:r>
      <w:r w:rsidR="008B6DE2">
        <w:rPr>
          <w:rFonts w:ascii="Roboto" w:hAnsi="Roboto" w:cs="Arial"/>
          <w:sz w:val="22"/>
          <w:szCs w:val="22"/>
        </w:rPr>
        <w:t>CGR</w:t>
      </w:r>
      <w:r w:rsidRPr="00390E82">
        <w:rPr>
          <w:rFonts w:ascii="Roboto" w:hAnsi="Roboto" w:cs="Arial"/>
          <w:sz w:val="22"/>
          <w:szCs w:val="22"/>
        </w:rPr>
        <w:t>, así como las políticas y lineamientos emitidos por el</w:t>
      </w:r>
      <w:r w:rsidR="008B6DE2">
        <w:rPr>
          <w:rFonts w:ascii="Roboto" w:hAnsi="Roboto" w:cs="Arial"/>
          <w:sz w:val="22"/>
          <w:szCs w:val="22"/>
        </w:rPr>
        <w:t xml:space="preserve"> </w:t>
      </w:r>
      <w:r w:rsidRPr="00390E82">
        <w:rPr>
          <w:rFonts w:ascii="Roboto" w:hAnsi="Roboto" w:cs="Arial"/>
          <w:sz w:val="22"/>
          <w:szCs w:val="22"/>
          <w:lang w:val="es-CR"/>
        </w:rPr>
        <w:t>CONASSIF</w:t>
      </w:r>
      <w:r w:rsidRPr="00390E82">
        <w:rPr>
          <w:rFonts w:ascii="Roboto" w:hAnsi="Roboto" w:cs="Arial"/>
          <w:sz w:val="22"/>
          <w:szCs w:val="22"/>
        </w:rPr>
        <w:t xml:space="preserve"> el 27 de febrero de 2018 y la Política sobre Gestión de Riesgo Institucional, establecen las pautas a seguir para que la Superintendencia gestione los riesgos a los que se encuentra expuesta. En el acuerdo del Consejo mencionado se constituye el Comité de Riesgos del </w:t>
      </w:r>
      <w:r w:rsidRPr="00390E82">
        <w:rPr>
          <w:rFonts w:ascii="Roboto" w:hAnsi="Roboto" w:cs="Arial"/>
          <w:sz w:val="22"/>
          <w:szCs w:val="22"/>
          <w:lang w:val="es-CR"/>
        </w:rPr>
        <w:t>CONASSIF</w:t>
      </w:r>
      <w:r w:rsidRPr="00390E82">
        <w:rPr>
          <w:rFonts w:ascii="Roboto" w:hAnsi="Roboto" w:cs="Arial"/>
          <w:sz w:val="22"/>
          <w:szCs w:val="22"/>
        </w:rPr>
        <w:t xml:space="preserve"> al que las Superintendencias deben rendir cuentas en temas de riesgos y dar informes periódicos.</w:t>
      </w:r>
    </w:p>
    <w:p w14:paraId="6C40F004" w14:textId="77777777" w:rsidR="00860606" w:rsidRPr="00390E82" w:rsidRDefault="00860606" w:rsidP="00860606">
      <w:pPr>
        <w:spacing w:line="276" w:lineRule="auto"/>
        <w:jc w:val="both"/>
        <w:rPr>
          <w:rFonts w:ascii="Roboto" w:hAnsi="Roboto" w:cs="Arial"/>
          <w:sz w:val="22"/>
          <w:szCs w:val="22"/>
        </w:rPr>
      </w:pPr>
    </w:p>
    <w:p w14:paraId="1244C3AA" w14:textId="77777777"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 xml:space="preserve">La política de Gestión de Riesgo Institucional establece la gobernanza de la gestión de riesgos con cinco líneas de defensa encargadas de distintos aspectos de la gestión diaria y continua de los riesgos, en cumplimiento de los objetivos institucionales y estratégicos del </w:t>
      </w:r>
      <w:r w:rsidRPr="00390E82">
        <w:rPr>
          <w:rFonts w:ascii="Roboto" w:hAnsi="Roboto" w:cs="Arial"/>
          <w:sz w:val="22"/>
          <w:szCs w:val="22"/>
          <w:lang w:val="es-CR"/>
        </w:rPr>
        <w:t>CONASSIF</w:t>
      </w:r>
      <w:r w:rsidRPr="00390E82">
        <w:rPr>
          <w:rFonts w:ascii="Roboto" w:hAnsi="Roboto" w:cs="Arial"/>
          <w:sz w:val="22"/>
          <w:szCs w:val="22"/>
        </w:rPr>
        <w:t>. Para cada una de estas líneas de defensa se identificaron los respectivos roles y responsabilidades, procurando darles a las unidades de negocio el rol más relevante en la gestión de los riesgos institucionales mediante su apropiación y su función como primera línea de defensa.</w:t>
      </w:r>
    </w:p>
    <w:p w14:paraId="73130E1F" w14:textId="77777777" w:rsidR="00860606" w:rsidRPr="00390E82" w:rsidRDefault="00860606" w:rsidP="00860606">
      <w:pPr>
        <w:spacing w:line="276" w:lineRule="auto"/>
        <w:jc w:val="both"/>
        <w:rPr>
          <w:rFonts w:ascii="Roboto" w:hAnsi="Roboto" w:cs="Arial"/>
          <w:color w:val="FF0000"/>
          <w:sz w:val="22"/>
          <w:szCs w:val="22"/>
        </w:rPr>
      </w:pPr>
    </w:p>
    <w:p w14:paraId="3D11B266" w14:textId="77777777"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 xml:space="preserve">La metodología de valoración de riesgos de </w:t>
      </w:r>
      <w:r w:rsidRPr="00390E82">
        <w:rPr>
          <w:rFonts w:ascii="Roboto" w:hAnsi="Roboto" w:cs="Arial"/>
          <w:noProof/>
          <w:sz w:val="22"/>
        </w:rPr>
        <w:t>SUGEVAL</w:t>
      </w:r>
      <w:r w:rsidRPr="00390E82">
        <w:rPr>
          <w:rFonts w:ascii="Roboto" w:hAnsi="Roboto" w:cs="Arial"/>
          <w:sz w:val="22"/>
          <w:szCs w:val="22"/>
        </w:rPr>
        <w:t xml:space="preserve"> toma como punto de partida los subprocesos críticos de las unidades de negocio, en particular aquellos que tienen mayor </w:t>
      </w:r>
      <w:r w:rsidRPr="00390E82">
        <w:rPr>
          <w:rFonts w:ascii="Roboto" w:hAnsi="Roboto" w:cs="Arial"/>
          <w:sz w:val="22"/>
          <w:szCs w:val="22"/>
        </w:rPr>
        <w:lastRenderedPageBreak/>
        <w:t xml:space="preserve">incidencia en la consecución de las metas estratégicas y mayor impacto en la reputación y el patrimonio. De esta forma la Superintendencia ha construido un mapa de riesgos relevantes por subproceso el cual se revisa y actualiza según sea necesario. </w:t>
      </w:r>
    </w:p>
    <w:p w14:paraId="6AF5C5B3" w14:textId="77777777" w:rsidR="00860606" w:rsidRPr="00390E82" w:rsidRDefault="00860606" w:rsidP="00860606">
      <w:pPr>
        <w:spacing w:line="276" w:lineRule="auto"/>
        <w:jc w:val="both"/>
        <w:rPr>
          <w:rFonts w:ascii="Roboto" w:hAnsi="Roboto" w:cs="Arial"/>
          <w:color w:val="FF0000"/>
          <w:sz w:val="22"/>
          <w:szCs w:val="22"/>
        </w:rPr>
      </w:pPr>
    </w:p>
    <w:p w14:paraId="71AE4B47" w14:textId="245061DA"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Además de concentrar las valoraciones en los subprocesos críticos</w:t>
      </w:r>
      <w:r w:rsidR="00615AF3">
        <w:rPr>
          <w:rFonts w:ascii="Roboto" w:hAnsi="Roboto" w:cs="Arial"/>
          <w:sz w:val="22"/>
          <w:szCs w:val="22"/>
        </w:rPr>
        <w:t xml:space="preserve">, </w:t>
      </w:r>
      <w:r w:rsidRPr="00390E82">
        <w:rPr>
          <w:rFonts w:ascii="Roboto" w:hAnsi="Roboto" w:cs="Arial"/>
          <w:sz w:val="22"/>
          <w:szCs w:val="22"/>
        </w:rPr>
        <w:t>se incorporan una serie de ajustes que robustecen la metodología, como por ejemplo el análisis del entorno en el que se desarrollan los subprocesos, la participación de las partes interesadas al proceso en la valoración,  la ampliación de las dimensiones del impacto considerando</w:t>
      </w:r>
      <w:r w:rsidR="00615AF3">
        <w:rPr>
          <w:rFonts w:ascii="Roboto" w:hAnsi="Roboto" w:cs="Arial"/>
          <w:sz w:val="22"/>
          <w:szCs w:val="22"/>
        </w:rPr>
        <w:t>,</w:t>
      </w:r>
      <w:r w:rsidRPr="00390E82">
        <w:rPr>
          <w:rFonts w:ascii="Roboto" w:hAnsi="Roboto" w:cs="Arial"/>
          <w:sz w:val="22"/>
          <w:szCs w:val="22"/>
        </w:rPr>
        <w:t xml:space="preserve"> además de objetivos, el impacto patrimonial y el reputacional, así como el establecimiento de indicadores claves de riesgo que permitan monitorear y alertar oportunamente a las unidades de negocio.</w:t>
      </w:r>
    </w:p>
    <w:p w14:paraId="468AC852" w14:textId="77777777" w:rsidR="00860606" w:rsidRPr="00390E82" w:rsidRDefault="00860606" w:rsidP="00860606">
      <w:pPr>
        <w:spacing w:line="276" w:lineRule="auto"/>
        <w:jc w:val="both"/>
        <w:rPr>
          <w:rFonts w:ascii="Roboto" w:hAnsi="Roboto" w:cs="Arial"/>
          <w:sz w:val="22"/>
          <w:szCs w:val="22"/>
        </w:rPr>
      </w:pPr>
    </w:p>
    <w:p w14:paraId="5533D06C" w14:textId="77777777"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 xml:space="preserve">La Superintendencia cuenta adicionalmente con un Registro de Incidentes de Riesgo, en donde se registran los eventos de riesgo operativo que se han materializado (incidentes de riesgo), esta herramienta es de acceso para todos los funcionarios de la Institución. La información generada por este Registro se ha constituido en un insumo adicional de las diferentes unidades de negocio para las valoraciones de riesgos. </w:t>
      </w:r>
    </w:p>
    <w:p w14:paraId="3FCFA8E2" w14:textId="77777777" w:rsidR="00860606" w:rsidRPr="00390E82" w:rsidRDefault="00860606" w:rsidP="00860606">
      <w:pPr>
        <w:spacing w:line="276" w:lineRule="auto"/>
        <w:jc w:val="both"/>
        <w:rPr>
          <w:rFonts w:ascii="Roboto" w:hAnsi="Roboto" w:cs="Arial"/>
          <w:sz w:val="22"/>
          <w:szCs w:val="22"/>
        </w:rPr>
      </w:pPr>
    </w:p>
    <w:p w14:paraId="1C8EC44A" w14:textId="77777777" w:rsidR="00860606" w:rsidRPr="00390E82" w:rsidRDefault="00860606" w:rsidP="00860606">
      <w:pPr>
        <w:spacing w:line="276" w:lineRule="auto"/>
        <w:jc w:val="both"/>
        <w:rPr>
          <w:rFonts w:ascii="Roboto" w:hAnsi="Roboto" w:cs="Arial"/>
          <w:sz w:val="22"/>
          <w:szCs w:val="22"/>
        </w:rPr>
      </w:pPr>
      <w:r w:rsidRPr="00390E82">
        <w:rPr>
          <w:rFonts w:ascii="Roboto" w:hAnsi="Roboto" w:cs="Arial"/>
          <w:sz w:val="22"/>
          <w:szCs w:val="22"/>
        </w:rPr>
        <w:t xml:space="preserve">Por otra parte, se cuenta con un repositorio de información en la Intranet sobre gestión de riesgos. El repositorio de la Intranet de gestión de riesgos cuenta con una sección general en donde se encuentra la información institucional, normativa relacionada, las herramientas utilizadas en la metodología para la valoración de riesgos, informes de valoración de riesgos e información de interés sobre el tema. En este repositorio, además, cada unidad de negocio tiene acceso a la información de gestión de riesgos de su dependencia, de forma que pueda consultar fácilmente las valoraciones de sus procesos críticos, monitorear sus indicadores de riesgo, la información relacionada a incidentes de riesgos del área y la gestión de las medidas de administración. </w:t>
      </w:r>
    </w:p>
    <w:p w14:paraId="2C0D0AB9" w14:textId="77777777" w:rsidR="00860606" w:rsidRPr="00390E82" w:rsidRDefault="00860606" w:rsidP="00860606">
      <w:pPr>
        <w:spacing w:line="276" w:lineRule="auto"/>
        <w:jc w:val="both"/>
        <w:rPr>
          <w:rFonts w:ascii="Roboto" w:hAnsi="Roboto" w:cs="Arial"/>
          <w:sz w:val="22"/>
          <w:szCs w:val="22"/>
        </w:rPr>
      </w:pPr>
    </w:p>
    <w:p w14:paraId="1AD03E95" w14:textId="268B3D64" w:rsidR="00EA62D4" w:rsidRPr="00615AF3" w:rsidRDefault="00860606" w:rsidP="00615AF3">
      <w:pPr>
        <w:spacing w:line="276" w:lineRule="auto"/>
        <w:jc w:val="both"/>
        <w:rPr>
          <w:rFonts w:ascii="Roboto" w:hAnsi="Roboto" w:cs="Arial"/>
          <w:sz w:val="22"/>
          <w:szCs w:val="22"/>
        </w:rPr>
      </w:pPr>
      <w:r w:rsidRPr="00390E82">
        <w:rPr>
          <w:rFonts w:ascii="Roboto" w:hAnsi="Roboto" w:cs="Arial"/>
          <w:sz w:val="22"/>
          <w:szCs w:val="22"/>
        </w:rPr>
        <w:t xml:space="preserve">Ver más detalles en el </w:t>
      </w:r>
      <w:r w:rsidR="006E49F4">
        <w:rPr>
          <w:rFonts w:ascii="Roboto" w:hAnsi="Roboto" w:cs="Arial"/>
          <w:sz w:val="22"/>
          <w:szCs w:val="22"/>
        </w:rPr>
        <w:t>a</w:t>
      </w:r>
      <w:r w:rsidRPr="00390E82">
        <w:rPr>
          <w:rFonts w:ascii="Roboto" w:hAnsi="Roboto" w:cs="Arial"/>
          <w:sz w:val="22"/>
          <w:szCs w:val="22"/>
        </w:rPr>
        <w:t>nexo 2 relacionado con el Informe de Valoración de Riesgos al corte de marzo 2024.</w:t>
      </w:r>
    </w:p>
    <w:p w14:paraId="0D27BA0A" w14:textId="77777777" w:rsidR="00372EBD" w:rsidRPr="00390E82" w:rsidRDefault="00372EBD" w:rsidP="00EA62D4">
      <w:pPr>
        <w:rPr>
          <w:rFonts w:ascii="Roboto" w:hAnsi="Roboto"/>
        </w:rPr>
      </w:pPr>
    </w:p>
    <w:p w14:paraId="11516161" w14:textId="77777777" w:rsidR="007D3624" w:rsidRPr="00390E82" w:rsidRDefault="00E17861" w:rsidP="008011AD">
      <w:pPr>
        <w:pStyle w:val="Ttulo2"/>
        <w:rPr>
          <w:rFonts w:ascii="Roboto" w:hAnsi="Roboto"/>
        </w:rPr>
      </w:pPr>
      <w:bookmarkStart w:id="73" w:name="_Toc523739661"/>
      <w:bookmarkStart w:id="74" w:name="_Toc523740803"/>
      <w:bookmarkStart w:id="75" w:name="_Toc523748020"/>
      <w:bookmarkStart w:id="76" w:name="_Toc18836162"/>
      <w:bookmarkStart w:id="77" w:name="_Toc44679291"/>
      <w:bookmarkStart w:id="78" w:name="_Toc174520000"/>
      <w:bookmarkEnd w:id="72"/>
      <w:r w:rsidRPr="00390E82">
        <w:rPr>
          <w:rFonts w:ascii="Roboto" w:hAnsi="Roboto"/>
        </w:rPr>
        <w:t>1.</w:t>
      </w:r>
      <w:r w:rsidR="00415637" w:rsidRPr="00390E82">
        <w:rPr>
          <w:rFonts w:ascii="Roboto" w:hAnsi="Roboto"/>
        </w:rPr>
        <w:t>4</w:t>
      </w:r>
      <w:r w:rsidR="008011AD" w:rsidRPr="00390E82">
        <w:rPr>
          <w:rFonts w:ascii="Roboto" w:hAnsi="Roboto"/>
        </w:rPr>
        <w:t xml:space="preserve"> </w:t>
      </w:r>
      <w:r w:rsidR="007D3624" w:rsidRPr="00390E82">
        <w:rPr>
          <w:rFonts w:ascii="Roboto" w:hAnsi="Roboto"/>
          <w:bCs/>
          <w:lang w:val="es-ES" w:eastAsia="es-ES"/>
        </w:rPr>
        <w:t xml:space="preserve">Marco </w:t>
      </w:r>
      <w:r w:rsidR="002A7A80" w:rsidRPr="00390E82">
        <w:rPr>
          <w:rFonts w:ascii="Roboto" w:hAnsi="Roboto"/>
          <w:bCs/>
          <w:lang w:val="es-ES" w:eastAsia="es-ES"/>
        </w:rPr>
        <w:t>f</w:t>
      </w:r>
      <w:r w:rsidR="007D3624" w:rsidRPr="00390E82">
        <w:rPr>
          <w:rFonts w:ascii="Roboto" w:hAnsi="Roboto"/>
          <w:bCs/>
          <w:lang w:val="es-ES" w:eastAsia="es-ES"/>
        </w:rPr>
        <w:t xml:space="preserve">ilosófico </w:t>
      </w:r>
      <w:r w:rsidR="002A7A80" w:rsidRPr="00390E82">
        <w:rPr>
          <w:rFonts w:ascii="Roboto" w:hAnsi="Roboto"/>
          <w:bCs/>
          <w:lang w:val="es-ES" w:eastAsia="es-ES"/>
        </w:rPr>
        <w:t>i</w:t>
      </w:r>
      <w:r w:rsidR="007D3624" w:rsidRPr="00390E82">
        <w:rPr>
          <w:rFonts w:ascii="Roboto" w:hAnsi="Roboto"/>
          <w:bCs/>
          <w:lang w:val="es-ES" w:eastAsia="es-ES"/>
        </w:rPr>
        <w:t>nstitucional</w:t>
      </w:r>
      <w:r w:rsidR="007D3624" w:rsidRPr="00390E82">
        <w:rPr>
          <w:rFonts w:ascii="Roboto" w:hAnsi="Roboto"/>
        </w:rPr>
        <w:t>.</w:t>
      </w:r>
      <w:bookmarkEnd w:id="73"/>
      <w:bookmarkEnd w:id="74"/>
      <w:bookmarkEnd w:id="75"/>
      <w:bookmarkEnd w:id="76"/>
      <w:bookmarkEnd w:id="77"/>
      <w:bookmarkEnd w:id="78"/>
    </w:p>
    <w:p w14:paraId="7A116F4C" w14:textId="77777777" w:rsidR="007D3624" w:rsidRPr="00390E82" w:rsidRDefault="007D3624" w:rsidP="007D3624">
      <w:pPr>
        <w:spacing w:line="276" w:lineRule="auto"/>
        <w:rPr>
          <w:rFonts w:ascii="Roboto" w:hAnsi="Roboto" w:cs="Arial"/>
          <w:b/>
          <w:sz w:val="22"/>
          <w:szCs w:val="22"/>
        </w:rPr>
      </w:pPr>
    </w:p>
    <w:p w14:paraId="09E7A522" w14:textId="7AECEF30" w:rsidR="000F2DBA" w:rsidRPr="00390E82" w:rsidRDefault="00FB4D5E" w:rsidP="00DF2CA4">
      <w:pPr>
        <w:widowControl w:val="0"/>
        <w:autoSpaceDE w:val="0"/>
        <w:autoSpaceDN w:val="0"/>
        <w:adjustRightInd w:val="0"/>
        <w:spacing w:line="276" w:lineRule="auto"/>
        <w:jc w:val="both"/>
        <w:rPr>
          <w:rFonts w:ascii="Roboto" w:hAnsi="Roboto" w:cs="Arial"/>
          <w:sz w:val="22"/>
          <w:szCs w:val="22"/>
          <w:lang w:val="es-CR"/>
        </w:rPr>
      </w:pPr>
      <w:r w:rsidRPr="00390E82">
        <w:rPr>
          <w:rFonts w:ascii="Roboto" w:hAnsi="Roboto" w:cs="Arial"/>
          <w:sz w:val="22"/>
          <w:szCs w:val="22"/>
          <w:lang w:val="es-CR"/>
        </w:rPr>
        <w:t xml:space="preserve">A partir de lo establecido en el nuevo plan estratégico para el período </w:t>
      </w:r>
      <w:r w:rsidR="00145CA2" w:rsidRPr="00390E82">
        <w:rPr>
          <w:rFonts w:ascii="Roboto" w:hAnsi="Roboto" w:cs="Arial"/>
          <w:sz w:val="22"/>
          <w:szCs w:val="22"/>
          <w:lang w:val="es-CR"/>
        </w:rPr>
        <w:t>2025</w:t>
      </w:r>
      <w:r w:rsidRPr="00390E82">
        <w:rPr>
          <w:rFonts w:ascii="Roboto" w:hAnsi="Roboto" w:cs="Arial"/>
          <w:sz w:val="22"/>
          <w:szCs w:val="22"/>
          <w:lang w:val="es-CR"/>
        </w:rPr>
        <w:t>-2028</w:t>
      </w:r>
      <w:r w:rsidR="00C022C9" w:rsidRPr="00390E82">
        <w:rPr>
          <w:rStyle w:val="Refdenotaalpie"/>
          <w:rFonts w:ascii="Roboto" w:hAnsi="Roboto" w:cs="Arial"/>
          <w:sz w:val="22"/>
          <w:szCs w:val="22"/>
          <w:lang w:val="es-CR"/>
        </w:rPr>
        <w:footnoteReference w:id="4"/>
      </w:r>
      <w:r w:rsidRPr="00390E82">
        <w:rPr>
          <w:rFonts w:ascii="Roboto" w:hAnsi="Roboto" w:cs="Arial"/>
          <w:sz w:val="22"/>
          <w:szCs w:val="22"/>
          <w:lang w:val="es-CR"/>
        </w:rPr>
        <w:t xml:space="preserve"> se d</w:t>
      </w:r>
      <w:r w:rsidR="000F2DBA" w:rsidRPr="00390E82">
        <w:rPr>
          <w:rFonts w:ascii="Roboto" w:hAnsi="Roboto" w:cs="Arial"/>
          <w:sz w:val="22"/>
          <w:szCs w:val="22"/>
          <w:lang w:val="es-CR"/>
        </w:rPr>
        <w:t xml:space="preserve">efine la filosofía de la organización, </w:t>
      </w:r>
      <w:r w:rsidRPr="00390E82">
        <w:rPr>
          <w:rFonts w:ascii="Roboto" w:hAnsi="Roboto" w:cs="Arial"/>
          <w:sz w:val="22"/>
          <w:szCs w:val="22"/>
          <w:lang w:val="es-CR"/>
        </w:rPr>
        <w:t xml:space="preserve">que </w:t>
      </w:r>
      <w:r w:rsidR="000F2DBA" w:rsidRPr="00390E82">
        <w:rPr>
          <w:rFonts w:ascii="Roboto" w:hAnsi="Roboto" w:cs="Arial"/>
          <w:sz w:val="22"/>
          <w:szCs w:val="22"/>
          <w:lang w:val="es-CR"/>
        </w:rPr>
        <w:t>se indica a continuación:</w:t>
      </w:r>
    </w:p>
    <w:p w14:paraId="16B6B9D5" w14:textId="77777777" w:rsidR="000F2DBA" w:rsidRPr="00390E82" w:rsidRDefault="000F2DBA" w:rsidP="00DF2CA4">
      <w:pPr>
        <w:widowControl w:val="0"/>
        <w:autoSpaceDE w:val="0"/>
        <w:autoSpaceDN w:val="0"/>
        <w:adjustRightInd w:val="0"/>
        <w:spacing w:line="276" w:lineRule="auto"/>
        <w:ind w:left="567"/>
        <w:jc w:val="both"/>
        <w:rPr>
          <w:rFonts w:ascii="Roboto" w:hAnsi="Roboto" w:cs="Arial"/>
          <w:b/>
          <w:bCs/>
          <w:sz w:val="22"/>
          <w:szCs w:val="22"/>
          <w:lang w:val="es-CR"/>
        </w:rPr>
      </w:pPr>
    </w:p>
    <w:p w14:paraId="6B846B20" w14:textId="43264734" w:rsidR="00844164" w:rsidRDefault="0029758D" w:rsidP="00844164">
      <w:pPr>
        <w:numPr>
          <w:ilvl w:val="0"/>
          <w:numId w:val="4"/>
        </w:numPr>
        <w:tabs>
          <w:tab w:val="num" w:pos="1068"/>
        </w:tabs>
        <w:spacing w:line="276" w:lineRule="auto"/>
        <w:ind w:left="1068"/>
        <w:jc w:val="both"/>
        <w:rPr>
          <w:rFonts w:ascii="Roboto" w:hAnsi="Roboto" w:cs="Arial"/>
          <w:b/>
          <w:bCs/>
          <w:sz w:val="22"/>
          <w:szCs w:val="22"/>
          <w:lang w:val="es-CR"/>
        </w:rPr>
      </w:pPr>
      <w:r w:rsidRPr="00390E82">
        <w:rPr>
          <w:rFonts w:ascii="Roboto" w:hAnsi="Roboto" w:cs="Arial"/>
          <w:b/>
          <w:bCs/>
          <w:sz w:val="22"/>
          <w:szCs w:val="22"/>
          <w:lang w:val="es-CR"/>
        </w:rPr>
        <w:t>Misión</w:t>
      </w:r>
      <w:r w:rsidR="000F2DBA" w:rsidRPr="00390E82">
        <w:rPr>
          <w:rFonts w:ascii="Roboto" w:hAnsi="Roboto" w:cs="Arial"/>
          <w:b/>
          <w:bCs/>
          <w:sz w:val="22"/>
          <w:szCs w:val="22"/>
          <w:lang w:val="es-CR"/>
        </w:rPr>
        <w:t xml:space="preserve">: </w:t>
      </w:r>
    </w:p>
    <w:p w14:paraId="39794F80" w14:textId="77777777" w:rsidR="00844164" w:rsidRPr="00844164" w:rsidRDefault="00844164" w:rsidP="00844164">
      <w:pPr>
        <w:spacing w:line="276" w:lineRule="auto"/>
        <w:ind w:left="1068"/>
        <w:jc w:val="both"/>
        <w:rPr>
          <w:rFonts w:ascii="Roboto" w:hAnsi="Roboto" w:cs="Arial"/>
          <w:b/>
          <w:bCs/>
          <w:sz w:val="22"/>
          <w:szCs w:val="22"/>
          <w:lang w:val="es-CR"/>
        </w:rPr>
      </w:pPr>
    </w:p>
    <w:p w14:paraId="7723E680" w14:textId="7FA287DA" w:rsidR="00615AF3" w:rsidRDefault="0029758D" w:rsidP="00FB4D5E">
      <w:pPr>
        <w:spacing w:line="276" w:lineRule="auto"/>
        <w:jc w:val="both"/>
        <w:rPr>
          <w:rFonts w:ascii="Roboto" w:hAnsi="Roboto" w:cs="Arial"/>
          <w:noProof/>
          <w:sz w:val="22"/>
        </w:rPr>
      </w:pPr>
      <w:r w:rsidRPr="00390E82">
        <w:rPr>
          <w:rFonts w:ascii="Roboto" w:hAnsi="Roboto" w:cs="Arial"/>
          <w:noProof/>
          <w:sz w:val="22"/>
        </w:rPr>
        <w:t>“Contribuir con el desarrollo y la confianza en el mercado de valores mediante acciones de regulación y supervisión eficientes</w:t>
      </w:r>
      <w:r w:rsidR="00DF2CA4" w:rsidRPr="00390E82">
        <w:rPr>
          <w:rFonts w:ascii="Roboto" w:hAnsi="Roboto" w:cs="Arial"/>
          <w:noProof/>
          <w:sz w:val="22"/>
        </w:rPr>
        <w:t>”</w:t>
      </w:r>
    </w:p>
    <w:p w14:paraId="1BE943B6" w14:textId="77777777" w:rsidR="00844164" w:rsidRPr="00844164" w:rsidRDefault="00844164" w:rsidP="00FB4D5E">
      <w:pPr>
        <w:spacing w:line="276" w:lineRule="auto"/>
        <w:jc w:val="both"/>
        <w:rPr>
          <w:rFonts w:ascii="Roboto" w:hAnsi="Roboto" w:cs="Arial"/>
          <w:noProof/>
          <w:sz w:val="22"/>
        </w:rPr>
      </w:pPr>
    </w:p>
    <w:p w14:paraId="61986AE7" w14:textId="6B7FD205" w:rsidR="000F2DBA" w:rsidRPr="00390E82" w:rsidRDefault="0029758D" w:rsidP="00FB4D5E">
      <w:pPr>
        <w:numPr>
          <w:ilvl w:val="0"/>
          <w:numId w:val="4"/>
        </w:numPr>
        <w:tabs>
          <w:tab w:val="num" w:pos="1068"/>
        </w:tabs>
        <w:spacing w:line="276" w:lineRule="auto"/>
        <w:ind w:left="1068"/>
        <w:jc w:val="both"/>
        <w:rPr>
          <w:rFonts w:ascii="Roboto" w:hAnsi="Roboto" w:cs="Arial"/>
          <w:b/>
          <w:bCs/>
          <w:sz w:val="22"/>
          <w:szCs w:val="22"/>
          <w:lang w:val="es-CR"/>
        </w:rPr>
      </w:pPr>
      <w:r w:rsidRPr="00390E82">
        <w:rPr>
          <w:rFonts w:ascii="Roboto" w:hAnsi="Roboto" w:cs="Arial"/>
          <w:b/>
          <w:bCs/>
          <w:sz w:val="22"/>
          <w:szCs w:val="22"/>
          <w:lang w:val="es-CR"/>
        </w:rPr>
        <w:lastRenderedPageBreak/>
        <w:t>V</w:t>
      </w:r>
      <w:r w:rsidR="000F2DBA" w:rsidRPr="00390E82">
        <w:rPr>
          <w:rFonts w:ascii="Roboto" w:hAnsi="Roboto" w:cs="Arial"/>
          <w:b/>
          <w:bCs/>
          <w:sz w:val="22"/>
          <w:szCs w:val="22"/>
          <w:lang w:val="es-CR"/>
        </w:rPr>
        <w:t>isión:</w:t>
      </w:r>
    </w:p>
    <w:p w14:paraId="2F4A02F9" w14:textId="77777777" w:rsidR="00975C5C" w:rsidRPr="00390E82" w:rsidRDefault="00975C5C" w:rsidP="00FB4D5E">
      <w:pPr>
        <w:spacing w:line="276" w:lineRule="auto"/>
        <w:ind w:left="1068"/>
        <w:jc w:val="both"/>
        <w:rPr>
          <w:rFonts w:ascii="Roboto" w:hAnsi="Roboto" w:cs="Arial"/>
          <w:b/>
          <w:bCs/>
          <w:sz w:val="22"/>
          <w:szCs w:val="22"/>
          <w:lang w:val="es-CR"/>
        </w:rPr>
      </w:pPr>
    </w:p>
    <w:p w14:paraId="7EEE32CC" w14:textId="51AD8B4E" w:rsidR="00DF2CA4" w:rsidRPr="00390E82" w:rsidRDefault="0029758D" w:rsidP="00FB4D5E">
      <w:pPr>
        <w:spacing w:line="276" w:lineRule="auto"/>
        <w:jc w:val="both"/>
        <w:rPr>
          <w:rFonts w:ascii="Roboto" w:hAnsi="Roboto" w:cs="Arial"/>
          <w:noProof/>
          <w:sz w:val="22"/>
        </w:rPr>
      </w:pPr>
      <w:r w:rsidRPr="00390E82">
        <w:rPr>
          <w:rFonts w:ascii="Roboto" w:hAnsi="Roboto" w:cs="Arial"/>
          <w:noProof/>
          <w:sz w:val="22"/>
        </w:rPr>
        <w:t>“Ser una entidad comprometida con el desarrollo del mercado de valores y la protección de los derechos del inversionista, con un equipo humano de excelencia, ágil e innovador”</w:t>
      </w:r>
    </w:p>
    <w:p w14:paraId="09C61FA8" w14:textId="77777777" w:rsidR="0029758D" w:rsidRPr="00390E82" w:rsidRDefault="0029758D" w:rsidP="00FB4D5E">
      <w:pPr>
        <w:spacing w:line="276" w:lineRule="auto"/>
        <w:jc w:val="both"/>
        <w:rPr>
          <w:rFonts w:ascii="Roboto" w:hAnsi="Roboto" w:cs="Arial"/>
          <w:b/>
          <w:i/>
          <w:smallCaps/>
          <w:sz w:val="22"/>
          <w:szCs w:val="22"/>
          <w:lang w:val="es-CR"/>
        </w:rPr>
      </w:pPr>
    </w:p>
    <w:p w14:paraId="164F3555" w14:textId="77777777" w:rsidR="000F2DBA" w:rsidRPr="00390E82" w:rsidRDefault="000F2DBA" w:rsidP="00FB4D5E">
      <w:pPr>
        <w:numPr>
          <w:ilvl w:val="0"/>
          <w:numId w:val="4"/>
        </w:numPr>
        <w:tabs>
          <w:tab w:val="num" w:pos="1068"/>
        </w:tabs>
        <w:spacing w:line="276" w:lineRule="auto"/>
        <w:ind w:left="1068"/>
        <w:jc w:val="both"/>
        <w:rPr>
          <w:rFonts w:ascii="Roboto" w:hAnsi="Roboto" w:cs="Arial"/>
          <w:b/>
          <w:i/>
          <w:smallCaps/>
          <w:sz w:val="22"/>
          <w:szCs w:val="22"/>
          <w:lang w:val="es-CR"/>
        </w:rPr>
      </w:pPr>
      <w:r w:rsidRPr="00390E82">
        <w:rPr>
          <w:rFonts w:ascii="Roboto" w:hAnsi="Roboto" w:cs="Arial"/>
          <w:b/>
          <w:bCs/>
          <w:sz w:val="22"/>
          <w:szCs w:val="22"/>
          <w:lang w:val="es-CR"/>
        </w:rPr>
        <w:t>Valores Institucionales:</w:t>
      </w:r>
    </w:p>
    <w:p w14:paraId="79BB505E" w14:textId="77777777" w:rsidR="00DF2CA4" w:rsidRPr="00390E82" w:rsidRDefault="00DF2CA4" w:rsidP="00FB4D5E">
      <w:pPr>
        <w:spacing w:before="200" w:line="276" w:lineRule="auto"/>
        <w:jc w:val="both"/>
        <w:rPr>
          <w:rFonts w:ascii="Roboto" w:hAnsi="Roboto" w:cs="Arial"/>
          <w:sz w:val="22"/>
          <w:szCs w:val="22"/>
          <w:lang w:val="es-ES_tradnl"/>
        </w:rPr>
      </w:pPr>
      <w:r w:rsidRPr="00390E82">
        <w:rPr>
          <w:rFonts w:ascii="Roboto" w:hAnsi="Roboto" w:cs="Arial"/>
          <w:sz w:val="22"/>
          <w:szCs w:val="22"/>
          <w:lang w:val="es-ES_tradnl"/>
        </w:rPr>
        <w:t>Los valores son las creencias distintivas o fundamentales que una organización plantea, y deben servir de guía para la toma de decisiones en la organización.</w:t>
      </w:r>
    </w:p>
    <w:p w14:paraId="22072F6B" w14:textId="77777777" w:rsidR="00DF2CA4" w:rsidRPr="00390E82" w:rsidRDefault="00DF2CA4" w:rsidP="00FB4D5E">
      <w:pPr>
        <w:spacing w:before="200" w:line="276" w:lineRule="auto"/>
        <w:jc w:val="both"/>
        <w:rPr>
          <w:rFonts w:ascii="Roboto" w:hAnsi="Roboto" w:cs="Arial"/>
          <w:sz w:val="22"/>
          <w:szCs w:val="22"/>
          <w:lang w:val="es-ES_tradnl"/>
        </w:rPr>
      </w:pPr>
      <w:r w:rsidRPr="00390E82">
        <w:rPr>
          <w:rFonts w:ascii="Roboto" w:hAnsi="Roboto" w:cs="Arial"/>
          <w:sz w:val="22"/>
          <w:szCs w:val="22"/>
          <w:lang w:val="es-ES_tradnl"/>
        </w:rPr>
        <w:t>Tener valores definidos permite alinear a las personas al comprometer a las personas a trabajar para alcanzar metas comunes. Además, facilitan la administración en la medida que las personas colaboradoras posean y apliquen los mismos valores.</w:t>
      </w:r>
    </w:p>
    <w:p w14:paraId="33CB2F40" w14:textId="6B8DDBCC" w:rsidR="00DF2CA4" w:rsidRPr="00390E82" w:rsidRDefault="4F134628" w:rsidP="4F134628">
      <w:pPr>
        <w:spacing w:before="200" w:line="276" w:lineRule="auto"/>
        <w:jc w:val="both"/>
        <w:rPr>
          <w:rFonts w:ascii="Roboto" w:hAnsi="Roboto" w:cs="Arial"/>
          <w:sz w:val="22"/>
          <w:szCs w:val="22"/>
        </w:rPr>
      </w:pPr>
      <w:r w:rsidRPr="4F134628">
        <w:rPr>
          <w:rFonts w:ascii="Roboto" w:hAnsi="Roboto" w:cs="Arial"/>
          <w:sz w:val="22"/>
          <w:szCs w:val="22"/>
        </w:rPr>
        <w:t>SUGEVAL ya ha establecido previamente los valores que rigen su quehacer, los cuales se presentan en la figura 3.</w:t>
      </w:r>
    </w:p>
    <w:p w14:paraId="26096717" w14:textId="77777777" w:rsidR="00CE44FF" w:rsidRDefault="00DF2CA4" w:rsidP="00372EBD">
      <w:pPr>
        <w:widowControl w:val="0"/>
        <w:autoSpaceDE w:val="0"/>
        <w:autoSpaceDN w:val="0"/>
        <w:adjustRightInd w:val="0"/>
        <w:ind w:right="-700"/>
        <w:jc w:val="center"/>
        <w:rPr>
          <w:rFonts w:ascii="Roboto" w:hAnsi="Roboto" w:cs="Arial"/>
          <w:b/>
          <w:lang w:val="es-CR"/>
        </w:rPr>
      </w:pPr>
      <w:bookmarkStart w:id="79" w:name="_Toc35267840"/>
      <w:bookmarkStart w:id="80" w:name="_Toc139271361"/>
      <w:r w:rsidRPr="00390E82">
        <w:rPr>
          <w:rFonts w:ascii="Roboto" w:hAnsi="Roboto" w:cs="Arial"/>
          <w:b/>
          <w:lang w:val="es-CR"/>
        </w:rPr>
        <w:t xml:space="preserve">Figura </w:t>
      </w:r>
      <w:r w:rsidR="00372EBD" w:rsidRPr="00390E82">
        <w:rPr>
          <w:rFonts w:ascii="Roboto" w:hAnsi="Roboto" w:cs="Arial"/>
          <w:b/>
          <w:lang w:val="es-CR"/>
        </w:rPr>
        <w:t>3</w:t>
      </w:r>
      <w:r w:rsidR="00CE44FF">
        <w:rPr>
          <w:rFonts w:ascii="Roboto" w:hAnsi="Roboto" w:cs="Arial"/>
          <w:b/>
          <w:lang w:val="es-CR"/>
        </w:rPr>
        <w:t xml:space="preserve"> </w:t>
      </w:r>
    </w:p>
    <w:p w14:paraId="5330284F" w14:textId="3F406FAF" w:rsidR="00DF2CA4" w:rsidRPr="00390E82" w:rsidRDefault="00DF2CA4" w:rsidP="00372EBD">
      <w:pPr>
        <w:widowControl w:val="0"/>
        <w:autoSpaceDE w:val="0"/>
        <w:autoSpaceDN w:val="0"/>
        <w:adjustRightInd w:val="0"/>
        <w:ind w:right="-700"/>
        <w:jc w:val="center"/>
        <w:rPr>
          <w:rFonts w:ascii="Roboto" w:hAnsi="Roboto" w:cs="Arial"/>
          <w:b/>
          <w:lang w:val="es-CR"/>
        </w:rPr>
      </w:pPr>
      <w:r w:rsidRPr="00390E82">
        <w:rPr>
          <w:rFonts w:ascii="Roboto" w:hAnsi="Roboto" w:cs="Arial"/>
          <w:b/>
          <w:lang w:val="es-CR"/>
        </w:rPr>
        <w:t xml:space="preserve">Valores definidos </w:t>
      </w:r>
      <w:bookmarkEnd w:id="79"/>
      <w:r w:rsidRPr="00390E82">
        <w:rPr>
          <w:rFonts w:ascii="Roboto" w:hAnsi="Roboto" w:cs="Arial"/>
          <w:b/>
          <w:lang w:val="es-CR"/>
        </w:rPr>
        <w:t>para SUGEVAL</w:t>
      </w:r>
      <w:bookmarkEnd w:id="80"/>
    </w:p>
    <w:p w14:paraId="4A43558F" w14:textId="6545FF37" w:rsidR="00171198" w:rsidRPr="00390E82" w:rsidRDefault="0029758D" w:rsidP="0029758D">
      <w:pPr>
        <w:spacing w:before="200"/>
        <w:jc w:val="center"/>
        <w:rPr>
          <w:rFonts w:ascii="Roboto" w:hAnsi="Roboto" w:cs="Arial"/>
          <w:sz w:val="22"/>
          <w:szCs w:val="22"/>
          <w:lang w:val="es-ES_tradnl"/>
        </w:rPr>
      </w:pPr>
      <w:r w:rsidRPr="00390E82">
        <w:rPr>
          <w:rFonts w:ascii="Roboto" w:hAnsi="Roboto" w:cs="Arial"/>
          <w:noProof/>
          <w:lang w:val="es-ES_tradnl"/>
        </w:rPr>
        <w:drawing>
          <wp:inline distT="0" distB="0" distL="0" distR="0" wp14:anchorId="51B99865" wp14:editId="7C79DBF6">
            <wp:extent cx="5613400" cy="1590675"/>
            <wp:effectExtent l="38100" t="0" r="0" b="0"/>
            <wp:docPr id="429" name="Diagram 42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p>
    <w:p w14:paraId="0C7F76C0" w14:textId="4F84F008" w:rsidR="00DF2CA4" w:rsidRPr="00390E82" w:rsidRDefault="00DF2CA4" w:rsidP="00A2182B">
      <w:pPr>
        <w:numPr>
          <w:ilvl w:val="0"/>
          <w:numId w:val="4"/>
        </w:numPr>
        <w:tabs>
          <w:tab w:val="num" w:pos="1068"/>
        </w:tabs>
        <w:spacing w:line="276" w:lineRule="auto"/>
        <w:ind w:left="1068"/>
        <w:jc w:val="both"/>
        <w:rPr>
          <w:rFonts w:ascii="Roboto" w:hAnsi="Roboto" w:cs="Arial"/>
          <w:b/>
          <w:bCs/>
          <w:sz w:val="22"/>
          <w:szCs w:val="22"/>
          <w:lang w:val="es-CR"/>
        </w:rPr>
      </w:pPr>
      <w:bookmarkStart w:id="81" w:name="_Toc139271318"/>
      <w:r w:rsidRPr="00390E82">
        <w:rPr>
          <w:rFonts w:ascii="Roboto" w:hAnsi="Roboto" w:cs="Arial"/>
          <w:b/>
          <w:bCs/>
          <w:sz w:val="22"/>
          <w:szCs w:val="22"/>
          <w:lang w:val="es-CR"/>
        </w:rPr>
        <w:t>Grupos de interés y propuesta de valor</w:t>
      </w:r>
      <w:bookmarkEnd w:id="81"/>
    </w:p>
    <w:p w14:paraId="39F95519" w14:textId="77777777" w:rsidR="00DF2CA4" w:rsidRPr="00390E82" w:rsidRDefault="00DF2CA4" w:rsidP="00DF2CA4">
      <w:pPr>
        <w:spacing w:line="276" w:lineRule="auto"/>
        <w:ind w:left="1068"/>
        <w:jc w:val="both"/>
        <w:rPr>
          <w:rFonts w:ascii="Roboto" w:hAnsi="Roboto" w:cs="Arial"/>
          <w:b/>
          <w:bCs/>
          <w:sz w:val="22"/>
          <w:szCs w:val="22"/>
          <w:lang w:val="es-CR"/>
        </w:rPr>
      </w:pPr>
    </w:p>
    <w:p w14:paraId="144AD02E" w14:textId="53BEB131" w:rsidR="0029758D" w:rsidRPr="00390E82" w:rsidRDefault="0029758D" w:rsidP="00FB4D5E">
      <w:pPr>
        <w:spacing w:line="276" w:lineRule="auto"/>
        <w:jc w:val="both"/>
        <w:rPr>
          <w:rFonts w:ascii="Roboto" w:hAnsi="Roboto" w:cs="Arial"/>
          <w:sz w:val="22"/>
          <w:szCs w:val="22"/>
        </w:rPr>
      </w:pPr>
      <w:bookmarkStart w:id="82" w:name="_Toc139271319"/>
      <w:r w:rsidRPr="00390E82">
        <w:rPr>
          <w:rFonts w:ascii="Roboto" w:hAnsi="Roboto" w:cs="Arial"/>
          <w:sz w:val="22"/>
          <w:szCs w:val="22"/>
        </w:rPr>
        <w:t>Uno de los aspectos que generalmente se suele obviar al elaborar planes de índole estratégico son los grupos de interés y la propuesta de valor que la organización establece para estos grupos.</w:t>
      </w:r>
    </w:p>
    <w:p w14:paraId="55A0792B" w14:textId="77777777" w:rsidR="0029758D" w:rsidRPr="00390E82" w:rsidRDefault="0029758D" w:rsidP="00FB4D5E">
      <w:pPr>
        <w:spacing w:line="276" w:lineRule="auto"/>
        <w:jc w:val="both"/>
        <w:rPr>
          <w:rFonts w:ascii="Roboto" w:hAnsi="Roboto" w:cs="Arial"/>
          <w:sz w:val="22"/>
          <w:szCs w:val="22"/>
        </w:rPr>
      </w:pPr>
    </w:p>
    <w:p w14:paraId="15213946" w14:textId="22775194" w:rsidR="0029758D" w:rsidRPr="00390E82" w:rsidRDefault="0029758D" w:rsidP="00FB4D5E">
      <w:pPr>
        <w:spacing w:line="276" w:lineRule="auto"/>
        <w:jc w:val="both"/>
        <w:rPr>
          <w:rFonts w:ascii="Roboto" w:hAnsi="Roboto" w:cs="Arial"/>
          <w:sz w:val="22"/>
          <w:szCs w:val="22"/>
        </w:rPr>
      </w:pPr>
      <w:r w:rsidRPr="00390E82">
        <w:rPr>
          <w:rFonts w:ascii="Roboto" w:hAnsi="Roboto" w:cs="Arial"/>
          <w:sz w:val="22"/>
          <w:szCs w:val="22"/>
        </w:rPr>
        <w:t xml:space="preserve">La finalidad de incorporar este elemento de forma explícita en la formulación del nuevo PE </w:t>
      </w:r>
      <w:r w:rsidR="00145CA2" w:rsidRPr="00390E82">
        <w:rPr>
          <w:rFonts w:ascii="Roboto" w:hAnsi="Roboto" w:cs="Arial"/>
          <w:sz w:val="22"/>
          <w:szCs w:val="22"/>
        </w:rPr>
        <w:t>202</w:t>
      </w:r>
      <w:r w:rsidR="00C30862">
        <w:rPr>
          <w:rFonts w:ascii="Roboto" w:hAnsi="Roboto" w:cs="Arial"/>
          <w:sz w:val="22"/>
          <w:szCs w:val="22"/>
        </w:rPr>
        <w:t>4</w:t>
      </w:r>
      <w:r w:rsidRPr="00390E82">
        <w:rPr>
          <w:rFonts w:ascii="Roboto" w:hAnsi="Roboto" w:cs="Arial"/>
          <w:sz w:val="22"/>
          <w:szCs w:val="22"/>
        </w:rPr>
        <w:t>-2028, es evitar que el proceso se realizara de forma endógena, y más bien se piense también en los grupos fuera de la institución, que son a quienes esta sirve o en su defecto, tienen algún grado de relación con ella.</w:t>
      </w:r>
    </w:p>
    <w:p w14:paraId="4C9EDD9F" w14:textId="77777777" w:rsidR="0029758D" w:rsidRPr="00390E82" w:rsidRDefault="0029758D" w:rsidP="0029758D">
      <w:pPr>
        <w:jc w:val="both"/>
        <w:rPr>
          <w:rFonts w:ascii="Roboto" w:hAnsi="Roboto" w:cs="Arial"/>
          <w:sz w:val="22"/>
          <w:szCs w:val="22"/>
        </w:rPr>
      </w:pPr>
    </w:p>
    <w:p w14:paraId="782548E8" w14:textId="3E383D6E" w:rsidR="00615AF3" w:rsidRDefault="0029758D" w:rsidP="00CE44FF">
      <w:pPr>
        <w:spacing w:line="276" w:lineRule="auto"/>
        <w:jc w:val="both"/>
        <w:rPr>
          <w:rFonts w:ascii="Roboto" w:hAnsi="Roboto" w:cs="Arial"/>
          <w:sz w:val="22"/>
          <w:szCs w:val="22"/>
        </w:rPr>
      </w:pPr>
      <w:r w:rsidRPr="00390E82">
        <w:rPr>
          <w:rFonts w:ascii="Roboto" w:hAnsi="Roboto" w:cs="Arial"/>
          <w:sz w:val="22"/>
          <w:szCs w:val="22"/>
        </w:rPr>
        <w:t xml:space="preserve">Para esta labor se realizó una lluvia de ideas para identificar los grupos de interés de SUGEVAL, los cuales fueron posteriormente consolidados en los que se presentan en la </w:t>
      </w:r>
      <w:r w:rsidR="00C30862">
        <w:rPr>
          <w:rFonts w:ascii="Roboto" w:hAnsi="Roboto" w:cs="Arial"/>
          <w:sz w:val="22"/>
          <w:szCs w:val="22"/>
        </w:rPr>
        <w:t>f</w:t>
      </w:r>
      <w:r w:rsidRPr="00390E82">
        <w:rPr>
          <w:rFonts w:ascii="Roboto" w:hAnsi="Roboto" w:cs="Arial"/>
          <w:sz w:val="22"/>
          <w:szCs w:val="22"/>
        </w:rPr>
        <w:t>igura 4.</w:t>
      </w:r>
    </w:p>
    <w:p w14:paraId="12830A4A" w14:textId="77777777" w:rsidR="00844164" w:rsidRDefault="00844164" w:rsidP="00CE44FF">
      <w:pPr>
        <w:spacing w:line="276" w:lineRule="auto"/>
        <w:jc w:val="both"/>
        <w:rPr>
          <w:rFonts w:ascii="Roboto" w:hAnsi="Roboto" w:cs="Arial"/>
          <w:sz w:val="22"/>
          <w:szCs w:val="22"/>
        </w:rPr>
      </w:pPr>
    </w:p>
    <w:p w14:paraId="3E6B383A" w14:textId="77777777" w:rsidR="00844164" w:rsidRDefault="00844164" w:rsidP="00CE44FF">
      <w:pPr>
        <w:spacing w:line="276" w:lineRule="auto"/>
        <w:jc w:val="both"/>
        <w:rPr>
          <w:rFonts w:ascii="Roboto" w:hAnsi="Roboto" w:cs="Arial"/>
          <w:sz w:val="22"/>
          <w:szCs w:val="22"/>
        </w:rPr>
      </w:pPr>
    </w:p>
    <w:p w14:paraId="23407A8B" w14:textId="77777777" w:rsidR="00844164" w:rsidRPr="00CE44FF" w:rsidRDefault="00844164" w:rsidP="00CE44FF">
      <w:pPr>
        <w:spacing w:line="276" w:lineRule="auto"/>
        <w:jc w:val="both"/>
        <w:rPr>
          <w:rFonts w:ascii="Roboto" w:hAnsi="Roboto" w:cs="Arial"/>
          <w:sz w:val="22"/>
          <w:szCs w:val="22"/>
        </w:rPr>
      </w:pPr>
    </w:p>
    <w:p w14:paraId="7F61F11D" w14:textId="241D23A3" w:rsidR="00CE44FF" w:rsidRDefault="0029758D" w:rsidP="0029758D">
      <w:pPr>
        <w:widowControl w:val="0"/>
        <w:autoSpaceDE w:val="0"/>
        <w:autoSpaceDN w:val="0"/>
        <w:adjustRightInd w:val="0"/>
        <w:ind w:right="-700"/>
        <w:jc w:val="center"/>
        <w:rPr>
          <w:rFonts w:ascii="Roboto" w:hAnsi="Roboto" w:cs="Arial"/>
          <w:b/>
          <w:sz w:val="22"/>
          <w:szCs w:val="22"/>
          <w:lang w:val="es-CR"/>
        </w:rPr>
      </w:pPr>
      <w:bookmarkStart w:id="83" w:name="_Toc139620670"/>
      <w:r w:rsidRPr="00390E82">
        <w:rPr>
          <w:rFonts w:ascii="Roboto" w:hAnsi="Roboto" w:cs="Arial"/>
          <w:b/>
          <w:sz w:val="22"/>
          <w:szCs w:val="22"/>
          <w:lang w:val="es-CR"/>
        </w:rPr>
        <w:lastRenderedPageBreak/>
        <w:t>Figura 4</w:t>
      </w:r>
    </w:p>
    <w:p w14:paraId="0A0ED9A3" w14:textId="51C4A104"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r w:rsidRPr="00390E82">
        <w:rPr>
          <w:rFonts w:ascii="Roboto" w:hAnsi="Roboto" w:cs="Arial"/>
          <w:b/>
          <w:sz w:val="22"/>
          <w:szCs w:val="22"/>
          <w:lang w:val="es-CR"/>
        </w:rPr>
        <w:t>Grupos de interés de SUGEVAL</w:t>
      </w:r>
      <w:bookmarkEnd w:id="83"/>
    </w:p>
    <w:p w14:paraId="76BFF2C4" w14:textId="77777777" w:rsidR="0029758D" w:rsidRPr="00390E82" w:rsidRDefault="0029758D" w:rsidP="0029758D">
      <w:pPr>
        <w:pStyle w:val="Descripcin"/>
        <w:rPr>
          <w:rFonts w:ascii="Roboto" w:hAnsi="Roboto" w:cs="Arial"/>
          <w:b w:val="0"/>
          <w:bCs w:val="0"/>
          <w:color w:val="auto"/>
          <w:sz w:val="20"/>
          <w:szCs w:val="20"/>
        </w:rPr>
      </w:pPr>
      <w:r w:rsidRPr="00390E82">
        <w:rPr>
          <w:rFonts w:ascii="Roboto" w:hAnsi="Roboto" w:cs="Arial"/>
          <w:b w:val="0"/>
          <w:bCs w:val="0"/>
          <w:noProof/>
          <w:color w:val="auto"/>
          <w:sz w:val="20"/>
          <w:szCs w:val="20"/>
        </w:rPr>
        <w:drawing>
          <wp:inline distT="0" distB="0" distL="0" distR="0" wp14:anchorId="069B6517" wp14:editId="5DC67F8A">
            <wp:extent cx="5486400" cy="3200400"/>
            <wp:effectExtent l="0" t="38100" r="0" b="76200"/>
            <wp:docPr id="7" name="Diagrama 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3CD13E04" w14:textId="77777777" w:rsidR="0029758D" w:rsidRPr="00390E82" w:rsidRDefault="0029758D" w:rsidP="00B423C2">
      <w:pPr>
        <w:pStyle w:val="Descripcin"/>
        <w:jc w:val="both"/>
        <w:rPr>
          <w:rFonts w:ascii="Roboto" w:hAnsi="Roboto" w:cs="Arial"/>
          <w:b w:val="0"/>
          <w:bCs w:val="0"/>
          <w:color w:val="auto"/>
          <w:sz w:val="20"/>
          <w:szCs w:val="20"/>
        </w:rPr>
      </w:pPr>
      <w:r w:rsidRPr="00065EB7">
        <w:rPr>
          <w:rFonts w:ascii="Roboto" w:hAnsi="Roboto" w:cs="Arial"/>
          <w:color w:val="auto"/>
          <w:sz w:val="20"/>
          <w:szCs w:val="20"/>
        </w:rPr>
        <w:t>Nota:</w:t>
      </w:r>
      <w:r w:rsidRPr="00390E82">
        <w:rPr>
          <w:rFonts w:ascii="Roboto" w:hAnsi="Roboto" w:cs="Arial"/>
          <w:b w:val="0"/>
          <w:bCs w:val="0"/>
          <w:color w:val="auto"/>
          <w:sz w:val="20"/>
          <w:szCs w:val="20"/>
        </w:rPr>
        <w:t xml:space="preserve"> </w:t>
      </w:r>
      <w:r w:rsidRPr="00390E82">
        <w:rPr>
          <w:rFonts w:ascii="Roboto" w:hAnsi="Roboto" w:cs="Arial"/>
          <w:b w:val="0"/>
          <w:bCs w:val="0"/>
          <w:color w:val="auto"/>
          <w:sz w:val="20"/>
          <w:szCs w:val="20"/>
          <w:vertAlign w:val="superscript"/>
        </w:rPr>
        <w:t>1</w:t>
      </w:r>
      <w:r w:rsidRPr="00390E82">
        <w:rPr>
          <w:rFonts w:ascii="Roboto" w:hAnsi="Roboto" w:cs="Arial"/>
          <w:b w:val="0"/>
          <w:bCs w:val="0"/>
          <w:color w:val="auto"/>
          <w:sz w:val="20"/>
          <w:szCs w:val="20"/>
        </w:rPr>
        <w:t xml:space="preserve"> Entes como Contraloría General de la República, Ministerio de Hacienda, Ministerio de Planificación e Inversión Pública </w:t>
      </w:r>
    </w:p>
    <w:p w14:paraId="17144628" w14:textId="74EFC33F" w:rsidR="0029758D" w:rsidRPr="00390E82" w:rsidRDefault="0029758D" w:rsidP="00FB4D5E">
      <w:pPr>
        <w:spacing w:line="276" w:lineRule="auto"/>
        <w:jc w:val="both"/>
        <w:rPr>
          <w:rFonts w:ascii="Roboto" w:hAnsi="Roboto" w:cs="Arial"/>
          <w:sz w:val="22"/>
          <w:szCs w:val="22"/>
        </w:rPr>
      </w:pPr>
      <w:r w:rsidRPr="00390E82">
        <w:rPr>
          <w:rFonts w:ascii="Roboto" w:hAnsi="Roboto" w:cs="Arial"/>
          <w:sz w:val="22"/>
          <w:szCs w:val="22"/>
        </w:rPr>
        <w:t>Una vez identificados estos grupos, el siguiente paso fue establecer la propuesta de valor tomando en consideración los aspectos que estos grupos más valoran o demandan de SUGEVAL, para lo cual se consideraron aquellos elementos que podrían requerir estos grupos de la Superintendencia y se procedió a identificar comunes denominadores y validar los elementos más relevantes que conforman la propuesta de valor de SUGEVAL hacia estos grupos.</w:t>
      </w:r>
    </w:p>
    <w:p w14:paraId="2D2233B6" w14:textId="77777777" w:rsidR="0029758D" w:rsidRPr="00390E82" w:rsidRDefault="0029758D" w:rsidP="00FB4D5E">
      <w:pPr>
        <w:spacing w:line="276" w:lineRule="auto"/>
        <w:jc w:val="both"/>
        <w:rPr>
          <w:rFonts w:ascii="Roboto" w:hAnsi="Roboto" w:cs="Arial"/>
          <w:sz w:val="22"/>
          <w:szCs w:val="22"/>
        </w:rPr>
      </w:pPr>
    </w:p>
    <w:p w14:paraId="3B49C1DA" w14:textId="328E058A" w:rsidR="0029758D" w:rsidRPr="00390E82" w:rsidRDefault="0029758D" w:rsidP="00FB4D5E">
      <w:pPr>
        <w:spacing w:line="276" w:lineRule="auto"/>
        <w:jc w:val="both"/>
        <w:rPr>
          <w:rFonts w:ascii="Roboto" w:hAnsi="Roboto" w:cs="Arial"/>
          <w:sz w:val="22"/>
          <w:szCs w:val="22"/>
        </w:rPr>
      </w:pPr>
      <w:r w:rsidRPr="00390E82">
        <w:rPr>
          <w:rFonts w:ascii="Roboto" w:hAnsi="Roboto" w:cs="Arial"/>
          <w:sz w:val="22"/>
          <w:szCs w:val="22"/>
        </w:rPr>
        <w:t xml:space="preserve">En este sentido, se determinó que los aspectos que los grupos de interés demandan en mayor medida son </w:t>
      </w:r>
      <w:r w:rsidRPr="00390E82">
        <w:rPr>
          <w:rFonts w:ascii="Roboto" w:hAnsi="Roboto" w:cs="Arial"/>
          <w:b/>
          <w:bCs/>
          <w:sz w:val="22"/>
          <w:szCs w:val="22"/>
        </w:rPr>
        <w:t>oportunidad (a nivel de procesos, trámites y atención de consultas), conocimiento y divulgación de información (en cuanto a educación y acceso a información) y transparencia (en información y procesos)</w:t>
      </w:r>
      <w:r w:rsidRPr="00390E82">
        <w:rPr>
          <w:rFonts w:ascii="Roboto" w:hAnsi="Roboto" w:cs="Arial"/>
          <w:sz w:val="22"/>
          <w:szCs w:val="22"/>
        </w:rPr>
        <w:t xml:space="preserve"> tal y como se observa en la </w:t>
      </w:r>
      <w:r w:rsidR="00C30862">
        <w:rPr>
          <w:rFonts w:ascii="Roboto" w:hAnsi="Roboto" w:cs="Arial"/>
          <w:sz w:val="22"/>
          <w:szCs w:val="22"/>
        </w:rPr>
        <w:t>f</w:t>
      </w:r>
      <w:r w:rsidRPr="00390E82">
        <w:rPr>
          <w:rFonts w:ascii="Roboto" w:hAnsi="Roboto" w:cs="Arial"/>
          <w:sz w:val="22"/>
          <w:szCs w:val="22"/>
        </w:rPr>
        <w:t>igura 5.</w:t>
      </w:r>
    </w:p>
    <w:p w14:paraId="57C1589C" w14:textId="140FE497" w:rsidR="0029758D" w:rsidRPr="00390E82" w:rsidRDefault="0029758D" w:rsidP="0029758D">
      <w:pPr>
        <w:jc w:val="both"/>
        <w:rPr>
          <w:rFonts w:ascii="Roboto" w:hAnsi="Roboto" w:cs="Arial"/>
          <w:sz w:val="22"/>
          <w:szCs w:val="22"/>
        </w:rPr>
      </w:pPr>
    </w:p>
    <w:p w14:paraId="40C13CB6" w14:textId="3158D332" w:rsidR="0029758D" w:rsidRDefault="0029758D" w:rsidP="0029758D">
      <w:pPr>
        <w:jc w:val="both"/>
        <w:rPr>
          <w:rFonts w:ascii="Roboto" w:hAnsi="Roboto" w:cs="Arial"/>
          <w:sz w:val="22"/>
          <w:szCs w:val="22"/>
        </w:rPr>
      </w:pPr>
    </w:p>
    <w:p w14:paraId="37AB0479" w14:textId="36D77198" w:rsidR="00B423C2" w:rsidRDefault="00B423C2" w:rsidP="0029758D">
      <w:pPr>
        <w:jc w:val="both"/>
        <w:rPr>
          <w:rFonts w:ascii="Roboto" w:hAnsi="Roboto" w:cs="Arial"/>
          <w:sz w:val="22"/>
          <w:szCs w:val="22"/>
        </w:rPr>
      </w:pPr>
    </w:p>
    <w:p w14:paraId="022DB3AE" w14:textId="2E52DD6C" w:rsidR="00B423C2" w:rsidRDefault="00B423C2" w:rsidP="0029758D">
      <w:pPr>
        <w:jc w:val="both"/>
        <w:rPr>
          <w:rFonts w:ascii="Roboto" w:hAnsi="Roboto" w:cs="Arial"/>
          <w:sz w:val="22"/>
          <w:szCs w:val="22"/>
        </w:rPr>
      </w:pPr>
    </w:p>
    <w:p w14:paraId="3C054F74" w14:textId="32C5F01B" w:rsidR="00B423C2" w:rsidRDefault="00B423C2" w:rsidP="0029758D">
      <w:pPr>
        <w:jc w:val="both"/>
        <w:rPr>
          <w:rFonts w:ascii="Roboto" w:hAnsi="Roboto" w:cs="Arial"/>
          <w:sz w:val="22"/>
          <w:szCs w:val="22"/>
        </w:rPr>
      </w:pPr>
    </w:p>
    <w:p w14:paraId="6E9902EA" w14:textId="7F11B34E" w:rsidR="00B423C2" w:rsidRDefault="00B423C2" w:rsidP="0029758D">
      <w:pPr>
        <w:jc w:val="both"/>
        <w:rPr>
          <w:rFonts w:ascii="Roboto" w:hAnsi="Roboto" w:cs="Arial"/>
          <w:sz w:val="22"/>
          <w:szCs w:val="22"/>
        </w:rPr>
      </w:pPr>
    </w:p>
    <w:p w14:paraId="6518B18B" w14:textId="7F600539" w:rsidR="00B423C2" w:rsidRDefault="00B423C2" w:rsidP="0029758D">
      <w:pPr>
        <w:jc w:val="both"/>
        <w:rPr>
          <w:rFonts w:ascii="Roboto" w:hAnsi="Roboto" w:cs="Arial"/>
          <w:sz w:val="22"/>
          <w:szCs w:val="22"/>
        </w:rPr>
      </w:pPr>
    </w:p>
    <w:p w14:paraId="21B552D8" w14:textId="4437FB1D" w:rsidR="00B423C2" w:rsidRDefault="00B423C2" w:rsidP="0029758D">
      <w:pPr>
        <w:jc w:val="both"/>
        <w:rPr>
          <w:rFonts w:ascii="Roboto" w:hAnsi="Roboto" w:cs="Arial"/>
          <w:sz w:val="22"/>
          <w:szCs w:val="22"/>
        </w:rPr>
      </w:pPr>
    </w:p>
    <w:p w14:paraId="3A585A29" w14:textId="49EEB746" w:rsidR="0029758D" w:rsidRPr="00390E82" w:rsidRDefault="0029758D" w:rsidP="0029758D">
      <w:pPr>
        <w:jc w:val="both"/>
        <w:rPr>
          <w:rFonts w:ascii="Roboto" w:hAnsi="Roboto" w:cs="Arial"/>
          <w:sz w:val="22"/>
          <w:szCs w:val="22"/>
        </w:rPr>
      </w:pPr>
    </w:p>
    <w:p w14:paraId="23701881" w14:textId="375670DC" w:rsidR="00CE44FF" w:rsidRDefault="0029758D" w:rsidP="0029758D">
      <w:pPr>
        <w:widowControl w:val="0"/>
        <w:autoSpaceDE w:val="0"/>
        <w:autoSpaceDN w:val="0"/>
        <w:adjustRightInd w:val="0"/>
        <w:ind w:right="-700"/>
        <w:jc w:val="center"/>
        <w:rPr>
          <w:rFonts w:ascii="Roboto" w:hAnsi="Roboto" w:cs="Arial"/>
          <w:b/>
          <w:sz w:val="22"/>
          <w:szCs w:val="22"/>
          <w:lang w:val="es-CR"/>
        </w:rPr>
      </w:pPr>
      <w:bookmarkStart w:id="84" w:name="_Toc139620697"/>
      <w:r w:rsidRPr="00390E82">
        <w:rPr>
          <w:rFonts w:ascii="Roboto" w:hAnsi="Roboto" w:cs="Arial"/>
          <w:b/>
          <w:sz w:val="22"/>
          <w:szCs w:val="22"/>
          <w:lang w:val="es-CR"/>
        </w:rPr>
        <w:lastRenderedPageBreak/>
        <w:t>Figura 5</w:t>
      </w:r>
    </w:p>
    <w:p w14:paraId="179EACE7" w14:textId="750A33BF"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r w:rsidRPr="00390E82">
        <w:rPr>
          <w:rFonts w:ascii="Roboto" w:hAnsi="Roboto" w:cs="Arial"/>
          <w:b/>
          <w:sz w:val="22"/>
          <w:szCs w:val="22"/>
          <w:lang w:val="es-CR"/>
        </w:rPr>
        <w:t>Factores comunes que desean los grupos de interés</w:t>
      </w:r>
      <w:bookmarkEnd w:id="84"/>
    </w:p>
    <w:p w14:paraId="100EC29D" w14:textId="77777777"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p>
    <w:p w14:paraId="3D5BD231" w14:textId="59682F32" w:rsidR="0029758D" w:rsidRPr="00390E82" w:rsidRDefault="0029758D" w:rsidP="0029758D">
      <w:pPr>
        <w:jc w:val="center"/>
        <w:rPr>
          <w:rFonts w:ascii="Roboto" w:hAnsi="Roboto" w:cs="Arial"/>
        </w:rPr>
      </w:pPr>
      <w:r w:rsidRPr="00390E82">
        <w:rPr>
          <w:rFonts w:ascii="Roboto" w:hAnsi="Roboto" w:cs="Arial"/>
          <w:noProof/>
        </w:rPr>
        <w:drawing>
          <wp:inline distT="0" distB="0" distL="0" distR="0" wp14:anchorId="1AC2338D" wp14:editId="1B5B3023">
            <wp:extent cx="5065228" cy="2261665"/>
            <wp:effectExtent l="0" t="0" r="0" b="5715"/>
            <wp:docPr id="128517458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cstate="print">
                      <a:extLst>
                        <a:ext uri="{28A0092B-C50C-407E-A947-70E740481C1C}">
                          <a14:useLocalDpi xmlns:a14="http://schemas.microsoft.com/office/drawing/2010/main" val="0"/>
                        </a:ext>
                      </a:extLst>
                    </a:blip>
                    <a:srcRect/>
                    <a:stretch>
                      <a:fillRect/>
                    </a:stretch>
                  </pic:blipFill>
                  <pic:spPr bwMode="auto">
                    <a:xfrm>
                      <a:off x="0" y="0"/>
                      <a:ext cx="5065228" cy="2261665"/>
                    </a:xfrm>
                    <a:prstGeom prst="rect">
                      <a:avLst/>
                    </a:prstGeom>
                    <a:noFill/>
                  </pic:spPr>
                </pic:pic>
              </a:graphicData>
            </a:graphic>
          </wp:inline>
        </w:drawing>
      </w:r>
    </w:p>
    <w:p w14:paraId="0CE76E9A" w14:textId="77777777" w:rsidR="0029758D" w:rsidRPr="00390E82" w:rsidRDefault="0029758D" w:rsidP="0029758D">
      <w:pPr>
        <w:jc w:val="center"/>
        <w:rPr>
          <w:rFonts w:ascii="Roboto" w:hAnsi="Roboto" w:cs="Arial"/>
        </w:rPr>
      </w:pPr>
    </w:p>
    <w:p w14:paraId="1FF06DAF" w14:textId="434CF00E" w:rsidR="0029758D" w:rsidRPr="00390E82" w:rsidRDefault="0029758D" w:rsidP="00FB4D5E">
      <w:pPr>
        <w:numPr>
          <w:ilvl w:val="0"/>
          <w:numId w:val="4"/>
        </w:numPr>
        <w:tabs>
          <w:tab w:val="num" w:pos="1068"/>
        </w:tabs>
        <w:spacing w:line="276" w:lineRule="auto"/>
        <w:ind w:left="1068"/>
        <w:jc w:val="both"/>
        <w:rPr>
          <w:rFonts w:ascii="Roboto" w:hAnsi="Roboto" w:cs="Arial"/>
          <w:b/>
          <w:bCs/>
          <w:sz w:val="22"/>
          <w:szCs w:val="22"/>
          <w:lang w:val="es-CR"/>
        </w:rPr>
      </w:pPr>
      <w:r w:rsidRPr="00390E82">
        <w:rPr>
          <w:rFonts w:ascii="Roboto" w:hAnsi="Roboto" w:cs="Arial"/>
          <w:b/>
          <w:bCs/>
          <w:sz w:val="22"/>
          <w:szCs w:val="22"/>
          <w:lang w:val="es-CR"/>
        </w:rPr>
        <w:t>Valor Publico</w:t>
      </w:r>
    </w:p>
    <w:p w14:paraId="79A210B7" w14:textId="597A2869" w:rsidR="0029758D" w:rsidRPr="00390E82" w:rsidRDefault="0029758D" w:rsidP="00FB4D5E">
      <w:pPr>
        <w:spacing w:line="276" w:lineRule="auto"/>
        <w:jc w:val="both"/>
        <w:rPr>
          <w:rFonts w:ascii="Roboto" w:hAnsi="Roboto" w:cs="Arial"/>
          <w:b/>
          <w:bCs/>
          <w:sz w:val="22"/>
          <w:szCs w:val="22"/>
          <w:lang w:val="es-CR"/>
        </w:rPr>
      </w:pPr>
    </w:p>
    <w:p w14:paraId="3E6D245A" w14:textId="60D0B2F1" w:rsidR="0029758D" w:rsidRPr="00390E82" w:rsidRDefault="0029758D" w:rsidP="00FB4D5E">
      <w:pPr>
        <w:spacing w:line="276" w:lineRule="auto"/>
        <w:jc w:val="both"/>
        <w:rPr>
          <w:rFonts w:ascii="Roboto" w:hAnsi="Roboto" w:cs="Arial"/>
          <w:sz w:val="22"/>
          <w:szCs w:val="22"/>
          <w:lang w:val="es-CR"/>
        </w:rPr>
      </w:pPr>
      <w:r w:rsidRPr="00390E82">
        <w:rPr>
          <w:rFonts w:ascii="Roboto" w:hAnsi="Roboto" w:cs="Arial"/>
          <w:sz w:val="22"/>
          <w:szCs w:val="22"/>
          <w:lang w:val="es-CR"/>
        </w:rPr>
        <w:t>“Estamos comprometidos con una supervisión del mercado de valores confiable, transparente y apegada a las mejores prácticas”</w:t>
      </w:r>
    </w:p>
    <w:p w14:paraId="26FE4E21" w14:textId="77777777" w:rsidR="0029758D" w:rsidRPr="00390E82" w:rsidRDefault="0029758D" w:rsidP="00FB4D5E">
      <w:pPr>
        <w:pStyle w:val="Ttulo2"/>
        <w:spacing w:line="276" w:lineRule="auto"/>
        <w:jc w:val="both"/>
        <w:rPr>
          <w:rFonts w:ascii="Roboto" w:hAnsi="Roboto"/>
        </w:rPr>
      </w:pPr>
    </w:p>
    <w:p w14:paraId="372A90AC" w14:textId="65AC8885" w:rsidR="00DF2CA4" w:rsidRPr="00390E82" w:rsidRDefault="00DF2CA4" w:rsidP="00FB4D5E">
      <w:pPr>
        <w:pStyle w:val="Ttulo2"/>
        <w:spacing w:line="276" w:lineRule="auto"/>
        <w:jc w:val="both"/>
        <w:rPr>
          <w:rFonts w:ascii="Roboto" w:hAnsi="Roboto"/>
        </w:rPr>
      </w:pPr>
      <w:bookmarkStart w:id="85" w:name="_Toc174520001"/>
      <w:r w:rsidRPr="00390E82">
        <w:rPr>
          <w:rFonts w:ascii="Roboto" w:hAnsi="Roboto"/>
        </w:rPr>
        <w:t>Ejes, objetivos estratégicos e indicadores</w:t>
      </w:r>
      <w:bookmarkEnd w:id="82"/>
      <w:bookmarkEnd w:id="85"/>
    </w:p>
    <w:p w14:paraId="70BAAC14" w14:textId="77777777" w:rsidR="00DF2CA4" w:rsidRPr="00390E82" w:rsidRDefault="00DF2CA4" w:rsidP="00FB4D5E">
      <w:pPr>
        <w:spacing w:line="276" w:lineRule="auto"/>
        <w:jc w:val="both"/>
        <w:rPr>
          <w:rFonts w:ascii="Roboto" w:hAnsi="Roboto" w:cs="Arial"/>
          <w:sz w:val="22"/>
          <w:szCs w:val="22"/>
        </w:rPr>
      </w:pPr>
    </w:p>
    <w:p w14:paraId="7E7D6CCD" w14:textId="4B07BAEE" w:rsidR="0029758D" w:rsidRPr="00390E82" w:rsidRDefault="0029758D" w:rsidP="00FB4D5E">
      <w:pPr>
        <w:spacing w:line="276" w:lineRule="auto"/>
        <w:jc w:val="both"/>
        <w:rPr>
          <w:rFonts w:ascii="Roboto" w:hAnsi="Roboto" w:cs="Arial"/>
          <w:sz w:val="22"/>
          <w:szCs w:val="22"/>
        </w:rPr>
      </w:pPr>
      <w:r w:rsidRPr="00390E82">
        <w:rPr>
          <w:rFonts w:ascii="Roboto" w:hAnsi="Roboto" w:cs="Arial"/>
          <w:sz w:val="22"/>
          <w:szCs w:val="22"/>
        </w:rPr>
        <w:t xml:space="preserve">A partir del marco estratégico presentado se formuló la estrategia de la Sugeval, que plantea el camino a seguir para cumplir con la visión definida, en concordancia con la misión de la institución. Adicionalmente, para establecer los objetivos estratégicos se identificaron los ejes estratégicos que estructuran la perspectiva de procesos internos, los cuales se presentan en la </w:t>
      </w:r>
      <w:r w:rsidR="00C30862">
        <w:rPr>
          <w:rFonts w:ascii="Roboto" w:hAnsi="Roboto" w:cs="Arial"/>
          <w:sz w:val="22"/>
          <w:szCs w:val="22"/>
        </w:rPr>
        <w:t>f</w:t>
      </w:r>
      <w:r w:rsidRPr="00390E82">
        <w:rPr>
          <w:rFonts w:ascii="Roboto" w:hAnsi="Roboto" w:cs="Arial"/>
          <w:sz w:val="22"/>
          <w:szCs w:val="22"/>
        </w:rPr>
        <w:t>igura 6:</w:t>
      </w:r>
    </w:p>
    <w:p w14:paraId="24391652" w14:textId="77777777" w:rsidR="00FB4D5E" w:rsidRPr="00390E82" w:rsidRDefault="00FB4D5E" w:rsidP="00FB4D5E">
      <w:pPr>
        <w:spacing w:line="276" w:lineRule="auto"/>
        <w:jc w:val="both"/>
        <w:rPr>
          <w:rFonts w:ascii="Roboto" w:hAnsi="Roboto" w:cs="Arial"/>
          <w:sz w:val="22"/>
          <w:szCs w:val="22"/>
        </w:rPr>
      </w:pPr>
    </w:p>
    <w:p w14:paraId="14DB33E6" w14:textId="40ABFEAF"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r w:rsidRPr="00390E82">
        <w:rPr>
          <w:rFonts w:ascii="Roboto" w:hAnsi="Roboto" w:cs="Arial"/>
          <w:b/>
          <w:sz w:val="22"/>
          <w:szCs w:val="22"/>
          <w:lang w:val="es-CR"/>
        </w:rPr>
        <w:t>Figura 6. Grupos de interés de SUGEVAL</w:t>
      </w:r>
    </w:p>
    <w:p w14:paraId="75F2D28E" w14:textId="77777777"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p>
    <w:p w14:paraId="3862CBE2" w14:textId="7F848C04" w:rsidR="0029758D" w:rsidRPr="00390E82" w:rsidRDefault="0029758D" w:rsidP="0029758D">
      <w:pPr>
        <w:jc w:val="both"/>
        <w:rPr>
          <w:rFonts w:ascii="Roboto" w:hAnsi="Roboto" w:cs="Arial"/>
        </w:rPr>
      </w:pPr>
      <w:r w:rsidRPr="00390E82">
        <w:rPr>
          <w:rFonts w:ascii="Roboto" w:hAnsi="Roboto" w:cs="Arial"/>
          <w:noProof/>
        </w:rPr>
        <w:drawing>
          <wp:inline distT="0" distB="0" distL="0" distR="0" wp14:anchorId="772E1CD3" wp14:editId="3F14B7AC">
            <wp:extent cx="5486400" cy="1943100"/>
            <wp:effectExtent l="0" t="0" r="19050" b="19050"/>
            <wp:docPr id="12" name="Diagrama 1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p>
    <w:p w14:paraId="1AFC6E2A" w14:textId="77777777" w:rsidR="0029758D" w:rsidRPr="00390E82" w:rsidRDefault="0029758D" w:rsidP="0029758D">
      <w:pPr>
        <w:jc w:val="both"/>
        <w:rPr>
          <w:rFonts w:ascii="Roboto" w:hAnsi="Roboto" w:cs="Arial"/>
        </w:rPr>
      </w:pPr>
    </w:p>
    <w:p w14:paraId="024D3782" w14:textId="77777777" w:rsidR="00FB4D5E" w:rsidRPr="00390E82" w:rsidRDefault="00FB4D5E" w:rsidP="00FB4D5E">
      <w:pPr>
        <w:spacing w:line="276" w:lineRule="auto"/>
        <w:jc w:val="both"/>
        <w:rPr>
          <w:rFonts w:ascii="Roboto" w:hAnsi="Roboto" w:cs="Arial"/>
          <w:sz w:val="22"/>
          <w:szCs w:val="22"/>
        </w:rPr>
      </w:pPr>
    </w:p>
    <w:p w14:paraId="413461F6" w14:textId="18049177" w:rsidR="0029758D" w:rsidRPr="00390E82" w:rsidRDefault="0029758D" w:rsidP="00FB4D5E">
      <w:pPr>
        <w:spacing w:line="276" w:lineRule="auto"/>
        <w:jc w:val="both"/>
        <w:rPr>
          <w:rFonts w:ascii="Roboto" w:hAnsi="Roboto" w:cs="Arial"/>
          <w:sz w:val="22"/>
          <w:szCs w:val="22"/>
        </w:rPr>
      </w:pPr>
      <w:r w:rsidRPr="00390E82">
        <w:rPr>
          <w:rFonts w:ascii="Roboto" w:hAnsi="Roboto" w:cs="Arial"/>
          <w:sz w:val="22"/>
          <w:szCs w:val="22"/>
        </w:rPr>
        <w:lastRenderedPageBreak/>
        <w:t>A continuación, se describen los ejes estratégicos y los objetivos que se quiere alcanzar en cada uno de ellos.</w:t>
      </w:r>
    </w:p>
    <w:p w14:paraId="569F2535" w14:textId="77777777" w:rsidR="00DF3ADF" w:rsidRPr="00390E82" w:rsidRDefault="00DF3ADF" w:rsidP="0029758D">
      <w:pPr>
        <w:jc w:val="both"/>
        <w:rPr>
          <w:rFonts w:ascii="Roboto" w:hAnsi="Roboto" w:cs="Arial"/>
          <w:sz w:val="22"/>
          <w:szCs w:val="22"/>
        </w:rPr>
      </w:pPr>
    </w:p>
    <w:p w14:paraId="119EF170" w14:textId="77777777" w:rsidR="0029758D" w:rsidRPr="00390E82" w:rsidRDefault="0029758D" w:rsidP="00FB4D5E">
      <w:pPr>
        <w:spacing w:after="240" w:line="276" w:lineRule="auto"/>
        <w:jc w:val="both"/>
        <w:rPr>
          <w:rFonts w:ascii="Roboto" w:hAnsi="Roboto" w:cs="Arial"/>
          <w:i/>
          <w:iCs/>
          <w:sz w:val="22"/>
          <w:szCs w:val="22"/>
        </w:rPr>
      </w:pPr>
      <w:r w:rsidRPr="00390E82">
        <w:rPr>
          <w:rFonts w:ascii="Roboto" w:hAnsi="Roboto" w:cs="Arial"/>
          <w:b/>
          <w:bCs/>
          <w:sz w:val="22"/>
          <w:szCs w:val="22"/>
          <w:u w:val="single"/>
        </w:rPr>
        <w:t>Regulación y supervisión:</w:t>
      </w:r>
      <w:r w:rsidRPr="00390E82">
        <w:rPr>
          <w:rFonts w:ascii="Roboto" w:hAnsi="Roboto" w:cs="Arial"/>
          <w:sz w:val="22"/>
          <w:szCs w:val="22"/>
        </w:rPr>
        <w:t xml:space="preserve"> </w:t>
      </w:r>
      <w:r w:rsidRPr="00390E82">
        <w:rPr>
          <w:rFonts w:ascii="Roboto" w:hAnsi="Roboto" w:cs="Arial"/>
          <w:i/>
          <w:iCs/>
          <w:sz w:val="22"/>
          <w:szCs w:val="22"/>
        </w:rPr>
        <w:t xml:space="preserve">“Hacer el proceso más eficiente, con mayor divulgación a las entidades y público en general, en aplicación a todos los tipos de participantes regulados y con una visión integral del regulado, del mercado de valores y del sistema financiero.”. </w:t>
      </w:r>
      <w:r w:rsidRPr="00390E82">
        <w:rPr>
          <w:rFonts w:ascii="Roboto" w:hAnsi="Roboto" w:cs="Arial"/>
          <w:sz w:val="22"/>
          <w:szCs w:val="22"/>
        </w:rPr>
        <w:t xml:space="preserve"> Para este eje se definió el siguiente objetivo estratégico: </w:t>
      </w:r>
      <w:r w:rsidRPr="00390E82">
        <w:rPr>
          <w:rFonts w:ascii="Roboto" w:hAnsi="Roboto" w:cs="Arial"/>
          <w:i/>
          <w:iCs/>
          <w:sz w:val="22"/>
          <w:szCs w:val="22"/>
        </w:rPr>
        <w:t>“Consolidar el modelo de supervisión”.</w:t>
      </w:r>
    </w:p>
    <w:p w14:paraId="19A10BB7" w14:textId="77777777" w:rsidR="0029758D" w:rsidRPr="00390E82" w:rsidRDefault="0029758D" w:rsidP="00FB4D5E">
      <w:pPr>
        <w:spacing w:after="240" w:line="276" w:lineRule="auto"/>
        <w:jc w:val="both"/>
        <w:rPr>
          <w:rFonts w:ascii="Roboto" w:hAnsi="Roboto" w:cs="Arial"/>
          <w:i/>
          <w:iCs/>
          <w:sz w:val="22"/>
          <w:szCs w:val="22"/>
        </w:rPr>
      </w:pPr>
      <w:r w:rsidRPr="00390E82">
        <w:rPr>
          <w:rFonts w:ascii="Roboto" w:hAnsi="Roboto" w:cs="Arial"/>
          <w:b/>
          <w:bCs/>
          <w:i/>
          <w:iCs/>
          <w:sz w:val="22"/>
          <w:szCs w:val="22"/>
          <w:u w:val="single"/>
        </w:rPr>
        <w:t>Transformación Digital:</w:t>
      </w:r>
      <w:r w:rsidRPr="00390E82">
        <w:rPr>
          <w:rFonts w:ascii="Roboto" w:hAnsi="Roboto" w:cs="Arial"/>
          <w:i/>
          <w:iCs/>
          <w:sz w:val="22"/>
          <w:szCs w:val="22"/>
        </w:rPr>
        <w:t xml:space="preserve"> “Intensificar de forma más dinámica el desarrollo e implementación de mejoras de digitalización. Tanto a lo interno como a lo externo.”. El objetivo estratégico asociado es: “Intensificar el uso de las tecnologías digitales”.</w:t>
      </w:r>
    </w:p>
    <w:p w14:paraId="524B1D88" w14:textId="77777777" w:rsidR="0029758D" w:rsidRPr="00390E82" w:rsidRDefault="0029758D" w:rsidP="00FB4D5E">
      <w:pPr>
        <w:spacing w:after="240" w:line="276" w:lineRule="auto"/>
        <w:jc w:val="both"/>
        <w:rPr>
          <w:rFonts w:ascii="Roboto" w:hAnsi="Roboto" w:cs="Arial"/>
          <w:i/>
          <w:iCs/>
          <w:sz w:val="22"/>
          <w:szCs w:val="22"/>
        </w:rPr>
      </w:pPr>
      <w:r w:rsidRPr="00390E82">
        <w:rPr>
          <w:rFonts w:ascii="Roboto" w:hAnsi="Roboto" w:cs="Arial"/>
          <w:b/>
          <w:bCs/>
          <w:sz w:val="22"/>
          <w:szCs w:val="22"/>
          <w:u w:val="single"/>
        </w:rPr>
        <w:t>Innovación:</w:t>
      </w:r>
      <w:r w:rsidRPr="00390E82">
        <w:rPr>
          <w:rFonts w:ascii="Roboto" w:hAnsi="Roboto" w:cs="Arial"/>
          <w:sz w:val="22"/>
          <w:szCs w:val="22"/>
        </w:rPr>
        <w:t xml:space="preserve"> </w:t>
      </w:r>
      <w:r w:rsidRPr="00390E82">
        <w:rPr>
          <w:rFonts w:ascii="Roboto" w:hAnsi="Roboto" w:cs="Arial"/>
          <w:i/>
          <w:iCs/>
          <w:sz w:val="22"/>
          <w:szCs w:val="22"/>
        </w:rPr>
        <w:t>“Analizar el impacto de la innovación en los mercados de capitales, evaluar los riesgos que plantea y desarrollar acciones que respalden las oportunidades asociadas.”.</w:t>
      </w:r>
      <w:r w:rsidRPr="00390E82">
        <w:rPr>
          <w:rFonts w:ascii="Roboto" w:hAnsi="Roboto" w:cs="Arial"/>
          <w:sz w:val="22"/>
          <w:szCs w:val="22"/>
        </w:rPr>
        <w:t xml:space="preserve"> El objetivo estratégico asociado es: </w:t>
      </w:r>
      <w:r w:rsidRPr="00390E82">
        <w:rPr>
          <w:rFonts w:ascii="Roboto" w:hAnsi="Roboto" w:cs="Arial"/>
          <w:i/>
          <w:iCs/>
          <w:sz w:val="22"/>
          <w:szCs w:val="22"/>
        </w:rPr>
        <w:t>“Mejorar la capacidad de respuesta institucional a las innovaciones de los mercados de valores”.</w:t>
      </w:r>
    </w:p>
    <w:p w14:paraId="26B8D123" w14:textId="2D0A61AA" w:rsidR="0029758D" w:rsidRPr="00390E82" w:rsidRDefault="0029758D" w:rsidP="00FB4D5E">
      <w:pPr>
        <w:shd w:val="clear" w:color="auto" w:fill="FFFFFF" w:themeFill="background1"/>
        <w:spacing w:after="240" w:line="276" w:lineRule="auto"/>
        <w:jc w:val="both"/>
        <w:rPr>
          <w:rFonts w:ascii="Roboto" w:hAnsi="Roboto" w:cs="Arial"/>
          <w:sz w:val="22"/>
          <w:szCs w:val="22"/>
        </w:rPr>
      </w:pPr>
      <w:r w:rsidRPr="00390E82">
        <w:rPr>
          <w:rFonts w:ascii="Roboto" w:hAnsi="Roboto" w:cs="Arial"/>
          <w:b/>
          <w:bCs/>
          <w:sz w:val="22"/>
          <w:szCs w:val="22"/>
          <w:u w:val="single"/>
        </w:rPr>
        <w:t xml:space="preserve">Sostenibilidad y cambio climático: </w:t>
      </w:r>
      <w:r w:rsidRPr="00390E82">
        <w:rPr>
          <w:rFonts w:ascii="Roboto" w:hAnsi="Roboto" w:cs="Arial"/>
          <w:sz w:val="22"/>
          <w:szCs w:val="22"/>
        </w:rPr>
        <w:t xml:space="preserve">corresponde </w:t>
      </w:r>
      <w:r w:rsidRPr="0037443D">
        <w:rPr>
          <w:rFonts w:ascii="Roboto" w:hAnsi="Roboto" w:cs="Arial"/>
          <w:sz w:val="22"/>
          <w:szCs w:val="22"/>
        </w:rPr>
        <w:t>a</w:t>
      </w:r>
      <w:r w:rsidR="0037443D">
        <w:rPr>
          <w:rFonts w:ascii="Roboto" w:hAnsi="Roboto" w:cs="Arial"/>
          <w:b/>
          <w:bCs/>
          <w:sz w:val="22"/>
          <w:szCs w:val="22"/>
        </w:rPr>
        <w:t xml:space="preserve"> </w:t>
      </w:r>
      <w:r w:rsidRPr="0037443D">
        <w:rPr>
          <w:rFonts w:ascii="Roboto" w:hAnsi="Roboto" w:cs="Arial"/>
          <w:sz w:val="22"/>
          <w:szCs w:val="22"/>
        </w:rPr>
        <w:t>un</w:t>
      </w:r>
      <w:r w:rsidRPr="00390E82">
        <w:rPr>
          <w:rFonts w:ascii="Roboto" w:hAnsi="Roboto" w:cs="Arial"/>
          <w:sz w:val="22"/>
          <w:szCs w:val="22"/>
        </w:rPr>
        <w:t xml:space="preserve"> eje transversal definido por las cuatro superintendencias, en el cual</w:t>
      </w:r>
      <w:r w:rsidR="00065EB7">
        <w:rPr>
          <w:rFonts w:ascii="Roboto" w:hAnsi="Roboto" w:cs="Arial"/>
          <w:sz w:val="22"/>
          <w:szCs w:val="22"/>
        </w:rPr>
        <w:t xml:space="preserve"> se establece que </w:t>
      </w:r>
      <w:r w:rsidRPr="00390E82">
        <w:rPr>
          <w:rFonts w:ascii="Roboto" w:hAnsi="Roboto" w:cs="Arial"/>
          <w:i/>
          <w:iCs/>
          <w:sz w:val="22"/>
          <w:szCs w:val="22"/>
        </w:rPr>
        <w:t xml:space="preserve">“La contribución se realizará por medio de una adecuada gestión de los riesgos financieros asociados con sostenibilidad y cambio climático, una conducta empresarial responsable y la divulgación oportuna de información para la toma de decisiones del consumidor financiero. </w:t>
      </w:r>
      <w:r w:rsidR="00065EB7" w:rsidRPr="00390E82">
        <w:rPr>
          <w:rFonts w:ascii="Roboto" w:hAnsi="Roboto" w:cs="Arial"/>
          <w:sz w:val="22"/>
          <w:szCs w:val="22"/>
        </w:rPr>
        <w:t xml:space="preserve">El objetivo estratégico asociado es: </w:t>
      </w:r>
      <w:r w:rsidRPr="00390E82">
        <w:rPr>
          <w:rFonts w:ascii="Roboto" w:hAnsi="Roboto" w:cs="Arial"/>
          <w:i/>
          <w:iCs/>
          <w:sz w:val="22"/>
          <w:szCs w:val="22"/>
        </w:rPr>
        <w:t>“Contribuir desde la regulación y supervisión en la transición hacia una economía más sostenible”.</w:t>
      </w:r>
    </w:p>
    <w:p w14:paraId="55DF4D88" w14:textId="574FB9DB" w:rsidR="00C3300E" w:rsidRDefault="0029758D" w:rsidP="00C3300E">
      <w:pPr>
        <w:spacing w:line="276" w:lineRule="auto"/>
        <w:jc w:val="both"/>
        <w:rPr>
          <w:rFonts w:ascii="Roboto" w:hAnsi="Roboto" w:cs="Arial"/>
          <w:kern w:val="24"/>
          <w:sz w:val="22"/>
          <w:szCs w:val="22"/>
        </w:rPr>
      </w:pPr>
      <w:r w:rsidRPr="00390E82">
        <w:rPr>
          <w:rFonts w:ascii="Roboto" w:hAnsi="Roboto" w:cs="Arial"/>
          <w:kern w:val="24"/>
          <w:sz w:val="22"/>
          <w:szCs w:val="22"/>
        </w:rPr>
        <w:t xml:space="preserve">Tomando como referencia los objetivos determinados por SUGEVAL, se procedió a elaborar un mapa estratégico que se muestra en la </w:t>
      </w:r>
      <w:r w:rsidR="00C30862">
        <w:rPr>
          <w:rFonts w:ascii="Roboto" w:hAnsi="Roboto" w:cs="Arial"/>
          <w:kern w:val="24"/>
          <w:sz w:val="22"/>
          <w:szCs w:val="22"/>
        </w:rPr>
        <w:t>f</w:t>
      </w:r>
      <w:r w:rsidRPr="00390E82">
        <w:rPr>
          <w:rFonts w:ascii="Roboto" w:hAnsi="Roboto" w:cs="Arial"/>
          <w:kern w:val="24"/>
          <w:sz w:val="22"/>
          <w:szCs w:val="22"/>
        </w:rPr>
        <w:t xml:space="preserve">igura </w:t>
      </w:r>
      <w:r w:rsidR="00FB4D5E" w:rsidRPr="00390E82">
        <w:rPr>
          <w:rFonts w:ascii="Roboto" w:hAnsi="Roboto" w:cs="Arial"/>
          <w:kern w:val="24"/>
          <w:sz w:val="22"/>
          <w:szCs w:val="22"/>
        </w:rPr>
        <w:t>7</w:t>
      </w:r>
      <w:r w:rsidRPr="00390E82">
        <w:rPr>
          <w:rFonts w:ascii="Roboto" w:hAnsi="Roboto" w:cs="Arial"/>
          <w:kern w:val="24"/>
          <w:sz w:val="22"/>
          <w:szCs w:val="22"/>
        </w:rPr>
        <w:t xml:space="preserve">. </w:t>
      </w:r>
    </w:p>
    <w:p w14:paraId="4E26EDA9" w14:textId="77777777" w:rsidR="00C30862" w:rsidRDefault="00C30862" w:rsidP="00C3300E">
      <w:pPr>
        <w:spacing w:line="276" w:lineRule="auto"/>
        <w:jc w:val="both"/>
        <w:rPr>
          <w:rFonts w:ascii="Roboto" w:hAnsi="Roboto" w:cs="Arial"/>
          <w:kern w:val="24"/>
          <w:sz w:val="22"/>
          <w:szCs w:val="22"/>
        </w:rPr>
      </w:pPr>
    </w:p>
    <w:p w14:paraId="0E7345C0" w14:textId="77777777" w:rsidR="00C30862" w:rsidRDefault="00C30862" w:rsidP="00C3300E">
      <w:pPr>
        <w:spacing w:line="276" w:lineRule="auto"/>
        <w:jc w:val="both"/>
        <w:rPr>
          <w:rFonts w:ascii="Roboto" w:hAnsi="Roboto" w:cs="Arial"/>
          <w:kern w:val="24"/>
          <w:sz w:val="22"/>
          <w:szCs w:val="22"/>
        </w:rPr>
      </w:pPr>
    </w:p>
    <w:p w14:paraId="4E9E9A38" w14:textId="77777777" w:rsidR="00C30862" w:rsidRDefault="00C30862" w:rsidP="00C3300E">
      <w:pPr>
        <w:spacing w:line="276" w:lineRule="auto"/>
        <w:jc w:val="both"/>
        <w:rPr>
          <w:rFonts w:ascii="Roboto" w:hAnsi="Roboto" w:cs="Arial"/>
          <w:kern w:val="24"/>
          <w:sz w:val="22"/>
          <w:szCs w:val="22"/>
        </w:rPr>
      </w:pPr>
    </w:p>
    <w:p w14:paraId="1E0359B8" w14:textId="77777777" w:rsidR="00C30862" w:rsidRDefault="00C30862" w:rsidP="00C3300E">
      <w:pPr>
        <w:spacing w:line="276" w:lineRule="auto"/>
        <w:jc w:val="both"/>
        <w:rPr>
          <w:rFonts w:ascii="Roboto" w:hAnsi="Roboto" w:cs="Arial"/>
          <w:kern w:val="24"/>
          <w:sz w:val="22"/>
          <w:szCs w:val="22"/>
        </w:rPr>
      </w:pPr>
    </w:p>
    <w:p w14:paraId="7A85355C" w14:textId="77777777" w:rsidR="00C30862" w:rsidRDefault="00C30862" w:rsidP="00C3300E">
      <w:pPr>
        <w:spacing w:line="276" w:lineRule="auto"/>
        <w:jc w:val="both"/>
        <w:rPr>
          <w:rFonts w:ascii="Roboto" w:hAnsi="Roboto" w:cs="Arial"/>
          <w:kern w:val="24"/>
          <w:sz w:val="22"/>
          <w:szCs w:val="22"/>
        </w:rPr>
      </w:pPr>
    </w:p>
    <w:p w14:paraId="482A4863" w14:textId="77777777" w:rsidR="00C30862" w:rsidRDefault="00C30862" w:rsidP="00C3300E">
      <w:pPr>
        <w:spacing w:line="276" w:lineRule="auto"/>
        <w:jc w:val="both"/>
        <w:rPr>
          <w:rFonts w:ascii="Roboto" w:hAnsi="Roboto" w:cs="Arial"/>
          <w:kern w:val="24"/>
          <w:sz w:val="22"/>
          <w:szCs w:val="22"/>
        </w:rPr>
      </w:pPr>
    </w:p>
    <w:p w14:paraId="0136BA6E" w14:textId="77777777" w:rsidR="00C30862" w:rsidRDefault="00C30862" w:rsidP="00C3300E">
      <w:pPr>
        <w:spacing w:line="276" w:lineRule="auto"/>
        <w:jc w:val="both"/>
        <w:rPr>
          <w:rFonts w:ascii="Roboto" w:hAnsi="Roboto" w:cs="Arial"/>
          <w:kern w:val="24"/>
          <w:sz w:val="22"/>
          <w:szCs w:val="22"/>
        </w:rPr>
      </w:pPr>
    </w:p>
    <w:p w14:paraId="09CBDC10" w14:textId="77777777" w:rsidR="00C30862" w:rsidRDefault="00C30862" w:rsidP="00C3300E">
      <w:pPr>
        <w:spacing w:line="276" w:lineRule="auto"/>
        <w:jc w:val="both"/>
        <w:rPr>
          <w:rFonts w:ascii="Roboto" w:hAnsi="Roboto" w:cs="Arial"/>
          <w:kern w:val="24"/>
          <w:sz w:val="22"/>
          <w:szCs w:val="22"/>
        </w:rPr>
      </w:pPr>
    </w:p>
    <w:p w14:paraId="72720F30" w14:textId="77777777" w:rsidR="00C30862" w:rsidRDefault="00C30862" w:rsidP="00C3300E">
      <w:pPr>
        <w:spacing w:line="276" w:lineRule="auto"/>
        <w:jc w:val="both"/>
        <w:rPr>
          <w:rFonts w:ascii="Roboto" w:hAnsi="Roboto" w:cs="Arial"/>
          <w:kern w:val="24"/>
          <w:sz w:val="22"/>
          <w:szCs w:val="22"/>
        </w:rPr>
      </w:pPr>
    </w:p>
    <w:p w14:paraId="4F32449E" w14:textId="77777777" w:rsidR="00C30862" w:rsidRDefault="00C30862" w:rsidP="00C3300E">
      <w:pPr>
        <w:spacing w:line="276" w:lineRule="auto"/>
        <w:jc w:val="both"/>
        <w:rPr>
          <w:rFonts w:ascii="Roboto" w:hAnsi="Roboto" w:cs="Arial"/>
          <w:kern w:val="24"/>
          <w:sz w:val="22"/>
          <w:szCs w:val="22"/>
        </w:rPr>
      </w:pPr>
    </w:p>
    <w:p w14:paraId="297CD9DF" w14:textId="77777777" w:rsidR="00C30862" w:rsidRDefault="00C30862" w:rsidP="00C3300E">
      <w:pPr>
        <w:spacing w:line="276" w:lineRule="auto"/>
        <w:jc w:val="both"/>
        <w:rPr>
          <w:rFonts w:ascii="Roboto" w:hAnsi="Roboto" w:cs="Arial"/>
          <w:kern w:val="24"/>
          <w:sz w:val="22"/>
          <w:szCs w:val="22"/>
        </w:rPr>
      </w:pPr>
    </w:p>
    <w:p w14:paraId="39B6E9E7" w14:textId="77777777" w:rsidR="00C30862" w:rsidRDefault="00C30862" w:rsidP="00C3300E">
      <w:pPr>
        <w:spacing w:line="276" w:lineRule="auto"/>
        <w:jc w:val="both"/>
        <w:rPr>
          <w:rFonts w:ascii="Roboto" w:hAnsi="Roboto" w:cs="Arial"/>
          <w:kern w:val="24"/>
          <w:sz w:val="22"/>
          <w:szCs w:val="22"/>
        </w:rPr>
      </w:pPr>
    </w:p>
    <w:p w14:paraId="755271A0" w14:textId="77777777" w:rsidR="00C30862" w:rsidRDefault="00C30862" w:rsidP="00C3300E">
      <w:pPr>
        <w:spacing w:line="276" w:lineRule="auto"/>
        <w:jc w:val="both"/>
        <w:rPr>
          <w:rFonts w:ascii="Roboto" w:hAnsi="Roboto" w:cs="Arial"/>
          <w:kern w:val="24"/>
          <w:sz w:val="22"/>
          <w:szCs w:val="22"/>
        </w:rPr>
      </w:pPr>
    </w:p>
    <w:p w14:paraId="20E52176" w14:textId="77777777" w:rsidR="00C30862" w:rsidRDefault="00C30862" w:rsidP="00C3300E">
      <w:pPr>
        <w:spacing w:line="276" w:lineRule="auto"/>
        <w:jc w:val="both"/>
        <w:rPr>
          <w:rFonts w:ascii="Roboto" w:hAnsi="Roboto" w:cs="Arial"/>
          <w:kern w:val="24"/>
          <w:sz w:val="22"/>
          <w:szCs w:val="22"/>
        </w:rPr>
      </w:pPr>
    </w:p>
    <w:p w14:paraId="0FDBAF44" w14:textId="77777777" w:rsidR="00C30862" w:rsidRDefault="00C30862" w:rsidP="00C3300E">
      <w:pPr>
        <w:spacing w:line="276" w:lineRule="auto"/>
        <w:jc w:val="both"/>
        <w:rPr>
          <w:rFonts w:ascii="Roboto" w:hAnsi="Roboto" w:cs="Arial"/>
          <w:kern w:val="24"/>
          <w:sz w:val="22"/>
          <w:szCs w:val="22"/>
        </w:rPr>
      </w:pPr>
    </w:p>
    <w:p w14:paraId="17819390" w14:textId="77777777" w:rsidR="00C30862" w:rsidRDefault="00C30862" w:rsidP="00C3300E">
      <w:pPr>
        <w:spacing w:line="276" w:lineRule="auto"/>
        <w:jc w:val="both"/>
        <w:rPr>
          <w:rFonts w:ascii="Roboto" w:hAnsi="Roboto" w:cs="Arial"/>
          <w:kern w:val="24"/>
          <w:sz w:val="22"/>
          <w:szCs w:val="22"/>
        </w:rPr>
      </w:pPr>
    </w:p>
    <w:p w14:paraId="06BDA2DD" w14:textId="77777777" w:rsidR="00CE44FF" w:rsidRDefault="0029758D" w:rsidP="0029758D">
      <w:pPr>
        <w:widowControl w:val="0"/>
        <w:autoSpaceDE w:val="0"/>
        <w:autoSpaceDN w:val="0"/>
        <w:adjustRightInd w:val="0"/>
        <w:ind w:right="-700"/>
        <w:jc w:val="center"/>
        <w:rPr>
          <w:rFonts w:ascii="Roboto" w:hAnsi="Roboto" w:cs="Arial"/>
          <w:b/>
          <w:sz w:val="22"/>
          <w:szCs w:val="22"/>
          <w:lang w:val="es-CR"/>
        </w:rPr>
      </w:pPr>
      <w:bookmarkStart w:id="86" w:name="_Toc139620698"/>
      <w:r w:rsidRPr="00390E82">
        <w:rPr>
          <w:rFonts w:ascii="Roboto" w:hAnsi="Roboto" w:cs="Arial"/>
          <w:b/>
          <w:sz w:val="22"/>
          <w:szCs w:val="22"/>
          <w:lang w:val="es-CR"/>
        </w:rPr>
        <w:lastRenderedPageBreak/>
        <w:t>Figura 7</w:t>
      </w:r>
    </w:p>
    <w:p w14:paraId="6D0EDB3C" w14:textId="1F67911B"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r w:rsidRPr="00390E82">
        <w:rPr>
          <w:rFonts w:ascii="Roboto" w:hAnsi="Roboto" w:cs="Arial"/>
          <w:b/>
          <w:sz w:val="22"/>
          <w:szCs w:val="22"/>
          <w:lang w:val="es-CR"/>
        </w:rPr>
        <w:t xml:space="preserve">Mapa estratégico con objetivos estratégicos PE </w:t>
      </w:r>
      <w:r w:rsidR="00145CA2" w:rsidRPr="00390E82">
        <w:rPr>
          <w:rFonts w:ascii="Roboto" w:hAnsi="Roboto" w:cs="Arial"/>
          <w:b/>
          <w:sz w:val="22"/>
          <w:szCs w:val="22"/>
          <w:lang w:val="es-CR"/>
        </w:rPr>
        <w:t>202</w:t>
      </w:r>
      <w:r w:rsidR="00AE73C9" w:rsidRPr="00390E82">
        <w:rPr>
          <w:rFonts w:ascii="Roboto" w:hAnsi="Roboto" w:cs="Arial"/>
          <w:b/>
          <w:sz w:val="22"/>
          <w:szCs w:val="22"/>
          <w:lang w:val="es-CR"/>
        </w:rPr>
        <w:t>4</w:t>
      </w:r>
      <w:r w:rsidRPr="00390E82">
        <w:rPr>
          <w:rFonts w:ascii="Roboto" w:hAnsi="Roboto" w:cs="Arial"/>
          <w:b/>
          <w:sz w:val="22"/>
          <w:szCs w:val="22"/>
          <w:lang w:val="es-CR"/>
        </w:rPr>
        <w:t>-20</w:t>
      </w:r>
      <w:r w:rsidR="009A79CA">
        <w:rPr>
          <w:rFonts w:ascii="Roboto" w:hAnsi="Roboto" w:cs="Arial"/>
          <w:b/>
          <w:sz w:val="22"/>
          <w:szCs w:val="22"/>
          <w:lang w:val="es-CR"/>
        </w:rPr>
        <w:t>2</w:t>
      </w:r>
      <w:r w:rsidRPr="00390E82">
        <w:rPr>
          <w:rFonts w:ascii="Roboto" w:hAnsi="Roboto" w:cs="Arial"/>
          <w:b/>
          <w:sz w:val="22"/>
          <w:szCs w:val="22"/>
          <w:lang w:val="es-CR"/>
        </w:rPr>
        <w:t>8</w:t>
      </w:r>
      <w:bookmarkEnd w:id="86"/>
    </w:p>
    <w:p w14:paraId="4A97FBF8" w14:textId="77777777" w:rsidR="0029758D" w:rsidRPr="00390E82" w:rsidRDefault="0029758D" w:rsidP="0029758D">
      <w:pPr>
        <w:widowControl w:val="0"/>
        <w:autoSpaceDE w:val="0"/>
        <w:autoSpaceDN w:val="0"/>
        <w:adjustRightInd w:val="0"/>
        <w:ind w:right="-700"/>
        <w:jc w:val="center"/>
        <w:rPr>
          <w:rFonts w:ascii="Roboto" w:hAnsi="Roboto" w:cs="Arial"/>
          <w:b/>
          <w:sz w:val="22"/>
          <w:szCs w:val="22"/>
          <w:lang w:val="es-CR"/>
        </w:rPr>
      </w:pPr>
    </w:p>
    <w:p w14:paraId="30AFE66C" w14:textId="4BECFA60" w:rsidR="0029758D" w:rsidRPr="00390E82" w:rsidRDefault="00C3300E" w:rsidP="00C3300E">
      <w:pPr>
        <w:ind w:left="-709"/>
        <w:jc w:val="center"/>
        <w:rPr>
          <w:rFonts w:ascii="Roboto" w:hAnsi="Roboto" w:cs="Arial"/>
          <w:kern w:val="24"/>
        </w:rPr>
      </w:pPr>
      <w:r w:rsidRPr="00390E82">
        <w:rPr>
          <w:rFonts w:ascii="Roboto" w:hAnsi="Roboto" w:cs="Arial"/>
          <w:noProof/>
          <w:kern w:val="24"/>
        </w:rPr>
        <mc:AlternateContent>
          <mc:Choice Requires="wps">
            <w:drawing>
              <wp:anchor distT="0" distB="0" distL="114300" distR="114300" simplePos="0" relativeHeight="251663360" behindDoc="0" locked="0" layoutInCell="1" allowOverlap="1" wp14:anchorId="18D7266A" wp14:editId="3C27C0CB">
                <wp:simplePos x="0" y="0"/>
                <wp:positionH relativeFrom="column">
                  <wp:posOffset>1310640</wp:posOffset>
                </wp:positionH>
                <wp:positionV relativeFrom="paragraph">
                  <wp:posOffset>3909695</wp:posOffset>
                </wp:positionV>
                <wp:extent cx="2857500" cy="660400"/>
                <wp:effectExtent l="0" t="0" r="19050" b="25400"/>
                <wp:wrapNone/>
                <wp:docPr id="8" name="Rectángulo 8"/>
                <wp:cNvGraphicFramePr/>
                <a:graphic xmlns:a="http://schemas.openxmlformats.org/drawingml/2006/main">
                  <a:graphicData uri="http://schemas.microsoft.com/office/word/2010/wordprocessingShape">
                    <wps:wsp>
                      <wps:cNvSpPr/>
                      <wps:spPr>
                        <a:xfrm>
                          <a:off x="0" y="0"/>
                          <a:ext cx="2857500" cy="660400"/>
                        </a:xfrm>
                        <a:prstGeom prst="rect">
                          <a:avLst/>
                        </a:prstGeom>
                        <a:solidFill>
                          <a:srgbClr val="33E0FD"/>
                        </a:solidFill>
                      </wps:spPr>
                      <wps:style>
                        <a:lnRef idx="2">
                          <a:schemeClr val="accent1">
                            <a:shade val="50000"/>
                          </a:schemeClr>
                        </a:lnRef>
                        <a:fillRef idx="1">
                          <a:schemeClr val="accent1"/>
                        </a:fillRef>
                        <a:effectRef idx="0">
                          <a:schemeClr val="accent1"/>
                        </a:effectRef>
                        <a:fontRef idx="minor">
                          <a:schemeClr val="lt1"/>
                        </a:fontRef>
                      </wps:style>
                      <wps:txbx>
                        <w:txbxContent>
                          <w:p w14:paraId="680FD84A" w14:textId="77777777" w:rsidR="0029758D" w:rsidRPr="00DF3ADF" w:rsidRDefault="0029758D" w:rsidP="0029758D">
                            <w:pPr>
                              <w:jc w:val="center"/>
                              <w:rPr>
                                <w:color w:val="000000" w:themeColor="text1"/>
                                <w:sz w:val="20"/>
                                <w:szCs w:val="20"/>
                              </w:rPr>
                            </w:pPr>
                            <w:r w:rsidRPr="00DF3ADF">
                              <w:rPr>
                                <w:color w:val="000000" w:themeColor="text1"/>
                                <w:sz w:val="20"/>
                                <w:szCs w:val="20"/>
                              </w:rPr>
                              <w:t>Fortalecer las capacidades técnicas y blandas del personal para la ejecución eficiente de los procesos sustantivos.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8D7266A" id="Rectángulo 8" o:spid="_x0000_s1026" style="position:absolute;left:0;text-align:left;margin-left:103.2pt;margin-top:307.85pt;width:225pt;height:52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XAaUdgIAAFIFAAAOAAAAZHJzL2Uyb0RvYy54bWysVEtv2zAMvg/YfxB0X+2k6WNBnSJol2FA&#10;0RZth54VWYoNyKJGKXGyXz9KdpygLXYYdpEpk/z40EdeXW8bwzYKfQ224KOTnDNlJZS1XRX858vi&#10;yyVnPghbCgNWFXynPL+eff501bqpGkMFplTICMT6aesKXoXgplnmZaUa4U/AKUtKDdiIQFdcZSWK&#10;ltAbk43z/DxrAUuHIJX39Pe2U/JZwtdayfCgtVeBmYJTbiGdmM5lPLPZlZiuULiqln0a4h+yaERt&#10;KegAdSuCYGus30E1tUTwoMOJhCYDrWupUg1UzSh/U81zJZxKtVBzvBva5P8frLzfPLtHpDa0zk89&#10;ibGKrcYmfik/tk3N2g3NUtvAJP0cX55dnOXUU0m68/N8QjLBZAdvhz58V9CwKBQc6TFSj8TmzofO&#10;dG8Sg3kwdbmojUkXXC1vDLKNoIc7Pf2WL2579COz7JBzksLOqOhs7JPSrC5jliliopMa8ISUyoZR&#10;p6pEqbowVM1Qw+CRKkqAEVlTegN2DxCp+h67q6+3j64qsXFwzv+WWOc8eKTIYMPg3NQW8CMAQ1X1&#10;kTt7Sv+oNVEM2+WWTKK4hHL3iAyhGwvv5KKmp7oTPjwKpDmg16XZDg90aANtwaGXOKsAf3/0P9oT&#10;PUnLWUtzVXD/ay1QcWZ+WCLu19FkEgcxXSZnF2O64LFmeayx6+YGiAEj2iJOJjHaB7MXNULzSitg&#10;HqOSSlhJsQsuA+4vN6Gbd1oiUs3nyYyGz4lwZ5+djOCxwZGKL9tXga7nayCm38N+BsX0DW072+hp&#10;Yb4OoOvE6UNf+9bT4CYO9Usmbobje7I6rMLZHwAAAP//AwBQSwMEFAAGAAgAAAAhAKQyvTriAAAA&#10;CwEAAA8AAABkcnMvZG93bnJldi54bWxMj8FKw0AQhu+C77CM4M1uEtrExkxKrVRUEGwVvG6yYxLM&#10;zobsto1v7/akx5n5+Of7i9VkenGk0XWWEeJZBIK4trrjBuHjfXtzC8J5xVr1lgnhhxysysuLQuXa&#10;nnhHx71vRAhhlyuE1vshl9LVLRnlZnYgDrcvOxrlwzg2Uo/qFMJNL5MoSqVRHYcPrRpo01L9vT8Y&#10;BPPabJIsqp7XT6p62z5+Ti8P83vE66tpfQfC0+T/YDjrB3Uog1NlD6yd6BGSKJ0HFCGNFxmIQKSL&#10;86ZCyOJlBrIs5P8O5S8AAAD//wMAUEsBAi0AFAAGAAgAAAAhALaDOJL+AAAA4QEAABMAAAAAAAAA&#10;AAAAAAAAAAAAAFtDb250ZW50X1R5cGVzXS54bWxQSwECLQAUAAYACAAAACEAOP0h/9YAAACUAQAA&#10;CwAAAAAAAAAAAAAAAAAvAQAAX3JlbHMvLnJlbHNQSwECLQAUAAYACAAAACEAplwGlHYCAABSBQAA&#10;DgAAAAAAAAAAAAAAAAAuAgAAZHJzL2Uyb0RvYy54bWxQSwECLQAUAAYACAAAACEApDK9OuIAAAAL&#10;AQAADwAAAAAAAAAAAAAAAADQBAAAZHJzL2Rvd25yZXYueG1sUEsFBgAAAAAEAAQA8wAAAN8FAAAA&#10;AA==&#10;" fillcolor="#33e0fd" strokecolor="#1f4d78 [1604]" strokeweight="1pt">
                <v:textbox>
                  <w:txbxContent>
                    <w:p w14:paraId="680FD84A" w14:textId="77777777" w:rsidR="0029758D" w:rsidRPr="00DF3ADF" w:rsidRDefault="0029758D" w:rsidP="0029758D">
                      <w:pPr>
                        <w:jc w:val="center"/>
                        <w:rPr>
                          <w:color w:val="000000" w:themeColor="text1"/>
                          <w:sz w:val="20"/>
                          <w:szCs w:val="20"/>
                        </w:rPr>
                      </w:pPr>
                      <w:r w:rsidRPr="00DF3ADF">
                        <w:rPr>
                          <w:color w:val="000000" w:themeColor="text1"/>
                          <w:sz w:val="20"/>
                          <w:szCs w:val="20"/>
                        </w:rPr>
                        <w:t>Fortalecer las capacidades técnicas y blandas del personal para la ejecución eficiente de los procesos sustantivos.</w:t>
                      </w:r>
                    </w:p>
                  </w:txbxContent>
                </v:textbox>
              </v:rect>
            </w:pict>
          </mc:Fallback>
        </mc:AlternateContent>
      </w:r>
      <w:r w:rsidR="0029758D" w:rsidRPr="00390E82">
        <w:rPr>
          <w:rFonts w:ascii="Roboto" w:hAnsi="Roboto" w:cs="Arial"/>
          <w:noProof/>
          <w:kern w:val="24"/>
        </w:rPr>
        <w:drawing>
          <wp:inline distT="0" distB="0" distL="0" distR="0" wp14:anchorId="68877FDC" wp14:editId="11A14F2E">
            <wp:extent cx="5944870" cy="4374578"/>
            <wp:effectExtent l="0" t="0" r="8890" b="6985"/>
            <wp:docPr id="9"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5944870" cy="4374578"/>
                    </a:xfrm>
                    <a:prstGeom prst="rect">
                      <a:avLst/>
                    </a:prstGeom>
                    <a:noFill/>
                  </pic:spPr>
                </pic:pic>
              </a:graphicData>
            </a:graphic>
          </wp:inline>
        </w:drawing>
      </w:r>
    </w:p>
    <w:p w14:paraId="004A33B3" w14:textId="4034FD7A" w:rsidR="00FB4D5E" w:rsidRPr="00390E82" w:rsidRDefault="00FB4D5E" w:rsidP="0029758D">
      <w:pPr>
        <w:ind w:left="-142"/>
        <w:jc w:val="both"/>
        <w:rPr>
          <w:rFonts w:ascii="Roboto" w:hAnsi="Roboto" w:cs="Arial"/>
          <w:kern w:val="24"/>
          <w:sz w:val="22"/>
          <w:szCs w:val="22"/>
        </w:rPr>
      </w:pPr>
    </w:p>
    <w:p w14:paraId="65E6F86C" w14:textId="540398F6" w:rsidR="00FB4D5E" w:rsidRPr="00390E82" w:rsidRDefault="00FB4D5E" w:rsidP="0029758D">
      <w:pPr>
        <w:ind w:left="-142"/>
        <w:jc w:val="both"/>
        <w:rPr>
          <w:rFonts w:ascii="Roboto" w:hAnsi="Roboto" w:cs="Arial"/>
          <w:kern w:val="24"/>
          <w:sz w:val="22"/>
          <w:szCs w:val="22"/>
        </w:rPr>
      </w:pPr>
    </w:p>
    <w:p w14:paraId="3D21E580" w14:textId="77777777" w:rsidR="005432FA" w:rsidRPr="00390E82" w:rsidRDefault="005432FA" w:rsidP="005432FA">
      <w:pPr>
        <w:spacing w:line="276" w:lineRule="auto"/>
        <w:ind w:left="-142"/>
        <w:jc w:val="both"/>
        <w:rPr>
          <w:rFonts w:ascii="Roboto" w:hAnsi="Roboto" w:cs="Arial"/>
          <w:kern w:val="24"/>
          <w:sz w:val="22"/>
          <w:szCs w:val="22"/>
        </w:rPr>
      </w:pPr>
    </w:p>
    <w:p w14:paraId="67279D37" w14:textId="35D77179" w:rsidR="0029758D" w:rsidRPr="00390E82" w:rsidRDefault="0029758D" w:rsidP="005432FA">
      <w:pPr>
        <w:spacing w:line="276" w:lineRule="auto"/>
        <w:ind w:left="-142"/>
        <w:jc w:val="both"/>
        <w:rPr>
          <w:rFonts w:ascii="Roboto" w:hAnsi="Roboto" w:cs="Arial"/>
          <w:kern w:val="24"/>
          <w:sz w:val="22"/>
          <w:szCs w:val="22"/>
        </w:rPr>
      </w:pPr>
      <w:r w:rsidRPr="00390E82">
        <w:rPr>
          <w:rFonts w:ascii="Roboto" w:hAnsi="Roboto" w:cs="Arial"/>
          <w:kern w:val="24"/>
          <w:sz w:val="22"/>
          <w:szCs w:val="22"/>
        </w:rPr>
        <w:t xml:space="preserve">Como se observan en la </w:t>
      </w:r>
      <w:r w:rsidR="00C30862">
        <w:rPr>
          <w:rFonts w:ascii="Roboto" w:hAnsi="Roboto" w:cs="Arial"/>
          <w:kern w:val="24"/>
          <w:sz w:val="22"/>
          <w:szCs w:val="22"/>
        </w:rPr>
        <w:t>f</w:t>
      </w:r>
      <w:r w:rsidRPr="00390E82">
        <w:rPr>
          <w:rFonts w:ascii="Roboto" w:hAnsi="Roboto" w:cs="Arial"/>
          <w:kern w:val="24"/>
          <w:sz w:val="22"/>
          <w:szCs w:val="22"/>
        </w:rPr>
        <w:t xml:space="preserve">igura </w:t>
      </w:r>
      <w:r w:rsidR="005432FA" w:rsidRPr="00390E82">
        <w:rPr>
          <w:rFonts w:ascii="Roboto" w:hAnsi="Roboto" w:cs="Arial"/>
          <w:kern w:val="24"/>
          <w:sz w:val="22"/>
          <w:szCs w:val="22"/>
        </w:rPr>
        <w:t>7</w:t>
      </w:r>
      <w:r w:rsidRPr="00390E82">
        <w:rPr>
          <w:rFonts w:ascii="Roboto" w:hAnsi="Roboto" w:cs="Arial"/>
          <w:kern w:val="24"/>
          <w:sz w:val="22"/>
          <w:szCs w:val="22"/>
        </w:rPr>
        <w:t xml:space="preserve"> estos seis objetivos estratégicos planteados no solo aportan al cumplimiento de la visión definida para el 2028, sino que plantean un círculo virtuoso, de manera que una vez fortalecidas las capacidades técnicas van a incidir en el logro de los objetivos de procesos internos que se dividen en los objetivos estratégicos, lo cual busca incidir en este recurso como un factor crítico para el éxito los objetivos de las perspectivas superiores. </w:t>
      </w:r>
    </w:p>
    <w:p w14:paraId="6F8B76AE" w14:textId="77777777" w:rsidR="00DF3ADF" w:rsidRPr="00390E82" w:rsidRDefault="00DF3ADF" w:rsidP="005432FA">
      <w:pPr>
        <w:spacing w:line="276" w:lineRule="auto"/>
        <w:ind w:left="-142"/>
        <w:jc w:val="both"/>
        <w:rPr>
          <w:rFonts w:ascii="Roboto" w:hAnsi="Roboto" w:cs="Arial"/>
          <w:kern w:val="24"/>
          <w:sz w:val="22"/>
          <w:szCs w:val="22"/>
        </w:rPr>
      </w:pPr>
    </w:p>
    <w:p w14:paraId="75C73AF7" w14:textId="73E8AB8A" w:rsidR="0029758D" w:rsidRPr="00390E82" w:rsidRDefault="0029758D" w:rsidP="005432FA">
      <w:pPr>
        <w:spacing w:line="276" w:lineRule="auto"/>
        <w:ind w:left="-142"/>
        <w:jc w:val="both"/>
        <w:rPr>
          <w:rFonts w:ascii="Roboto" w:hAnsi="Roboto" w:cs="Arial"/>
          <w:sz w:val="22"/>
          <w:szCs w:val="22"/>
        </w:rPr>
      </w:pPr>
      <w:r w:rsidRPr="00390E82">
        <w:rPr>
          <w:rFonts w:ascii="Roboto" w:hAnsi="Roboto" w:cs="Arial"/>
          <w:sz w:val="22"/>
          <w:szCs w:val="22"/>
        </w:rPr>
        <w:t xml:space="preserve">Estos objetivos estratégicos, así como su definición, resultados esperado, indicador y elementos para su seguimiento y monitoreo, de acuerdo con la perspectiva. Además, para el logro de los objetivos estratégicos se plantean iniciativas, que se ejecutarán a lo largo del quinquenio, estas pueden ser una acción estratégica o un proyecto.  En el siguiente cuadro se enumeran las iniciativas del plan, cuyo detalle en relación con indicadores, plazos de ejecución y responsables, entre otros, se amplía en el </w:t>
      </w:r>
      <w:r w:rsidR="006E49F4">
        <w:rPr>
          <w:rFonts w:ascii="Roboto" w:hAnsi="Roboto" w:cs="Arial"/>
          <w:sz w:val="22"/>
          <w:szCs w:val="22"/>
        </w:rPr>
        <w:t>a</w:t>
      </w:r>
      <w:r w:rsidRPr="00390E82">
        <w:rPr>
          <w:rFonts w:ascii="Roboto" w:hAnsi="Roboto" w:cs="Arial"/>
          <w:sz w:val="22"/>
          <w:szCs w:val="22"/>
        </w:rPr>
        <w:t xml:space="preserve">nexo </w:t>
      </w:r>
      <w:r w:rsidR="000E3D47">
        <w:rPr>
          <w:rFonts w:ascii="Roboto" w:hAnsi="Roboto" w:cs="Arial"/>
          <w:sz w:val="22"/>
          <w:szCs w:val="22"/>
        </w:rPr>
        <w:t>4</w:t>
      </w:r>
      <w:r w:rsidRPr="00390E82">
        <w:rPr>
          <w:rFonts w:ascii="Roboto" w:hAnsi="Roboto" w:cs="Arial"/>
          <w:sz w:val="22"/>
          <w:szCs w:val="22"/>
        </w:rPr>
        <w:t>.</w:t>
      </w:r>
    </w:p>
    <w:p w14:paraId="7A69FCE9" w14:textId="0D291528" w:rsidR="00372EBD" w:rsidRPr="00390E82" w:rsidRDefault="00372EBD">
      <w:pPr>
        <w:rPr>
          <w:rFonts w:ascii="Roboto" w:hAnsi="Roboto" w:cs="Arial"/>
          <w:b/>
          <w:sz w:val="22"/>
          <w:szCs w:val="22"/>
          <w:lang w:val="es-ES_tradnl" w:eastAsia="en-US"/>
        </w:rPr>
      </w:pPr>
      <w:bookmarkStart w:id="87" w:name="_Toc139271320"/>
      <w:bookmarkStart w:id="88" w:name="_Toc396483005"/>
    </w:p>
    <w:p w14:paraId="6E4AFC9C" w14:textId="31BBF97E" w:rsidR="00544DA1" w:rsidRPr="00390E82" w:rsidRDefault="00FE03CD" w:rsidP="00A4028C">
      <w:pPr>
        <w:pStyle w:val="Ttulo2"/>
        <w:jc w:val="both"/>
        <w:rPr>
          <w:rFonts w:ascii="Roboto" w:hAnsi="Roboto"/>
          <w:bCs/>
          <w:lang w:val="es-ES" w:eastAsia="es-ES"/>
        </w:rPr>
      </w:pPr>
      <w:bookmarkStart w:id="89" w:name="_Toc174520002"/>
      <w:bookmarkEnd w:id="87"/>
      <w:r w:rsidRPr="00390E82">
        <w:rPr>
          <w:rFonts w:ascii="Roboto" w:hAnsi="Roboto"/>
          <w:bCs/>
          <w:lang w:val="es-ES" w:eastAsia="es-ES"/>
        </w:rPr>
        <w:lastRenderedPageBreak/>
        <w:t xml:space="preserve">1.5 </w:t>
      </w:r>
      <w:r w:rsidR="00544DA1" w:rsidRPr="00390E82">
        <w:rPr>
          <w:rFonts w:ascii="Roboto" w:hAnsi="Roboto"/>
          <w:bCs/>
          <w:lang w:val="es-ES" w:eastAsia="es-ES"/>
        </w:rPr>
        <w:t>Proyectos Estratégicos</w:t>
      </w:r>
      <w:bookmarkEnd w:id="88"/>
      <w:bookmarkEnd w:id="89"/>
    </w:p>
    <w:p w14:paraId="4DC9E29C" w14:textId="77777777" w:rsidR="00544DA1" w:rsidRPr="00390E82" w:rsidRDefault="00544DA1" w:rsidP="00544DA1">
      <w:pPr>
        <w:autoSpaceDE w:val="0"/>
        <w:autoSpaceDN w:val="0"/>
        <w:adjustRightInd w:val="0"/>
        <w:rPr>
          <w:rFonts w:ascii="Roboto" w:hAnsi="Roboto" w:cs="Arial"/>
          <w:sz w:val="22"/>
          <w:szCs w:val="22"/>
          <w:lang w:val="es-CR"/>
        </w:rPr>
      </w:pPr>
    </w:p>
    <w:p w14:paraId="14B7FD79" w14:textId="513A0375" w:rsidR="00544DA1" w:rsidRPr="00C3300E" w:rsidRDefault="00544DA1" w:rsidP="005432FA">
      <w:pPr>
        <w:spacing w:line="276" w:lineRule="auto"/>
        <w:jc w:val="both"/>
        <w:rPr>
          <w:rFonts w:ascii="Roboto" w:hAnsi="Roboto" w:cs="Arial"/>
          <w:sz w:val="22"/>
          <w:szCs w:val="22"/>
          <w:lang w:val="es-CR"/>
        </w:rPr>
      </w:pPr>
      <w:r w:rsidRPr="00390E82">
        <w:rPr>
          <w:rFonts w:ascii="Roboto" w:hAnsi="Roboto" w:cs="Arial"/>
          <w:sz w:val="22"/>
          <w:szCs w:val="22"/>
          <w:lang w:val="es-CR"/>
        </w:rPr>
        <w:t xml:space="preserve">Con el propósito de cumplir con los objetivos </w:t>
      </w:r>
      <w:r w:rsidR="00AE3F41" w:rsidRPr="00390E82">
        <w:rPr>
          <w:rFonts w:ascii="Roboto" w:hAnsi="Roboto" w:cs="Arial"/>
          <w:sz w:val="22"/>
          <w:szCs w:val="22"/>
          <w:lang w:val="es-CR"/>
        </w:rPr>
        <w:t>estratégicos</w:t>
      </w:r>
      <w:r w:rsidRPr="00390E82">
        <w:rPr>
          <w:rFonts w:ascii="Roboto" w:hAnsi="Roboto" w:cs="Arial"/>
          <w:color w:val="44546A" w:themeColor="text2"/>
          <w:sz w:val="22"/>
          <w:szCs w:val="22"/>
          <w:lang w:val="es-CR"/>
        </w:rPr>
        <w:t xml:space="preserve">, </w:t>
      </w:r>
      <w:r w:rsidRPr="00390E82">
        <w:rPr>
          <w:rFonts w:ascii="Roboto" w:hAnsi="Roboto" w:cs="Arial"/>
          <w:sz w:val="22"/>
          <w:szCs w:val="22"/>
          <w:lang w:val="es-CR"/>
        </w:rPr>
        <w:t xml:space="preserve">la </w:t>
      </w:r>
      <w:r w:rsidR="006F1759" w:rsidRPr="00390E82">
        <w:rPr>
          <w:rFonts w:ascii="Roboto" w:hAnsi="Roboto" w:cs="Arial"/>
          <w:noProof/>
          <w:sz w:val="22"/>
        </w:rPr>
        <w:t>SUGEVAL</w:t>
      </w:r>
      <w:r w:rsidR="006F1759" w:rsidRPr="00390E82">
        <w:rPr>
          <w:rFonts w:ascii="Roboto" w:hAnsi="Roboto" w:cs="Arial"/>
          <w:sz w:val="22"/>
          <w:szCs w:val="22"/>
          <w:lang w:val="es-CR"/>
        </w:rPr>
        <w:t xml:space="preserve"> </w:t>
      </w:r>
      <w:r w:rsidR="00AE3F41" w:rsidRPr="00390E82">
        <w:rPr>
          <w:rFonts w:ascii="Roboto" w:hAnsi="Roboto" w:cs="Arial"/>
          <w:sz w:val="22"/>
          <w:szCs w:val="22"/>
          <w:lang w:val="es-CR"/>
        </w:rPr>
        <w:t xml:space="preserve">pretende </w:t>
      </w:r>
      <w:r w:rsidR="0085529C" w:rsidRPr="00390E82">
        <w:rPr>
          <w:rFonts w:ascii="Roboto" w:hAnsi="Roboto" w:cs="Arial"/>
          <w:sz w:val="22"/>
          <w:szCs w:val="22"/>
          <w:lang w:val="es-CR"/>
        </w:rPr>
        <w:t>continuar con</w:t>
      </w:r>
      <w:r w:rsidRPr="00390E82">
        <w:rPr>
          <w:rFonts w:ascii="Roboto" w:hAnsi="Roboto" w:cs="Arial"/>
          <w:sz w:val="22"/>
          <w:szCs w:val="22"/>
          <w:lang w:val="es-CR"/>
        </w:rPr>
        <w:t xml:space="preserve"> </w:t>
      </w:r>
      <w:r w:rsidR="00AE3F41" w:rsidRPr="00390E82">
        <w:rPr>
          <w:rFonts w:ascii="Roboto" w:hAnsi="Roboto" w:cs="Arial"/>
          <w:sz w:val="22"/>
          <w:szCs w:val="22"/>
          <w:lang w:val="es-CR"/>
        </w:rPr>
        <w:t xml:space="preserve">los proyectos estratégicos que se indican en el </w:t>
      </w:r>
      <w:r w:rsidR="006E49F4">
        <w:rPr>
          <w:rFonts w:ascii="Roboto" w:hAnsi="Roboto" w:cs="Arial"/>
          <w:sz w:val="22"/>
          <w:szCs w:val="22"/>
          <w:lang w:val="es-CR"/>
        </w:rPr>
        <w:t>a</w:t>
      </w:r>
      <w:r w:rsidR="005C7B70" w:rsidRPr="00390E82">
        <w:rPr>
          <w:rFonts w:ascii="Roboto" w:hAnsi="Roboto" w:cs="Arial"/>
          <w:sz w:val="22"/>
          <w:szCs w:val="22"/>
          <w:lang w:val="es-CR"/>
        </w:rPr>
        <w:t xml:space="preserve">nexo </w:t>
      </w:r>
      <w:r w:rsidR="00DF3ADF" w:rsidRPr="00390E82">
        <w:rPr>
          <w:rFonts w:ascii="Roboto" w:hAnsi="Roboto" w:cs="Arial"/>
          <w:sz w:val="22"/>
          <w:szCs w:val="22"/>
          <w:lang w:val="es-CR"/>
        </w:rPr>
        <w:t>6</w:t>
      </w:r>
      <w:r w:rsidR="00AE3F41" w:rsidRPr="00390E82">
        <w:rPr>
          <w:rFonts w:ascii="Roboto" w:hAnsi="Roboto" w:cs="Arial"/>
          <w:sz w:val="22"/>
          <w:szCs w:val="22"/>
          <w:lang w:val="es-CR"/>
        </w:rPr>
        <w:t>.</w:t>
      </w:r>
    </w:p>
    <w:p w14:paraId="7183C3FA" w14:textId="77777777" w:rsidR="0085529C" w:rsidRPr="00390E82" w:rsidRDefault="0085529C" w:rsidP="005432FA">
      <w:pPr>
        <w:spacing w:line="276" w:lineRule="auto"/>
        <w:jc w:val="both"/>
        <w:rPr>
          <w:rFonts w:ascii="Roboto" w:hAnsi="Roboto" w:cs="Arial"/>
          <w:iCs/>
          <w:color w:val="000000"/>
          <w:lang w:val="es-CR"/>
        </w:rPr>
      </w:pPr>
    </w:p>
    <w:p w14:paraId="6702306D" w14:textId="77777777" w:rsidR="004C3050" w:rsidRPr="00390E82" w:rsidRDefault="00923009" w:rsidP="005432FA">
      <w:pPr>
        <w:pStyle w:val="Ttulo2"/>
        <w:spacing w:line="276" w:lineRule="auto"/>
        <w:jc w:val="both"/>
        <w:rPr>
          <w:rFonts w:ascii="Roboto" w:hAnsi="Roboto"/>
          <w:bCs/>
          <w:sz w:val="28"/>
          <w:szCs w:val="28"/>
          <w:lang w:val="es-ES" w:eastAsia="es-ES"/>
        </w:rPr>
      </w:pPr>
      <w:bookmarkStart w:id="90" w:name="_Toc523739674"/>
      <w:bookmarkStart w:id="91" w:name="_Toc523740816"/>
      <w:bookmarkStart w:id="92" w:name="_Toc523748033"/>
      <w:bookmarkStart w:id="93" w:name="_Toc18836166"/>
      <w:bookmarkStart w:id="94" w:name="_Toc44679293"/>
      <w:bookmarkStart w:id="95" w:name="_Toc174520003"/>
      <w:r w:rsidRPr="00390E82">
        <w:rPr>
          <w:rFonts w:ascii="Roboto" w:hAnsi="Roboto"/>
        </w:rPr>
        <w:t>1.</w:t>
      </w:r>
      <w:r w:rsidR="00AE3F41" w:rsidRPr="00390E82">
        <w:rPr>
          <w:rFonts w:ascii="Roboto" w:hAnsi="Roboto"/>
        </w:rPr>
        <w:t>6</w:t>
      </w:r>
      <w:r w:rsidR="009150D6" w:rsidRPr="00390E82">
        <w:rPr>
          <w:rFonts w:ascii="Roboto" w:hAnsi="Roboto"/>
        </w:rPr>
        <w:t xml:space="preserve"> </w:t>
      </w:r>
      <w:r w:rsidR="004C3050" w:rsidRPr="00390E82">
        <w:rPr>
          <w:rFonts w:ascii="Roboto" w:hAnsi="Roboto"/>
          <w:bCs/>
          <w:lang w:val="es-ES" w:eastAsia="es-ES"/>
        </w:rPr>
        <w:t>Matriz de Programación, Seguimiento y Evaluación Sectorial e Institucional (MAPSESI).</w:t>
      </w:r>
      <w:bookmarkEnd w:id="90"/>
      <w:bookmarkEnd w:id="91"/>
      <w:bookmarkEnd w:id="92"/>
      <w:bookmarkEnd w:id="93"/>
      <w:bookmarkEnd w:id="94"/>
      <w:bookmarkEnd w:id="95"/>
      <w:r w:rsidR="00F040BD" w:rsidRPr="00390E82">
        <w:rPr>
          <w:rFonts w:ascii="Roboto" w:hAnsi="Roboto"/>
          <w:bCs/>
          <w:lang w:val="es-ES" w:eastAsia="es-ES"/>
        </w:rPr>
        <w:t xml:space="preserve"> </w:t>
      </w:r>
    </w:p>
    <w:p w14:paraId="5A08A0EF" w14:textId="77777777" w:rsidR="007437F6" w:rsidRPr="00390E82" w:rsidRDefault="007437F6" w:rsidP="005432FA">
      <w:pPr>
        <w:widowControl w:val="0"/>
        <w:tabs>
          <w:tab w:val="left" w:pos="-1238"/>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line="276" w:lineRule="auto"/>
        <w:jc w:val="both"/>
        <w:textAlignment w:val="baseline"/>
        <w:rPr>
          <w:rFonts w:ascii="Roboto" w:hAnsi="Roboto" w:cs="Arial"/>
          <w:color w:val="FF0000"/>
          <w:lang w:val="es-CR"/>
        </w:rPr>
      </w:pPr>
    </w:p>
    <w:p w14:paraId="1BB21BD4" w14:textId="221B7B4C" w:rsidR="008B6C12" w:rsidRPr="00390E82" w:rsidRDefault="00EE3BB0" w:rsidP="005432FA">
      <w:pPr>
        <w:pStyle w:val="Default"/>
        <w:spacing w:line="276" w:lineRule="auto"/>
        <w:jc w:val="both"/>
        <w:rPr>
          <w:rFonts w:ascii="Roboto" w:hAnsi="Roboto"/>
          <w:iCs/>
          <w:sz w:val="22"/>
          <w:szCs w:val="22"/>
        </w:rPr>
      </w:pPr>
      <w:r w:rsidRPr="00390E82">
        <w:rPr>
          <w:rFonts w:ascii="Roboto" w:hAnsi="Roboto"/>
          <w:iCs/>
          <w:sz w:val="22"/>
          <w:szCs w:val="22"/>
          <w:lang w:val="es-ES"/>
        </w:rPr>
        <w:t>En el Decreto 43580-MP-PLAN publicado en la Gaceta No 108 del 10 de junio del 2022 se decreta el Reglamento Orgánico del Poder Ejecutivo</w:t>
      </w:r>
      <w:r w:rsidR="00015AB4" w:rsidRPr="00390E82">
        <w:rPr>
          <w:rFonts w:ascii="Roboto" w:hAnsi="Roboto"/>
          <w:iCs/>
          <w:sz w:val="22"/>
          <w:szCs w:val="22"/>
          <w:lang w:val="es-ES"/>
        </w:rPr>
        <w:t xml:space="preserve"> dentro del cual </w:t>
      </w:r>
      <w:r w:rsidR="008B6C12" w:rsidRPr="00390E82">
        <w:rPr>
          <w:rFonts w:ascii="Roboto" w:hAnsi="Roboto"/>
          <w:iCs/>
          <w:sz w:val="22"/>
          <w:szCs w:val="22"/>
          <w:lang w:val="es-ES"/>
        </w:rPr>
        <w:t>se</w:t>
      </w:r>
      <w:r w:rsidR="008B6C12" w:rsidRPr="00390E82">
        <w:rPr>
          <w:rFonts w:ascii="Roboto" w:hAnsi="Roboto"/>
          <w:iCs/>
          <w:sz w:val="22"/>
          <w:szCs w:val="22"/>
        </w:rPr>
        <w:t xml:space="preserve"> establecen 13 Sectores Estratégicos Gubernamentales con sus respectivos ministros (as) rectores y Secretarías Sectoriales a cargo, donde se han incorporado a la totalidad de entes y órganos de la Administración Central y Descentralizada, los cuales, a su vez, se agrupan en 4 Consejos Presidenciales: Social, Económico, Ambiente y Seguridad, presididos de manera directa por el Presidente y Vicepresidentes de la República.</w:t>
      </w:r>
    </w:p>
    <w:p w14:paraId="0EC95E55" w14:textId="77777777" w:rsidR="008B6C12" w:rsidRPr="00390E82" w:rsidRDefault="008B6C12" w:rsidP="005432FA">
      <w:pPr>
        <w:pStyle w:val="Default"/>
        <w:spacing w:line="276" w:lineRule="auto"/>
        <w:jc w:val="both"/>
        <w:rPr>
          <w:rFonts w:ascii="Roboto" w:hAnsi="Roboto"/>
          <w:iCs/>
          <w:sz w:val="22"/>
          <w:szCs w:val="22"/>
          <w:lang w:val="es-ES"/>
        </w:rPr>
      </w:pPr>
    </w:p>
    <w:p w14:paraId="21D69531" w14:textId="78EF48D0" w:rsidR="00EE3BB0" w:rsidRPr="00390E82" w:rsidRDefault="00EE3BB0" w:rsidP="005432FA">
      <w:pPr>
        <w:pStyle w:val="Default"/>
        <w:spacing w:line="276" w:lineRule="auto"/>
        <w:jc w:val="both"/>
        <w:rPr>
          <w:rFonts w:ascii="Roboto" w:hAnsi="Roboto"/>
          <w:iCs/>
          <w:sz w:val="22"/>
          <w:szCs w:val="22"/>
          <w:lang w:val="es-ES"/>
        </w:rPr>
      </w:pPr>
      <w:r w:rsidRPr="00390E82">
        <w:rPr>
          <w:rFonts w:ascii="Roboto" w:hAnsi="Roboto"/>
          <w:iCs/>
          <w:sz w:val="22"/>
          <w:szCs w:val="22"/>
          <w:lang w:val="es-ES"/>
        </w:rPr>
        <w:t>Las instituciones públicas que no se encuentren integradas en algún Sector podrán requerir directamente ante MIDEPLAN la incorporación de algunas de sus acciones estratégicas en el PND.</w:t>
      </w:r>
    </w:p>
    <w:p w14:paraId="7CCA1912" w14:textId="7030BCF3" w:rsidR="00EE3BB0" w:rsidRPr="00390E82" w:rsidRDefault="00EE3BB0" w:rsidP="00EE3BB0">
      <w:pPr>
        <w:pStyle w:val="Default"/>
        <w:spacing w:line="276" w:lineRule="auto"/>
        <w:jc w:val="both"/>
        <w:rPr>
          <w:rFonts w:ascii="Roboto" w:hAnsi="Roboto"/>
          <w:iCs/>
          <w:sz w:val="22"/>
          <w:szCs w:val="22"/>
          <w:highlight w:val="yellow"/>
          <w:lang w:val="es-ES"/>
        </w:rPr>
      </w:pPr>
    </w:p>
    <w:p w14:paraId="6A407513" w14:textId="34BFAA88" w:rsidR="007D682D" w:rsidRPr="00390E82" w:rsidRDefault="00F32C48" w:rsidP="00113277">
      <w:pPr>
        <w:pStyle w:val="Ttulo1"/>
        <w:rPr>
          <w:rFonts w:ascii="Roboto" w:hAnsi="Roboto"/>
        </w:rPr>
      </w:pPr>
      <w:bookmarkStart w:id="96" w:name="_Toc523739675"/>
      <w:bookmarkStart w:id="97" w:name="_Toc523740817"/>
      <w:bookmarkStart w:id="98" w:name="_Toc523748034"/>
      <w:bookmarkStart w:id="99" w:name="_Toc18836167"/>
      <w:bookmarkStart w:id="100" w:name="_Toc44679294"/>
      <w:bookmarkStart w:id="101" w:name="_Toc174520004"/>
      <w:r w:rsidRPr="00390E82">
        <w:rPr>
          <w:rFonts w:ascii="Roboto" w:hAnsi="Roboto"/>
        </w:rPr>
        <w:t xml:space="preserve">2. </w:t>
      </w:r>
      <w:r w:rsidR="00F53525" w:rsidRPr="00390E82">
        <w:rPr>
          <w:rFonts w:ascii="Roboto" w:hAnsi="Roboto"/>
          <w:kern w:val="0"/>
        </w:rPr>
        <w:t>Plan Presupuesto</w:t>
      </w:r>
      <w:bookmarkEnd w:id="96"/>
      <w:bookmarkEnd w:id="97"/>
      <w:bookmarkEnd w:id="98"/>
      <w:bookmarkEnd w:id="99"/>
      <w:bookmarkEnd w:id="100"/>
      <w:r w:rsidR="0085529C" w:rsidRPr="00390E82">
        <w:rPr>
          <w:rFonts w:ascii="Roboto" w:hAnsi="Roboto"/>
          <w:kern w:val="0"/>
        </w:rPr>
        <w:t xml:space="preserve"> Año </w:t>
      </w:r>
      <w:r w:rsidR="00145CA2" w:rsidRPr="00390E82">
        <w:rPr>
          <w:rFonts w:ascii="Roboto" w:hAnsi="Roboto"/>
          <w:kern w:val="0"/>
        </w:rPr>
        <w:t>2025</w:t>
      </w:r>
      <w:bookmarkEnd w:id="101"/>
    </w:p>
    <w:p w14:paraId="45D84FC4" w14:textId="77777777" w:rsidR="009150D6" w:rsidRPr="00390E82" w:rsidRDefault="009150D6" w:rsidP="009150D6">
      <w:pPr>
        <w:ind w:left="360"/>
        <w:rPr>
          <w:rFonts w:ascii="Roboto" w:hAnsi="Roboto" w:cs="Arial"/>
        </w:rPr>
      </w:pPr>
    </w:p>
    <w:p w14:paraId="1678E155" w14:textId="77777777" w:rsidR="008F245F" w:rsidRPr="00390E82" w:rsidRDefault="008F245F" w:rsidP="005432FA">
      <w:pPr>
        <w:pStyle w:val="Ttulo2"/>
        <w:spacing w:line="276" w:lineRule="auto"/>
        <w:jc w:val="both"/>
        <w:rPr>
          <w:rFonts w:ascii="Roboto" w:hAnsi="Roboto"/>
          <w:sz w:val="28"/>
          <w:szCs w:val="28"/>
        </w:rPr>
      </w:pPr>
      <w:bookmarkStart w:id="102" w:name="_Toc523739676"/>
      <w:bookmarkStart w:id="103" w:name="_Toc523740818"/>
      <w:bookmarkStart w:id="104" w:name="_Toc523748035"/>
      <w:bookmarkStart w:id="105" w:name="_Toc18836168"/>
      <w:bookmarkStart w:id="106" w:name="_Toc44679295"/>
      <w:bookmarkStart w:id="107" w:name="_Toc174520005"/>
      <w:r w:rsidRPr="00390E82">
        <w:rPr>
          <w:rFonts w:ascii="Roboto" w:hAnsi="Roboto"/>
        </w:rPr>
        <w:t>2.1 Presentación</w:t>
      </w:r>
      <w:bookmarkEnd w:id="102"/>
      <w:bookmarkEnd w:id="103"/>
      <w:bookmarkEnd w:id="104"/>
      <w:bookmarkEnd w:id="105"/>
      <w:bookmarkEnd w:id="106"/>
      <w:bookmarkEnd w:id="107"/>
    </w:p>
    <w:p w14:paraId="3669262A" w14:textId="6AE1FEBC" w:rsidR="008F245F" w:rsidRPr="00390E82" w:rsidRDefault="008F245F" w:rsidP="005432FA">
      <w:pPr>
        <w:pStyle w:val="NormalWeb"/>
        <w:spacing w:line="276" w:lineRule="auto"/>
        <w:jc w:val="both"/>
        <w:rPr>
          <w:rFonts w:ascii="Roboto" w:eastAsia="Times New Roman" w:hAnsi="Roboto" w:cs="Arial"/>
          <w:iCs/>
          <w:color w:val="000000"/>
          <w:sz w:val="22"/>
          <w:szCs w:val="22"/>
          <w:lang w:val="es-CR"/>
        </w:rPr>
      </w:pPr>
      <w:r w:rsidRPr="00390E82">
        <w:rPr>
          <w:rFonts w:ascii="Roboto" w:eastAsia="Times New Roman" w:hAnsi="Roboto" w:cs="Arial"/>
          <w:iCs/>
          <w:color w:val="000000"/>
          <w:sz w:val="22"/>
          <w:szCs w:val="22"/>
          <w:lang w:val="es-CR"/>
        </w:rPr>
        <w:t xml:space="preserve">En esta sección del documento se detalla los </w:t>
      </w:r>
      <w:r w:rsidR="00796A66" w:rsidRPr="00390E82">
        <w:rPr>
          <w:rFonts w:ascii="Roboto" w:eastAsia="Times New Roman" w:hAnsi="Roboto" w:cs="Arial"/>
          <w:iCs/>
          <w:color w:val="000000"/>
          <w:sz w:val="22"/>
          <w:szCs w:val="22"/>
          <w:lang w:val="es-CR"/>
        </w:rPr>
        <w:t xml:space="preserve">ingresos y </w:t>
      </w:r>
      <w:r w:rsidRPr="00390E82">
        <w:rPr>
          <w:rFonts w:ascii="Roboto" w:eastAsia="Times New Roman" w:hAnsi="Roboto" w:cs="Arial"/>
          <w:iCs/>
          <w:color w:val="000000"/>
          <w:sz w:val="22"/>
          <w:szCs w:val="22"/>
          <w:lang w:val="es-CR"/>
        </w:rPr>
        <w:t xml:space="preserve">egresos presupuestados </w:t>
      </w:r>
      <w:r w:rsidR="000D3B83" w:rsidRPr="00390E82">
        <w:rPr>
          <w:rFonts w:ascii="Roboto" w:eastAsia="Times New Roman" w:hAnsi="Roboto" w:cs="Arial"/>
          <w:iCs/>
          <w:color w:val="000000"/>
          <w:sz w:val="22"/>
          <w:szCs w:val="22"/>
          <w:lang w:val="es-CR"/>
        </w:rPr>
        <w:t xml:space="preserve">para el ejercicio económico </w:t>
      </w:r>
      <w:r w:rsidR="0085529C" w:rsidRPr="00390E82">
        <w:rPr>
          <w:rFonts w:ascii="Roboto" w:eastAsia="Times New Roman" w:hAnsi="Roboto" w:cs="Arial"/>
          <w:iCs/>
          <w:color w:val="000000"/>
          <w:sz w:val="22"/>
          <w:szCs w:val="22"/>
          <w:lang w:val="es-CR"/>
        </w:rPr>
        <w:t xml:space="preserve">correspondiente al </w:t>
      </w:r>
      <w:r w:rsidR="00C30862">
        <w:rPr>
          <w:rFonts w:ascii="Roboto" w:eastAsia="Times New Roman" w:hAnsi="Roboto" w:cs="Arial"/>
          <w:iCs/>
          <w:color w:val="000000"/>
          <w:sz w:val="22"/>
          <w:szCs w:val="22"/>
          <w:lang w:val="es-CR"/>
        </w:rPr>
        <w:t>a</w:t>
      </w:r>
      <w:r w:rsidR="0085529C" w:rsidRPr="00390E82">
        <w:rPr>
          <w:rFonts w:ascii="Roboto" w:eastAsia="Times New Roman" w:hAnsi="Roboto" w:cs="Arial"/>
          <w:iCs/>
          <w:color w:val="000000"/>
          <w:sz w:val="22"/>
          <w:szCs w:val="22"/>
          <w:lang w:val="es-CR"/>
        </w:rPr>
        <w:t xml:space="preserve">ño </w:t>
      </w:r>
      <w:r w:rsidR="00145CA2" w:rsidRPr="00390E82">
        <w:rPr>
          <w:rFonts w:ascii="Roboto" w:eastAsia="Times New Roman" w:hAnsi="Roboto" w:cs="Arial"/>
          <w:iCs/>
          <w:sz w:val="22"/>
          <w:szCs w:val="22"/>
          <w:lang w:val="es-CR"/>
        </w:rPr>
        <w:t>2025</w:t>
      </w:r>
      <w:r w:rsidRPr="00390E82">
        <w:rPr>
          <w:rFonts w:ascii="Roboto" w:eastAsia="Times New Roman" w:hAnsi="Roboto" w:cs="Arial"/>
          <w:iCs/>
          <w:sz w:val="22"/>
          <w:szCs w:val="22"/>
          <w:lang w:val="es-CR"/>
        </w:rPr>
        <w:t xml:space="preserve">. </w:t>
      </w:r>
      <w:r w:rsidR="0085529C" w:rsidRPr="00390E82">
        <w:rPr>
          <w:rFonts w:ascii="Roboto" w:eastAsia="Times New Roman" w:hAnsi="Roboto" w:cs="Arial"/>
          <w:iCs/>
          <w:color w:val="000000"/>
          <w:sz w:val="22"/>
          <w:szCs w:val="22"/>
          <w:lang w:val="es-CR"/>
        </w:rPr>
        <w:t>El</w:t>
      </w:r>
      <w:r w:rsidRPr="00390E82">
        <w:rPr>
          <w:rFonts w:ascii="Roboto" w:eastAsia="Times New Roman" w:hAnsi="Roboto" w:cs="Arial"/>
          <w:iCs/>
          <w:color w:val="000000"/>
          <w:sz w:val="22"/>
          <w:szCs w:val="22"/>
          <w:lang w:val="es-CR"/>
        </w:rPr>
        <w:t xml:space="preserve"> presupuesto total </w:t>
      </w:r>
      <w:r w:rsidR="0085529C" w:rsidRPr="00390E82">
        <w:rPr>
          <w:rFonts w:ascii="Roboto" w:eastAsia="Times New Roman" w:hAnsi="Roboto" w:cs="Arial"/>
          <w:iCs/>
          <w:color w:val="000000"/>
          <w:sz w:val="22"/>
          <w:szCs w:val="22"/>
          <w:lang w:val="es-CR"/>
        </w:rPr>
        <w:t xml:space="preserve">proyectado es </w:t>
      </w:r>
      <w:r w:rsidR="000D3B83" w:rsidRPr="00390E82">
        <w:rPr>
          <w:rFonts w:ascii="Roboto" w:eastAsia="Times New Roman" w:hAnsi="Roboto" w:cs="Arial"/>
          <w:iCs/>
          <w:color w:val="000000"/>
          <w:sz w:val="22"/>
          <w:szCs w:val="22"/>
          <w:lang w:val="es-CR"/>
        </w:rPr>
        <w:t xml:space="preserve">por la suma de </w:t>
      </w:r>
      <w:r w:rsidR="0073314E" w:rsidRPr="00390E82">
        <w:rPr>
          <w:rFonts w:ascii="Roboto" w:eastAsia="Times New Roman" w:hAnsi="Roboto" w:cs="Arial"/>
          <w:b/>
          <w:bCs/>
          <w:iCs/>
          <w:color w:val="000000"/>
          <w:sz w:val="22"/>
          <w:szCs w:val="22"/>
          <w:lang w:val="es-CR"/>
        </w:rPr>
        <w:t>¢</w:t>
      </w:r>
      <w:r w:rsidR="00A2467C" w:rsidRPr="00A2467C">
        <w:rPr>
          <w:rFonts w:ascii="Roboto" w:eastAsia="Times New Roman" w:hAnsi="Roboto" w:cs="Arial"/>
          <w:b/>
          <w:bCs/>
          <w:iCs/>
          <w:color w:val="000000"/>
          <w:sz w:val="22"/>
          <w:szCs w:val="22"/>
          <w:lang w:val="es-CR"/>
        </w:rPr>
        <w:t>6.1</w:t>
      </w:r>
      <w:r w:rsidR="0015421D">
        <w:rPr>
          <w:rFonts w:ascii="Roboto" w:eastAsia="Times New Roman" w:hAnsi="Roboto" w:cs="Arial"/>
          <w:b/>
          <w:bCs/>
          <w:iCs/>
          <w:color w:val="000000"/>
          <w:sz w:val="22"/>
          <w:szCs w:val="22"/>
          <w:lang w:val="es-CR"/>
        </w:rPr>
        <w:t>8</w:t>
      </w:r>
      <w:r w:rsidR="00A2467C" w:rsidRPr="00A2467C">
        <w:rPr>
          <w:rFonts w:ascii="Roboto" w:eastAsia="Times New Roman" w:hAnsi="Roboto" w:cs="Arial"/>
          <w:b/>
          <w:bCs/>
          <w:iCs/>
          <w:color w:val="000000"/>
          <w:sz w:val="22"/>
          <w:szCs w:val="22"/>
          <w:lang w:val="es-CR"/>
        </w:rPr>
        <w:t>1.050.897,25</w:t>
      </w:r>
      <w:r w:rsidR="00A2467C">
        <w:rPr>
          <w:rFonts w:ascii="Roboto" w:eastAsia="Times New Roman" w:hAnsi="Roboto" w:cs="Arial"/>
          <w:b/>
          <w:bCs/>
          <w:iCs/>
          <w:color w:val="000000"/>
          <w:sz w:val="22"/>
          <w:szCs w:val="22"/>
          <w:lang w:val="es-CR"/>
        </w:rPr>
        <w:t xml:space="preserve"> </w:t>
      </w:r>
      <w:r w:rsidR="0085529C" w:rsidRPr="00390E82">
        <w:rPr>
          <w:rFonts w:ascii="Roboto" w:eastAsia="Times New Roman" w:hAnsi="Roboto" w:cs="Arial"/>
          <w:iCs/>
          <w:color w:val="000000"/>
          <w:sz w:val="22"/>
          <w:szCs w:val="22"/>
          <w:lang w:val="es-CR"/>
        </w:rPr>
        <w:t xml:space="preserve">para </w:t>
      </w:r>
      <w:r w:rsidR="00941577">
        <w:rPr>
          <w:rFonts w:ascii="Roboto" w:eastAsia="Times New Roman" w:hAnsi="Roboto" w:cs="Arial"/>
          <w:iCs/>
          <w:color w:val="000000"/>
          <w:sz w:val="22"/>
          <w:szCs w:val="22"/>
          <w:lang w:val="es-CR"/>
        </w:rPr>
        <w:t xml:space="preserve">un aumento </w:t>
      </w:r>
      <w:r w:rsidR="0085529C" w:rsidRPr="00390E82">
        <w:rPr>
          <w:rFonts w:ascii="Roboto" w:eastAsia="Times New Roman" w:hAnsi="Roboto" w:cs="Arial"/>
          <w:iCs/>
          <w:color w:val="000000"/>
          <w:sz w:val="22"/>
          <w:szCs w:val="22"/>
          <w:lang w:val="es-CR"/>
        </w:rPr>
        <w:t xml:space="preserve">del </w:t>
      </w:r>
      <w:r w:rsidR="00A2467C">
        <w:rPr>
          <w:rFonts w:ascii="Roboto" w:eastAsia="Times New Roman" w:hAnsi="Roboto" w:cs="Arial"/>
          <w:iCs/>
          <w:color w:val="000000"/>
          <w:sz w:val="22"/>
          <w:szCs w:val="22"/>
          <w:lang w:val="es-CR"/>
        </w:rPr>
        <w:t>3,</w:t>
      </w:r>
      <w:r w:rsidR="00A26CC2">
        <w:rPr>
          <w:rFonts w:ascii="Roboto" w:eastAsia="Times New Roman" w:hAnsi="Roboto" w:cs="Arial"/>
          <w:iCs/>
          <w:color w:val="000000"/>
          <w:sz w:val="22"/>
          <w:szCs w:val="22"/>
          <w:lang w:val="es-CR"/>
        </w:rPr>
        <w:t>6</w:t>
      </w:r>
      <w:r w:rsidR="00A2467C">
        <w:rPr>
          <w:rFonts w:ascii="Roboto" w:eastAsia="Times New Roman" w:hAnsi="Roboto" w:cs="Arial"/>
          <w:iCs/>
          <w:color w:val="000000"/>
          <w:sz w:val="22"/>
          <w:szCs w:val="22"/>
          <w:lang w:val="es-CR"/>
        </w:rPr>
        <w:t xml:space="preserve">8 </w:t>
      </w:r>
      <w:r w:rsidR="0085529C" w:rsidRPr="00390E82">
        <w:rPr>
          <w:rFonts w:ascii="Roboto" w:eastAsia="Times New Roman" w:hAnsi="Roboto" w:cs="Arial"/>
          <w:iCs/>
          <w:color w:val="000000"/>
          <w:sz w:val="22"/>
          <w:szCs w:val="22"/>
          <w:lang w:val="es-CR"/>
        </w:rPr>
        <w:t xml:space="preserve">% respecto al presupuesto </w:t>
      </w:r>
      <w:r w:rsidR="00AD77FD" w:rsidRPr="00390E82">
        <w:rPr>
          <w:rFonts w:ascii="Roboto" w:eastAsia="Times New Roman" w:hAnsi="Roboto" w:cs="Arial"/>
          <w:iCs/>
          <w:color w:val="000000"/>
          <w:sz w:val="22"/>
          <w:szCs w:val="22"/>
          <w:lang w:val="es-CR"/>
        </w:rPr>
        <w:t xml:space="preserve">del </w:t>
      </w:r>
      <w:r w:rsidR="00A2467C">
        <w:rPr>
          <w:rFonts w:ascii="Roboto" w:eastAsia="Times New Roman" w:hAnsi="Roboto" w:cs="Arial"/>
          <w:iCs/>
          <w:color w:val="000000"/>
          <w:sz w:val="22"/>
          <w:szCs w:val="22"/>
          <w:lang w:val="es-CR"/>
        </w:rPr>
        <w:t>a</w:t>
      </w:r>
      <w:r w:rsidR="0085529C" w:rsidRPr="00390E82">
        <w:rPr>
          <w:rFonts w:ascii="Roboto" w:eastAsia="Times New Roman" w:hAnsi="Roboto" w:cs="Arial"/>
          <w:iCs/>
          <w:color w:val="000000"/>
          <w:sz w:val="22"/>
          <w:szCs w:val="22"/>
          <w:lang w:val="es-CR"/>
        </w:rPr>
        <w:t xml:space="preserve">ño </w:t>
      </w:r>
      <w:r w:rsidR="00EE7BE8" w:rsidRPr="00390E82">
        <w:rPr>
          <w:rFonts w:ascii="Roboto" w:eastAsia="Times New Roman" w:hAnsi="Roboto" w:cs="Arial"/>
          <w:iCs/>
          <w:color w:val="000000"/>
          <w:sz w:val="22"/>
          <w:szCs w:val="22"/>
          <w:lang w:val="es-CR"/>
        </w:rPr>
        <w:t>202</w:t>
      </w:r>
      <w:r w:rsidR="00941577">
        <w:rPr>
          <w:rFonts w:ascii="Roboto" w:eastAsia="Times New Roman" w:hAnsi="Roboto" w:cs="Arial"/>
          <w:iCs/>
          <w:color w:val="000000"/>
          <w:sz w:val="22"/>
          <w:szCs w:val="22"/>
          <w:lang w:val="es-CR"/>
        </w:rPr>
        <w:t>4</w:t>
      </w:r>
      <w:r w:rsidR="0085529C" w:rsidRPr="00390E82">
        <w:rPr>
          <w:rFonts w:ascii="Roboto" w:eastAsia="Times New Roman" w:hAnsi="Roboto" w:cs="Arial"/>
          <w:iCs/>
          <w:color w:val="000000"/>
          <w:sz w:val="22"/>
          <w:szCs w:val="22"/>
          <w:lang w:val="es-CR"/>
        </w:rPr>
        <w:t>.</w:t>
      </w:r>
    </w:p>
    <w:p w14:paraId="7AE9DA24" w14:textId="77777777" w:rsidR="00593CE2" w:rsidRPr="00390E82" w:rsidRDefault="00BA3407" w:rsidP="005432FA">
      <w:pPr>
        <w:pStyle w:val="Ttulo2"/>
        <w:spacing w:line="276" w:lineRule="auto"/>
        <w:jc w:val="both"/>
        <w:rPr>
          <w:rFonts w:ascii="Roboto" w:hAnsi="Roboto"/>
        </w:rPr>
      </w:pPr>
      <w:bookmarkStart w:id="108" w:name="_Toc523739677"/>
      <w:bookmarkStart w:id="109" w:name="_Toc523740819"/>
      <w:bookmarkStart w:id="110" w:name="_Toc523748036"/>
      <w:bookmarkStart w:id="111" w:name="_Toc18836169"/>
      <w:bookmarkStart w:id="112" w:name="_Toc44679296"/>
      <w:bookmarkStart w:id="113" w:name="_Toc174520006"/>
      <w:r w:rsidRPr="00390E82">
        <w:rPr>
          <w:rFonts w:ascii="Roboto" w:hAnsi="Roboto"/>
        </w:rPr>
        <w:t>2.2</w:t>
      </w:r>
      <w:r w:rsidR="00593CE2" w:rsidRPr="00390E82">
        <w:rPr>
          <w:rFonts w:ascii="Roboto" w:hAnsi="Roboto"/>
        </w:rPr>
        <w:t xml:space="preserve"> Directrices para la Formulación</w:t>
      </w:r>
      <w:r w:rsidR="000872B6" w:rsidRPr="00390E82">
        <w:rPr>
          <w:rFonts w:ascii="Roboto" w:hAnsi="Roboto"/>
        </w:rPr>
        <w:t xml:space="preserve"> del P</w:t>
      </w:r>
      <w:r w:rsidR="00593CE2" w:rsidRPr="00390E82">
        <w:rPr>
          <w:rFonts w:ascii="Roboto" w:hAnsi="Roboto"/>
        </w:rPr>
        <w:t>O</w:t>
      </w:r>
      <w:r w:rsidR="000872B6" w:rsidRPr="00390E82">
        <w:rPr>
          <w:rFonts w:ascii="Roboto" w:hAnsi="Roboto"/>
        </w:rPr>
        <w:t xml:space="preserve">I </w:t>
      </w:r>
      <w:r w:rsidR="00593CE2" w:rsidRPr="00390E82">
        <w:rPr>
          <w:rFonts w:ascii="Roboto" w:hAnsi="Roboto"/>
        </w:rPr>
        <w:t>-</w:t>
      </w:r>
      <w:r w:rsidR="000872B6" w:rsidRPr="00390E82">
        <w:rPr>
          <w:rFonts w:ascii="Roboto" w:hAnsi="Roboto"/>
        </w:rPr>
        <w:t xml:space="preserve"> </w:t>
      </w:r>
      <w:r w:rsidR="00593CE2" w:rsidRPr="00390E82">
        <w:rPr>
          <w:rFonts w:ascii="Roboto" w:hAnsi="Roboto"/>
        </w:rPr>
        <w:t>Presupuesto</w:t>
      </w:r>
      <w:r w:rsidR="00593CE2" w:rsidRPr="00390E82">
        <w:rPr>
          <w:rFonts w:ascii="Roboto" w:hAnsi="Roboto"/>
          <w:sz w:val="22"/>
          <w:szCs w:val="22"/>
        </w:rPr>
        <w:t>.</w:t>
      </w:r>
      <w:bookmarkEnd w:id="108"/>
      <w:bookmarkEnd w:id="109"/>
      <w:bookmarkEnd w:id="110"/>
      <w:bookmarkEnd w:id="111"/>
      <w:bookmarkEnd w:id="112"/>
      <w:bookmarkEnd w:id="113"/>
    </w:p>
    <w:p w14:paraId="7862A2D1" w14:textId="4F75D683" w:rsidR="0085529C" w:rsidRPr="00390E82" w:rsidRDefault="00593CE2" w:rsidP="005432FA">
      <w:pPr>
        <w:pStyle w:val="NormalWeb"/>
        <w:spacing w:line="276" w:lineRule="auto"/>
        <w:jc w:val="both"/>
        <w:rPr>
          <w:rFonts w:ascii="Roboto" w:eastAsia="Times New Roman" w:hAnsi="Roboto" w:cs="Arial"/>
          <w:color w:val="000000"/>
          <w:sz w:val="22"/>
          <w:szCs w:val="22"/>
          <w:lang w:val="es-CR"/>
        </w:rPr>
      </w:pPr>
      <w:r w:rsidRPr="00390E82">
        <w:rPr>
          <w:rFonts w:ascii="Roboto" w:eastAsia="Times New Roman" w:hAnsi="Roboto" w:cs="Arial"/>
          <w:color w:val="000000"/>
          <w:sz w:val="22"/>
          <w:szCs w:val="22"/>
          <w:lang w:val="es-CR"/>
        </w:rPr>
        <w:t xml:space="preserve">En </w:t>
      </w:r>
      <w:r w:rsidR="0085529C" w:rsidRPr="00390E82">
        <w:rPr>
          <w:rFonts w:ascii="Roboto" w:eastAsia="Times New Roman" w:hAnsi="Roboto" w:cs="Arial"/>
          <w:color w:val="000000"/>
          <w:sz w:val="22"/>
          <w:szCs w:val="22"/>
          <w:lang w:val="es-CR"/>
        </w:rPr>
        <w:t xml:space="preserve">el </w:t>
      </w:r>
      <w:r w:rsidR="006E49F4">
        <w:rPr>
          <w:rFonts w:ascii="Roboto" w:eastAsia="Times New Roman" w:hAnsi="Roboto" w:cs="Arial"/>
          <w:color w:val="000000"/>
          <w:sz w:val="22"/>
          <w:szCs w:val="22"/>
          <w:lang w:val="es-CR"/>
        </w:rPr>
        <w:t>a</w:t>
      </w:r>
      <w:r w:rsidR="0085529C" w:rsidRPr="00390E82">
        <w:rPr>
          <w:rFonts w:ascii="Roboto" w:eastAsia="Times New Roman" w:hAnsi="Roboto" w:cs="Arial"/>
          <w:color w:val="000000"/>
          <w:sz w:val="22"/>
          <w:szCs w:val="22"/>
          <w:lang w:val="es-CR"/>
        </w:rPr>
        <w:t xml:space="preserve">nexo </w:t>
      </w:r>
      <w:r w:rsidR="00DF3ADF" w:rsidRPr="00390E82">
        <w:rPr>
          <w:rFonts w:ascii="Roboto" w:eastAsia="Times New Roman" w:hAnsi="Roboto" w:cs="Arial"/>
          <w:color w:val="000000"/>
          <w:sz w:val="22"/>
          <w:szCs w:val="22"/>
          <w:lang w:val="es-CR"/>
        </w:rPr>
        <w:t>7</w:t>
      </w:r>
      <w:r w:rsidRPr="00390E82">
        <w:rPr>
          <w:rFonts w:ascii="Roboto" w:eastAsia="Times New Roman" w:hAnsi="Roboto" w:cs="Arial"/>
          <w:color w:val="000000"/>
          <w:sz w:val="22"/>
          <w:szCs w:val="22"/>
          <w:lang w:val="es-CR"/>
        </w:rPr>
        <w:t xml:space="preserve"> se adjunta una copia de los directrices dictadas por el CONASSIF y aprobadas por la Junta Directiva del Banco Central de Costa Rica</w:t>
      </w:r>
      <w:r w:rsidR="009E25B5" w:rsidRPr="00390E82">
        <w:rPr>
          <w:rFonts w:ascii="Roboto" w:eastAsia="Times New Roman" w:hAnsi="Roboto" w:cs="Arial"/>
          <w:color w:val="000000"/>
          <w:sz w:val="22"/>
          <w:szCs w:val="22"/>
          <w:lang w:val="es-CR"/>
        </w:rPr>
        <w:t>, relacionadas con</w:t>
      </w:r>
      <w:r w:rsidR="000872B6" w:rsidRPr="00390E82">
        <w:rPr>
          <w:rFonts w:ascii="Roboto" w:eastAsia="Times New Roman" w:hAnsi="Roboto" w:cs="Arial"/>
          <w:color w:val="000000"/>
          <w:sz w:val="22"/>
          <w:szCs w:val="22"/>
          <w:lang w:val="es-CR"/>
        </w:rPr>
        <w:t xml:space="preserve"> la formulación del P</w:t>
      </w:r>
      <w:r w:rsidRPr="00390E82">
        <w:rPr>
          <w:rFonts w:ascii="Roboto" w:eastAsia="Times New Roman" w:hAnsi="Roboto" w:cs="Arial"/>
          <w:color w:val="000000"/>
          <w:sz w:val="22"/>
          <w:szCs w:val="22"/>
          <w:lang w:val="es-CR"/>
        </w:rPr>
        <w:t>O</w:t>
      </w:r>
      <w:r w:rsidR="000872B6" w:rsidRPr="00390E82">
        <w:rPr>
          <w:rFonts w:ascii="Roboto" w:eastAsia="Times New Roman" w:hAnsi="Roboto" w:cs="Arial"/>
          <w:color w:val="000000"/>
          <w:sz w:val="22"/>
          <w:szCs w:val="22"/>
          <w:lang w:val="es-CR"/>
        </w:rPr>
        <w:t xml:space="preserve">I </w:t>
      </w:r>
      <w:r w:rsidRPr="00390E82">
        <w:rPr>
          <w:rFonts w:ascii="Roboto" w:eastAsia="Times New Roman" w:hAnsi="Roboto" w:cs="Arial"/>
          <w:color w:val="000000"/>
          <w:sz w:val="22"/>
          <w:szCs w:val="22"/>
          <w:lang w:val="es-CR"/>
        </w:rPr>
        <w:t>-</w:t>
      </w:r>
      <w:r w:rsidR="000872B6" w:rsidRPr="00390E82">
        <w:rPr>
          <w:rFonts w:ascii="Roboto" w:eastAsia="Times New Roman" w:hAnsi="Roboto" w:cs="Arial"/>
          <w:color w:val="000000"/>
          <w:sz w:val="22"/>
          <w:szCs w:val="22"/>
          <w:lang w:val="es-CR"/>
        </w:rPr>
        <w:t xml:space="preserve"> </w:t>
      </w:r>
      <w:r w:rsidRPr="00390E82">
        <w:rPr>
          <w:rFonts w:ascii="Roboto" w:eastAsia="Times New Roman" w:hAnsi="Roboto" w:cs="Arial"/>
          <w:color w:val="000000"/>
          <w:sz w:val="22"/>
          <w:szCs w:val="22"/>
          <w:lang w:val="es-CR"/>
        </w:rPr>
        <w:t>Presupuesto para el</w:t>
      </w:r>
      <w:r w:rsidR="000D3B83" w:rsidRPr="00390E82">
        <w:rPr>
          <w:rFonts w:ascii="Roboto" w:eastAsia="Times New Roman" w:hAnsi="Roboto" w:cs="Arial"/>
          <w:color w:val="000000"/>
          <w:sz w:val="22"/>
          <w:szCs w:val="22"/>
          <w:lang w:val="es-CR"/>
        </w:rPr>
        <w:t xml:space="preserve"> año </w:t>
      </w:r>
      <w:r w:rsidR="00145CA2" w:rsidRPr="00390E82">
        <w:rPr>
          <w:rFonts w:ascii="Roboto" w:eastAsia="Times New Roman" w:hAnsi="Roboto" w:cs="Arial"/>
          <w:color w:val="000000"/>
          <w:sz w:val="22"/>
          <w:szCs w:val="22"/>
          <w:lang w:val="es-CR"/>
        </w:rPr>
        <w:t>2025</w:t>
      </w:r>
      <w:r w:rsidRPr="00390E82">
        <w:rPr>
          <w:rFonts w:ascii="Roboto" w:eastAsia="Times New Roman" w:hAnsi="Roboto" w:cs="Arial"/>
          <w:color w:val="000000"/>
          <w:sz w:val="22"/>
          <w:szCs w:val="22"/>
          <w:lang w:val="es-CR"/>
        </w:rPr>
        <w:t>.</w:t>
      </w:r>
    </w:p>
    <w:p w14:paraId="7B0D22FC" w14:textId="77777777" w:rsidR="00F53525" w:rsidRPr="00390E82" w:rsidRDefault="00E236FA" w:rsidP="005432FA">
      <w:pPr>
        <w:pStyle w:val="Ttulo2"/>
        <w:spacing w:line="276" w:lineRule="auto"/>
        <w:jc w:val="both"/>
        <w:rPr>
          <w:rFonts w:ascii="Roboto" w:hAnsi="Roboto"/>
          <w:sz w:val="28"/>
          <w:szCs w:val="28"/>
        </w:rPr>
      </w:pPr>
      <w:bookmarkStart w:id="114" w:name="_Toc523739678"/>
      <w:bookmarkStart w:id="115" w:name="_Toc523740820"/>
      <w:bookmarkStart w:id="116" w:name="_Toc523748037"/>
      <w:bookmarkStart w:id="117" w:name="_Toc18836170"/>
      <w:bookmarkStart w:id="118" w:name="_Toc44679297"/>
      <w:bookmarkStart w:id="119" w:name="_Toc174520007"/>
      <w:r w:rsidRPr="00390E82">
        <w:rPr>
          <w:rFonts w:ascii="Roboto" w:hAnsi="Roboto"/>
        </w:rPr>
        <w:t>2.</w:t>
      </w:r>
      <w:r w:rsidR="00D901A3" w:rsidRPr="00390E82">
        <w:rPr>
          <w:rFonts w:ascii="Roboto" w:hAnsi="Roboto"/>
        </w:rPr>
        <w:t>3</w:t>
      </w:r>
      <w:r w:rsidR="001415B5" w:rsidRPr="00390E82">
        <w:rPr>
          <w:rFonts w:ascii="Roboto" w:hAnsi="Roboto"/>
        </w:rPr>
        <w:t xml:space="preserve"> </w:t>
      </w:r>
      <w:r w:rsidR="002C74D0" w:rsidRPr="00390E82">
        <w:rPr>
          <w:rFonts w:ascii="Roboto" w:hAnsi="Roboto"/>
        </w:rPr>
        <w:t>Plan de Trabajo</w:t>
      </w:r>
      <w:r w:rsidR="00F53525" w:rsidRPr="00390E82">
        <w:rPr>
          <w:rFonts w:ascii="Roboto" w:hAnsi="Roboto"/>
        </w:rPr>
        <w:t>.</w:t>
      </w:r>
      <w:bookmarkEnd w:id="114"/>
      <w:bookmarkEnd w:id="115"/>
      <w:bookmarkEnd w:id="116"/>
      <w:bookmarkEnd w:id="117"/>
      <w:bookmarkEnd w:id="118"/>
      <w:bookmarkEnd w:id="119"/>
    </w:p>
    <w:p w14:paraId="42040F83" w14:textId="77777777" w:rsidR="005742D1" w:rsidRPr="00390E82" w:rsidRDefault="00580628" w:rsidP="005432FA">
      <w:pPr>
        <w:pStyle w:val="Ttulo3"/>
        <w:spacing w:line="276" w:lineRule="auto"/>
        <w:jc w:val="both"/>
        <w:rPr>
          <w:rFonts w:ascii="Roboto" w:hAnsi="Roboto"/>
          <w:lang w:val="es-MX"/>
        </w:rPr>
      </w:pPr>
      <w:bookmarkStart w:id="120" w:name="_Toc523739679"/>
      <w:bookmarkStart w:id="121" w:name="_Toc523740821"/>
      <w:bookmarkStart w:id="122" w:name="_Toc523748038"/>
      <w:bookmarkStart w:id="123" w:name="_Toc18836171"/>
      <w:bookmarkStart w:id="124" w:name="_Toc44679298"/>
      <w:bookmarkStart w:id="125" w:name="_Toc174520008"/>
      <w:r w:rsidRPr="00390E82">
        <w:rPr>
          <w:rFonts w:ascii="Roboto" w:hAnsi="Roboto"/>
          <w:lang w:val="es-MX"/>
        </w:rPr>
        <w:t xml:space="preserve">2.3.1 </w:t>
      </w:r>
      <w:r w:rsidR="005742D1" w:rsidRPr="00390E82">
        <w:rPr>
          <w:rFonts w:ascii="Roboto" w:hAnsi="Roboto"/>
          <w:bCs w:val="0"/>
          <w:sz w:val="24"/>
          <w:szCs w:val="24"/>
          <w:lang w:val="es-ES_tradnl" w:eastAsia="en-US"/>
        </w:rPr>
        <w:t>Objetivo y metas de las instancias.</w:t>
      </w:r>
      <w:bookmarkEnd w:id="120"/>
      <w:bookmarkEnd w:id="121"/>
      <w:bookmarkEnd w:id="122"/>
      <w:bookmarkEnd w:id="123"/>
      <w:bookmarkEnd w:id="124"/>
      <w:bookmarkEnd w:id="125"/>
    </w:p>
    <w:p w14:paraId="30D3F912" w14:textId="53FFAA85" w:rsidR="00914FE8" w:rsidRPr="00390E82" w:rsidRDefault="00914FE8" w:rsidP="005432FA">
      <w:pPr>
        <w:pStyle w:val="Textoindependiente3"/>
        <w:spacing w:line="276" w:lineRule="auto"/>
        <w:jc w:val="both"/>
        <w:rPr>
          <w:rFonts w:ascii="Roboto" w:hAnsi="Roboto" w:cs="Arial"/>
          <w:sz w:val="22"/>
          <w:szCs w:val="22"/>
          <w:lang w:val="es-CR"/>
        </w:rPr>
      </w:pPr>
      <w:r w:rsidRPr="00390E82">
        <w:rPr>
          <w:rFonts w:ascii="Roboto" w:hAnsi="Roboto" w:cs="Arial"/>
          <w:bCs/>
          <w:sz w:val="22"/>
          <w:szCs w:val="22"/>
          <w:lang w:val="es-CR"/>
        </w:rPr>
        <w:t xml:space="preserve">En </w:t>
      </w:r>
      <w:r w:rsidR="00C82959" w:rsidRPr="00390E82">
        <w:rPr>
          <w:rFonts w:ascii="Roboto" w:hAnsi="Roboto" w:cs="Arial"/>
          <w:bCs/>
          <w:sz w:val="22"/>
          <w:szCs w:val="22"/>
          <w:lang w:val="es-CR"/>
        </w:rPr>
        <w:t xml:space="preserve">el </w:t>
      </w:r>
      <w:r w:rsidR="006E49F4">
        <w:rPr>
          <w:rFonts w:ascii="Roboto" w:hAnsi="Roboto" w:cs="Arial"/>
          <w:bCs/>
          <w:sz w:val="22"/>
          <w:szCs w:val="22"/>
          <w:lang w:val="es-CR"/>
        </w:rPr>
        <w:t>a</w:t>
      </w:r>
      <w:r w:rsidR="00C82959" w:rsidRPr="00390E82">
        <w:rPr>
          <w:rFonts w:ascii="Roboto" w:hAnsi="Roboto" w:cs="Arial"/>
          <w:bCs/>
          <w:sz w:val="22"/>
          <w:szCs w:val="22"/>
          <w:lang w:val="es-CR"/>
        </w:rPr>
        <w:t xml:space="preserve">nexo </w:t>
      </w:r>
      <w:r w:rsidR="00DF3ADF" w:rsidRPr="00390E82">
        <w:rPr>
          <w:rFonts w:ascii="Roboto" w:hAnsi="Roboto" w:cs="Arial"/>
          <w:bCs/>
          <w:sz w:val="22"/>
          <w:szCs w:val="22"/>
          <w:lang w:val="es-CR"/>
        </w:rPr>
        <w:t>8</w:t>
      </w:r>
      <w:r w:rsidR="00C82959" w:rsidRPr="00390E82">
        <w:rPr>
          <w:rFonts w:ascii="Roboto" w:hAnsi="Roboto" w:cs="Arial"/>
          <w:bCs/>
          <w:sz w:val="22"/>
          <w:szCs w:val="22"/>
          <w:lang w:val="es-CR"/>
        </w:rPr>
        <w:t xml:space="preserve"> </w:t>
      </w:r>
      <w:r w:rsidRPr="00390E82">
        <w:rPr>
          <w:rFonts w:ascii="Roboto" w:hAnsi="Roboto" w:cs="Arial"/>
          <w:bCs/>
          <w:sz w:val="22"/>
          <w:szCs w:val="22"/>
          <w:lang w:val="es-CR"/>
        </w:rPr>
        <w:t>se presenta de manera detallad</w:t>
      </w:r>
      <w:r w:rsidR="00C545BA" w:rsidRPr="00390E82">
        <w:rPr>
          <w:rFonts w:ascii="Roboto" w:hAnsi="Roboto" w:cs="Arial"/>
          <w:bCs/>
          <w:sz w:val="22"/>
          <w:szCs w:val="22"/>
          <w:lang w:val="es-CR"/>
        </w:rPr>
        <w:t>a</w:t>
      </w:r>
      <w:r w:rsidRPr="00390E82">
        <w:rPr>
          <w:rFonts w:ascii="Roboto" w:hAnsi="Roboto" w:cs="Arial"/>
          <w:bCs/>
          <w:sz w:val="22"/>
          <w:szCs w:val="22"/>
          <w:lang w:val="es-CR"/>
        </w:rPr>
        <w:t xml:space="preserve">, la vinculación de los objetivos, metas, así como, los Indicadores de Gestión, planteados en el Plan Operativo Institucional (POI) de la </w:t>
      </w:r>
      <w:r w:rsidR="006F1759" w:rsidRPr="00390E82">
        <w:rPr>
          <w:rFonts w:ascii="Roboto" w:hAnsi="Roboto" w:cs="Arial"/>
          <w:noProof/>
          <w:sz w:val="22"/>
        </w:rPr>
        <w:lastRenderedPageBreak/>
        <w:t>SUGEVAL</w:t>
      </w:r>
      <w:r w:rsidR="006F1759" w:rsidRPr="00390E82">
        <w:rPr>
          <w:rFonts w:ascii="Roboto" w:hAnsi="Roboto" w:cs="Arial"/>
          <w:bCs/>
          <w:sz w:val="22"/>
          <w:szCs w:val="22"/>
          <w:lang w:val="es-CR"/>
        </w:rPr>
        <w:t xml:space="preserve"> </w:t>
      </w:r>
      <w:r w:rsidRPr="00390E82">
        <w:rPr>
          <w:rFonts w:ascii="Roboto" w:hAnsi="Roboto" w:cs="Arial"/>
          <w:bCs/>
          <w:sz w:val="22"/>
          <w:szCs w:val="22"/>
          <w:lang w:val="es-CR"/>
        </w:rPr>
        <w:t xml:space="preserve">para el </w:t>
      </w:r>
      <w:r w:rsidR="00145CA2" w:rsidRPr="00390E82">
        <w:rPr>
          <w:rFonts w:ascii="Roboto" w:hAnsi="Roboto" w:cs="Arial"/>
          <w:bCs/>
          <w:sz w:val="22"/>
          <w:szCs w:val="22"/>
          <w:lang w:val="es-CR"/>
        </w:rPr>
        <w:t>2025</w:t>
      </w:r>
      <w:r w:rsidR="0085529C" w:rsidRPr="00390E82">
        <w:rPr>
          <w:rFonts w:ascii="Roboto" w:hAnsi="Roboto" w:cs="Arial"/>
          <w:bCs/>
          <w:sz w:val="22"/>
          <w:szCs w:val="22"/>
          <w:lang w:val="es-CR"/>
        </w:rPr>
        <w:t xml:space="preserve">. </w:t>
      </w:r>
      <w:r w:rsidR="005612C1" w:rsidRPr="00390E82">
        <w:rPr>
          <w:rFonts w:ascii="Roboto" w:hAnsi="Roboto" w:cs="Arial"/>
          <w:bCs/>
          <w:sz w:val="22"/>
          <w:szCs w:val="22"/>
          <w:lang w:val="es-CR"/>
        </w:rPr>
        <w:t>Además,</w:t>
      </w:r>
      <w:r w:rsidR="00811473" w:rsidRPr="00390E82">
        <w:rPr>
          <w:rFonts w:ascii="Roboto" w:hAnsi="Roboto" w:cs="Arial"/>
          <w:bCs/>
          <w:sz w:val="22"/>
          <w:szCs w:val="22"/>
          <w:lang w:val="es-CR"/>
        </w:rPr>
        <w:t xml:space="preserve"> como c</w:t>
      </w:r>
      <w:r w:rsidRPr="00390E82">
        <w:rPr>
          <w:rFonts w:ascii="Roboto" w:hAnsi="Roboto" w:cs="Arial"/>
          <w:sz w:val="22"/>
          <w:szCs w:val="22"/>
          <w:lang w:val="es-CR"/>
        </w:rPr>
        <w:t xml:space="preserve">omplemento a esa información se presentan los </w:t>
      </w:r>
      <w:r w:rsidR="006C36A3" w:rsidRPr="00390E82">
        <w:rPr>
          <w:rFonts w:ascii="Roboto" w:hAnsi="Roboto" w:cs="Arial"/>
          <w:sz w:val="22"/>
          <w:szCs w:val="22"/>
          <w:lang w:val="es-CR"/>
        </w:rPr>
        <w:t xml:space="preserve">siguientes </w:t>
      </w:r>
      <w:r w:rsidRPr="00390E82">
        <w:rPr>
          <w:rFonts w:ascii="Roboto" w:hAnsi="Roboto" w:cs="Arial"/>
          <w:sz w:val="22"/>
          <w:szCs w:val="22"/>
          <w:lang w:val="es-CR"/>
        </w:rPr>
        <w:t xml:space="preserve">cuadros que contienen el detalle de la </w:t>
      </w:r>
      <w:r w:rsidR="005735EA" w:rsidRPr="00390E82">
        <w:rPr>
          <w:rFonts w:ascii="Roboto" w:hAnsi="Roboto" w:cs="Arial"/>
          <w:sz w:val="22"/>
          <w:szCs w:val="22"/>
          <w:lang w:val="es-CR"/>
        </w:rPr>
        <w:t>p</w:t>
      </w:r>
      <w:r w:rsidRPr="00390E82">
        <w:rPr>
          <w:rFonts w:ascii="Roboto" w:hAnsi="Roboto" w:cs="Arial"/>
          <w:sz w:val="22"/>
          <w:szCs w:val="22"/>
          <w:lang w:val="es-CR"/>
        </w:rPr>
        <w:t xml:space="preserve">lanificación </w:t>
      </w:r>
      <w:r w:rsidR="005735EA" w:rsidRPr="00390E82">
        <w:rPr>
          <w:rFonts w:ascii="Roboto" w:hAnsi="Roboto" w:cs="Arial"/>
          <w:sz w:val="22"/>
          <w:szCs w:val="22"/>
          <w:lang w:val="es-CR"/>
        </w:rPr>
        <w:t>a</w:t>
      </w:r>
      <w:r w:rsidRPr="00390E82">
        <w:rPr>
          <w:rFonts w:ascii="Roboto" w:hAnsi="Roboto" w:cs="Arial"/>
          <w:sz w:val="22"/>
          <w:szCs w:val="22"/>
          <w:lang w:val="es-CR"/>
        </w:rPr>
        <w:t>gregada</w:t>
      </w:r>
      <w:r w:rsidR="0085529C" w:rsidRPr="00390E82">
        <w:rPr>
          <w:rFonts w:ascii="Roboto" w:hAnsi="Roboto" w:cs="Arial"/>
          <w:sz w:val="22"/>
          <w:szCs w:val="22"/>
          <w:lang w:val="es-CR"/>
        </w:rPr>
        <w:t>:</w:t>
      </w:r>
    </w:p>
    <w:p w14:paraId="6FE35C37" w14:textId="77777777" w:rsidR="00CE44FF" w:rsidRDefault="00914FE8" w:rsidP="00C3300E">
      <w:pPr>
        <w:pStyle w:val="Listaconvietas2"/>
        <w:jc w:val="center"/>
        <w:rPr>
          <w:rFonts w:ascii="Roboto" w:hAnsi="Roboto"/>
          <w:b/>
          <w:bCs/>
          <w:noProof/>
          <w:lang w:val="es-CR"/>
        </w:rPr>
      </w:pPr>
      <w:r w:rsidRPr="00390E82">
        <w:rPr>
          <w:rFonts w:ascii="Roboto" w:hAnsi="Roboto"/>
          <w:b/>
          <w:bCs/>
          <w:noProof/>
          <w:lang w:val="es-CR"/>
        </w:rPr>
        <w:t>Cuadro 4</w:t>
      </w:r>
      <w:r w:rsidR="00CE44FF">
        <w:rPr>
          <w:rFonts w:ascii="Roboto" w:hAnsi="Roboto"/>
          <w:b/>
          <w:bCs/>
          <w:noProof/>
          <w:lang w:val="es-CR"/>
        </w:rPr>
        <w:t xml:space="preserve"> </w:t>
      </w:r>
    </w:p>
    <w:p w14:paraId="5862B3B7" w14:textId="15AB8393" w:rsidR="00914FE8" w:rsidRPr="00390E82" w:rsidRDefault="00914FE8" w:rsidP="00C3300E">
      <w:pPr>
        <w:pStyle w:val="Listaconvietas2"/>
        <w:jc w:val="center"/>
        <w:rPr>
          <w:rFonts w:ascii="Roboto" w:hAnsi="Roboto"/>
          <w:b/>
          <w:bCs/>
          <w:noProof/>
          <w:lang w:val="es-CR"/>
        </w:rPr>
      </w:pPr>
      <w:r w:rsidRPr="00390E82">
        <w:rPr>
          <w:rFonts w:ascii="Roboto" w:hAnsi="Roboto"/>
          <w:b/>
          <w:bCs/>
          <w:noProof/>
          <w:lang w:val="es-CR"/>
        </w:rPr>
        <w:t xml:space="preserve">Planificación Agregada </w:t>
      </w:r>
    </w:p>
    <w:p w14:paraId="5D95508A" w14:textId="77777777" w:rsidR="0085529C" w:rsidRPr="00390E82" w:rsidRDefault="0085529C" w:rsidP="00914FE8">
      <w:pPr>
        <w:pStyle w:val="Listaconvietas2"/>
        <w:jc w:val="center"/>
        <w:rPr>
          <w:rFonts w:ascii="Roboto" w:hAnsi="Roboto"/>
          <w:b/>
          <w:bCs/>
          <w:noProof/>
          <w:lang w:val="es-CR"/>
        </w:rPr>
      </w:pPr>
    </w:p>
    <w:tbl>
      <w:tblPr>
        <w:tblW w:w="835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696"/>
        <w:gridCol w:w="6663"/>
      </w:tblGrid>
      <w:tr w:rsidR="00C82959" w:rsidRPr="00390E82" w14:paraId="6EE746EB" w14:textId="77777777" w:rsidTr="00A2467C">
        <w:trPr>
          <w:trHeight w:val="345"/>
          <w:jc w:val="center"/>
        </w:trPr>
        <w:tc>
          <w:tcPr>
            <w:tcW w:w="1696" w:type="dxa"/>
            <w:shd w:val="clear" w:color="auto" w:fill="0D559A"/>
            <w:noWrap/>
            <w:vAlign w:val="center"/>
            <w:hideMark/>
          </w:tcPr>
          <w:p w14:paraId="443FAEE6" w14:textId="77777777" w:rsidR="00C82959" w:rsidRPr="00390E82" w:rsidRDefault="00C82959" w:rsidP="00896D80">
            <w:pPr>
              <w:jc w:val="center"/>
              <w:rPr>
                <w:rFonts w:ascii="Roboto" w:hAnsi="Roboto"/>
                <w:b/>
                <w:bCs/>
                <w:color w:val="FFFFFF" w:themeColor="background1"/>
                <w:lang w:val="es-CR" w:eastAsia="es-CR"/>
              </w:rPr>
            </w:pPr>
            <w:r w:rsidRPr="00390E82">
              <w:rPr>
                <w:rFonts w:ascii="Roboto" w:hAnsi="Roboto"/>
                <w:b/>
                <w:bCs/>
                <w:color w:val="FFFFFF" w:themeColor="background1"/>
                <w:lang w:val="es-CR" w:eastAsia="es-CR"/>
              </w:rPr>
              <w:t>Dependencia</w:t>
            </w:r>
          </w:p>
        </w:tc>
        <w:tc>
          <w:tcPr>
            <w:tcW w:w="6663" w:type="dxa"/>
            <w:shd w:val="clear" w:color="auto" w:fill="0D559A"/>
            <w:noWrap/>
            <w:vAlign w:val="center"/>
            <w:hideMark/>
          </w:tcPr>
          <w:p w14:paraId="5A25958E" w14:textId="77777777" w:rsidR="00C82959" w:rsidRPr="00390E82" w:rsidRDefault="00C82959" w:rsidP="00896D80">
            <w:pPr>
              <w:jc w:val="center"/>
              <w:rPr>
                <w:rFonts w:ascii="Roboto" w:hAnsi="Roboto"/>
                <w:b/>
                <w:bCs/>
                <w:color w:val="FFFFFF" w:themeColor="background1"/>
                <w:lang w:val="es-CR" w:eastAsia="es-CR"/>
              </w:rPr>
            </w:pPr>
            <w:r w:rsidRPr="00390E82">
              <w:rPr>
                <w:rFonts w:ascii="Roboto" w:hAnsi="Roboto"/>
                <w:b/>
                <w:bCs/>
                <w:color w:val="FFFFFF" w:themeColor="background1"/>
                <w:lang w:val="es-CR" w:eastAsia="es-CR"/>
              </w:rPr>
              <w:t>Objetivo</w:t>
            </w:r>
          </w:p>
        </w:tc>
      </w:tr>
      <w:tr w:rsidR="00C82959" w:rsidRPr="00390E82" w14:paraId="4E563BA3" w14:textId="77777777" w:rsidTr="00C82959">
        <w:trPr>
          <w:trHeight w:val="330"/>
          <w:jc w:val="center"/>
        </w:trPr>
        <w:tc>
          <w:tcPr>
            <w:tcW w:w="1696" w:type="dxa"/>
            <w:shd w:val="clear" w:color="auto" w:fill="auto"/>
            <w:vAlign w:val="center"/>
            <w:hideMark/>
          </w:tcPr>
          <w:p w14:paraId="39989983" w14:textId="77777777" w:rsidR="00C82959" w:rsidRPr="00390E82" w:rsidRDefault="00C82959" w:rsidP="005432FA">
            <w:pPr>
              <w:spacing w:line="276" w:lineRule="auto"/>
              <w:rPr>
                <w:rFonts w:ascii="Roboto" w:hAnsi="Roboto" w:cs="Arial"/>
                <w:color w:val="000000"/>
                <w:sz w:val="18"/>
                <w:szCs w:val="18"/>
                <w:lang w:val="es-CR" w:eastAsia="es-CR"/>
              </w:rPr>
            </w:pPr>
            <w:r w:rsidRPr="00390E82">
              <w:rPr>
                <w:rFonts w:ascii="Roboto" w:hAnsi="Roboto" w:cs="Arial"/>
                <w:color w:val="000000"/>
                <w:sz w:val="18"/>
                <w:szCs w:val="18"/>
                <w:lang w:val="es-CR" w:eastAsia="es-CR"/>
              </w:rPr>
              <w:t>Despacho </w:t>
            </w:r>
          </w:p>
        </w:tc>
        <w:tc>
          <w:tcPr>
            <w:tcW w:w="6663" w:type="dxa"/>
            <w:shd w:val="clear" w:color="auto" w:fill="auto"/>
            <w:vAlign w:val="center"/>
            <w:hideMark/>
          </w:tcPr>
          <w:p w14:paraId="2E45FF0C" w14:textId="77777777" w:rsidR="00C82959" w:rsidRPr="00390E82" w:rsidRDefault="00C82959" w:rsidP="005432FA">
            <w:pPr>
              <w:spacing w:line="276" w:lineRule="auto"/>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Velar por la transparencia de los mercados de valores, la formación correcta de los precios en ellos, la protección de los inversionistas y la difusión de la información necesaria para asegurar la consecución de estos fines.</w:t>
            </w:r>
            <w:r w:rsidRPr="00390E82">
              <w:rPr>
                <w:rFonts w:ascii="Roboto" w:hAnsi="Roboto" w:cs="Arial"/>
                <w:color w:val="000000"/>
                <w:sz w:val="18"/>
                <w:szCs w:val="18"/>
                <w:lang w:val="es-CR" w:eastAsia="es-CR"/>
              </w:rPr>
              <w:tab/>
            </w:r>
          </w:p>
        </w:tc>
      </w:tr>
      <w:tr w:rsidR="00C82959" w:rsidRPr="00390E82" w14:paraId="2B20CCE6" w14:textId="77777777" w:rsidTr="00AE73C9">
        <w:trPr>
          <w:trHeight w:val="330"/>
          <w:jc w:val="center"/>
        </w:trPr>
        <w:tc>
          <w:tcPr>
            <w:tcW w:w="1696" w:type="dxa"/>
            <w:shd w:val="clear" w:color="auto" w:fill="auto"/>
            <w:vAlign w:val="center"/>
            <w:hideMark/>
          </w:tcPr>
          <w:p w14:paraId="5D3AB29B" w14:textId="77777777" w:rsidR="00C82959" w:rsidRPr="00390E82" w:rsidRDefault="00C82959" w:rsidP="005432FA">
            <w:pPr>
              <w:spacing w:line="276" w:lineRule="auto"/>
              <w:rPr>
                <w:rFonts w:ascii="Roboto" w:hAnsi="Roboto" w:cs="Arial"/>
                <w:color w:val="000000"/>
                <w:sz w:val="18"/>
                <w:szCs w:val="18"/>
                <w:lang w:val="es-CR" w:eastAsia="es-CR"/>
              </w:rPr>
            </w:pPr>
            <w:r w:rsidRPr="00390E82">
              <w:rPr>
                <w:rFonts w:ascii="Roboto" w:hAnsi="Roboto" w:cs="Arial"/>
                <w:color w:val="000000"/>
                <w:sz w:val="18"/>
                <w:szCs w:val="18"/>
                <w:lang w:val="es-CR" w:eastAsia="es-CR"/>
              </w:rPr>
              <w:t>Gestión Institucional </w:t>
            </w:r>
          </w:p>
        </w:tc>
        <w:tc>
          <w:tcPr>
            <w:tcW w:w="6663" w:type="dxa"/>
            <w:shd w:val="clear" w:color="auto" w:fill="auto"/>
            <w:vAlign w:val="center"/>
          </w:tcPr>
          <w:p w14:paraId="2FE2CEB5" w14:textId="76EA74F8" w:rsidR="00C82959" w:rsidRPr="00390E82" w:rsidRDefault="00AE73C9" w:rsidP="005432FA">
            <w:pPr>
              <w:spacing w:line="276" w:lineRule="auto"/>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Es el encargado de la gestión administrativa, gestión de información y comunicación institucional, además de lo relacionado con la gestión del control interno y gestión de riesgos operativos, así como coadyuvar con la buena marcha de la Institución y fortalecer su imagen.</w:t>
            </w:r>
          </w:p>
        </w:tc>
      </w:tr>
      <w:tr w:rsidR="00C82959" w:rsidRPr="00390E82" w14:paraId="138CC246" w14:textId="77777777" w:rsidTr="00C82959">
        <w:trPr>
          <w:trHeight w:val="330"/>
          <w:jc w:val="center"/>
        </w:trPr>
        <w:tc>
          <w:tcPr>
            <w:tcW w:w="1696" w:type="dxa"/>
            <w:shd w:val="clear" w:color="auto" w:fill="auto"/>
            <w:vAlign w:val="center"/>
            <w:hideMark/>
          </w:tcPr>
          <w:p w14:paraId="2461508C" w14:textId="77777777" w:rsidR="00C82959" w:rsidRPr="00390E82" w:rsidRDefault="00C82959" w:rsidP="005432FA">
            <w:pPr>
              <w:spacing w:line="276" w:lineRule="auto"/>
              <w:rPr>
                <w:rFonts w:ascii="Roboto" w:hAnsi="Roboto" w:cs="Arial"/>
                <w:color w:val="000000"/>
                <w:sz w:val="18"/>
                <w:szCs w:val="18"/>
                <w:lang w:val="es-CR" w:eastAsia="es-CR"/>
              </w:rPr>
            </w:pPr>
            <w:r w:rsidRPr="00390E82">
              <w:rPr>
                <w:rFonts w:ascii="Roboto" w:hAnsi="Roboto" w:cs="Arial"/>
                <w:color w:val="000000"/>
                <w:sz w:val="18"/>
                <w:szCs w:val="18"/>
                <w:lang w:val="es-CR" w:eastAsia="es-CR"/>
              </w:rPr>
              <w:t>Oferta Pública </w:t>
            </w:r>
          </w:p>
        </w:tc>
        <w:tc>
          <w:tcPr>
            <w:tcW w:w="6663" w:type="dxa"/>
            <w:shd w:val="clear" w:color="auto" w:fill="auto"/>
            <w:vAlign w:val="center"/>
            <w:hideMark/>
          </w:tcPr>
          <w:p w14:paraId="445BDF27" w14:textId="554BD7E8" w:rsidR="00C82959" w:rsidRPr="00390E82" w:rsidRDefault="00C82959" w:rsidP="005432FA">
            <w:pPr>
              <w:spacing w:line="276" w:lineRule="auto"/>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 Autorizar la oferta pública de valores cumpliendo con la revelación y divulgación de la información relevante, tal que el inversionista tome sus decisiones de inversión, y promover la creación de productos de inversión de acuerdo con la Ley Reguladora del Mercado de Valores y su reglamentación.</w:t>
            </w:r>
            <w:r w:rsidRPr="00390E82">
              <w:rPr>
                <w:rFonts w:ascii="Roboto" w:hAnsi="Roboto" w:cs="Arial"/>
                <w:color w:val="000000"/>
                <w:sz w:val="18"/>
                <w:szCs w:val="18"/>
                <w:lang w:val="es-CR" w:eastAsia="es-CR"/>
              </w:rPr>
              <w:tab/>
            </w:r>
          </w:p>
        </w:tc>
      </w:tr>
      <w:tr w:rsidR="00C82959" w:rsidRPr="00390E82" w14:paraId="35BFC888" w14:textId="77777777" w:rsidTr="00C82959">
        <w:trPr>
          <w:trHeight w:val="330"/>
          <w:jc w:val="center"/>
        </w:trPr>
        <w:tc>
          <w:tcPr>
            <w:tcW w:w="1696" w:type="dxa"/>
            <w:shd w:val="clear" w:color="auto" w:fill="auto"/>
            <w:vAlign w:val="center"/>
            <w:hideMark/>
          </w:tcPr>
          <w:p w14:paraId="1A05A883" w14:textId="77777777" w:rsidR="00C82959" w:rsidRPr="00390E82" w:rsidRDefault="00C82959" w:rsidP="005432FA">
            <w:pPr>
              <w:spacing w:line="276" w:lineRule="auto"/>
              <w:rPr>
                <w:rFonts w:ascii="Roboto" w:hAnsi="Roboto" w:cs="Arial"/>
                <w:color w:val="000000"/>
                <w:sz w:val="18"/>
                <w:szCs w:val="18"/>
                <w:lang w:val="es-CR" w:eastAsia="es-CR"/>
              </w:rPr>
            </w:pPr>
            <w:r w:rsidRPr="00390E82">
              <w:rPr>
                <w:rFonts w:ascii="Roboto" w:hAnsi="Roboto" w:cs="Arial"/>
                <w:color w:val="000000"/>
                <w:sz w:val="18"/>
                <w:szCs w:val="18"/>
                <w:lang w:val="es-CR" w:eastAsia="es-CR"/>
              </w:rPr>
              <w:t> Asesoría Jurídica</w:t>
            </w:r>
          </w:p>
        </w:tc>
        <w:tc>
          <w:tcPr>
            <w:tcW w:w="6663" w:type="dxa"/>
            <w:shd w:val="clear" w:color="auto" w:fill="auto"/>
            <w:vAlign w:val="center"/>
            <w:hideMark/>
          </w:tcPr>
          <w:p w14:paraId="661E5C17" w14:textId="77777777" w:rsidR="00C82959" w:rsidRPr="00390E82" w:rsidRDefault="00C82959" w:rsidP="005432FA">
            <w:pPr>
              <w:spacing w:line="276" w:lineRule="auto"/>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Emitir los criterios jurídicos requeridos por la Superintendencia General de Valores en el ejercicio de sus atribuciones de supervisión, regulación y fiscalización.</w:t>
            </w:r>
            <w:r w:rsidRPr="00390E82">
              <w:rPr>
                <w:rFonts w:ascii="Roboto" w:hAnsi="Roboto" w:cs="Arial"/>
                <w:color w:val="000000"/>
                <w:sz w:val="18"/>
                <w:szCs w:val="18"/>
                <w:lang w:val="es-CR" w:eastAsia="es-CR"/>
              </w:rPr>
              <w:tab/>
            </w:r>
          </w:p>
        </w:tc>
      </w:tr>
      <w:tr w:rsidR="00C82959" w:rsidRPr="00390E82" w14:paraId="230530C8" w14:textId="77777777" w:rsidTr="00C82959">
        <w:trPr>
          <w:trHeight w:val="330"/>
          <w:jc w:val="center"/>
        </w:trPr>
        <w:tc>
          <w:tcPr>
            <w:tcW w:w="1696" w:type="dxa"/>
            <w:shd w:val="clear" w:color="auto" w:fill="auto"/>
            <w:vAlign w:val="center"/>
          </w:tcPr>
          <w:p w14:paraId="197CCBA5" w14:textId="2706118A" w:rsidR="00C82959" w:rsidRPr="00390E82" w:rsidRDefault="00C82959" w:rsidP="005432FA">
            <w:pPr>
              <w:spacing w:line="276" w:lineRule="auto"/>
              <w:rPr>
                <w:rFonts w:ascii="Roboto" w:hAnsi="Roboto" w:cs="Arial"/>
                <w:color w:val="000000"/>
                <w:sz w:val="18"/>
                <w:szCs w:val="18"/>
                <w:lang w:val="es-CR" w:eastAsia="es-CR"/>
              </w:rPr>
            </w:pPr>
            <w:r w:rsidRPr="00390E82">
              <w:rPr>
                <w:rFonts w:ascii="Roboto" w:hAnsi="Roboto" w:cs="Arial"/>
                <w:color w:val="000000"/>
                <w:sz w:val="18"/>
                <w:szCs w:val="18"/>
                <w:lang w:val="es-CR" w:eastAsia="es-CR"/>
              </w:rPr>
              <w:t xml:space="preserve">Supervisión </w:t>
            </w:r>
          </w:p>
        </w:tc>
        <w:tc>
          <w:tcPr>
            <w:tcW w:w="6663" w:type="dxa"/>
            <w:shd w:val="clear" w:color="auto" w:fill="auto"/>
            <w:vAlign w:val="center"/>
          </w:tcPr>
          <w:p w14:paraId="639D424B" w14:textId="2C06A90B" w:rsidR="00C82959" w:rsidRPr="00390E82" w:rsidRDefault="007F43FD" w:rsidP="005432FA">
            <w:pPr>
              <w:spacing w:line="276" w:lineRule="auto"/>
              <w:jc w:val="both"/>
              <w:rPr>
                <w:rFonts w:ascii="Roboto" w:hAnsi="Roboto" w:cs="Arial"/>
                <w:color w:val="000000"/>
                <w:sz w:val="18"/>
                <w:szCs w:val="18"/>
                <w:highlight w:val="yellow"/>
                <w:lang w:val="es-CR" w:eastAsia="es-CR"/>
              </w:rPr>
            </w:pPr>
            <w:r w:rsidRPr="00390E82">
              <w:rPr>
                <w:rFonts w:ascii="Roboto" w:hAnsi="Roboto" w:cs="Arial"/>
                <w:color w:val="000000"/>
                <w:sz w:val="18"/>
                <w:szCs w:val="18"/>
                <w:lang w:val="es-CR" w:eastAsia="es-CR"/>
              </w:rPr>
              <w:t>Administrar el desarrollo de las actividades de supervisión, fiscalización y vigilancia de los grupos de valores supervisados por la SUGEVAL, con base en las funciones y atribuciones que establece la Ley Reguladora del Mercado de Valores, los reglamentos emitidos por el CONASSIF y el Superintendente, la metodología de supervisión, los procedimientos que defina la SUGEVAL y la normativa sobre Legitimación de Capitales y Financiamiento del Terrorismo, con el fin de velar por la adecuada solvencia financiera de las entidades individuales, la protección del público inversionista, el adecuado comportamiento de los agentes que participan en el mercado, la promoción de la transparencia, el cumplimiento de los requerimientos normativos, la gestión prudente de sus actividades y riesgos y la difusión de la información relevante para la toma de decisiones.</w:t>
            </w:r>
          </w:p>
        </w:tc>
      </w:tr>
    </w:tbl>
    <w:p w14:paraId="72DAF8D1" w14:textId="77777777" w:rsidR="00D57FB7" w:rsidRPr="00390E82" w:rsidRDefault="00D57FB7" w:rsidP="006C36A3">
      <w:pPr>
        <w:jc w:val="center"/>
        <w:rPr>
          <w:rFonts w:ascii="Roboto" w:hAnsi="Roboto" w:cs="Arial"/>
          <w:b/>
          <w:sz w:val="22"/>
          <w:szCs w:val="22"/>
          <w:lang w:val="es-CR"/>
        </w:rPr>
      </w:pPr>
    </w:p>
    <w:p w14:paraId="462FD5B2" w14:textId="77777777" w:rsidR="00CE44FF" w:rsidRDefault="006C36A3" w:rsidP="00C3300E">
      <w:pPr>
        <w:jc w:val="center"/>
        <w:rPr>
          <w:rFonts w:ascii="Roboto" w:hAnsi="Roboto" w:cs="Arial"/>
          <w:b/>
          <w:sz w:val="22"/>
          <w:szCs w:val="22"/>
          <w:lang w:val="es-CR"/>
        </w:rPr>
      </w:pPr>
      <w:r w:rsidRPr="00390E82">
        <w:rPr>
          <w:rFonts w:ascii="Roboto" w:hAnsi="Roboto" w:cs="Arial"/>
          <w:b/>
          <w:sz w:val="22"/>
          <w:szCs w:val="22"/>
          <w:lang w:val="es-CR"/>
        </w:rPr>
        <w:t>Cuadro</w:t>
      </w:r>
      <w:r w:rsidR="00C3300E">
        <w:rPr>
          <w:rFonts w:ascii="Roboto" w:hAnsi="Roboto" w:cs="Arial"/>
          <w:b/>
          <w:sz w:val="22"/>
          <w:szCs w:val="22"/>
          <w:lang w:val="es-CR"/>
        </w:rPr>
        <w:t xml:space="preserve"> </w:t>
      </w:r>
      <w:r w:rsidRPr="00390E82">
        <w:rPr>
          <w:rFonts w:ascii="Roboto" w:hAnsi="Roboto" w:cs="Arial"/>
          <w:b/>
          <w:sz w:val="22"/>
          <w:szCs w:val="22"/>
          <w:lang w:val="es-CR"/>
        </w:rPr>
        <w:t>5</w:t>
      </w:r>
    </w:p>
    <w:p w14:paraId="6B317EC4" w14:textId="6D2BD8FA" w:rsidR="006C36A3" w:rsidRPr="00390E82" w:rsidRDefault="006C36A3" w:rsidP="00C3300E">
      <w:pPr>
        <w:jc w:val="center"/>
        <w:rPr>
          <w:rFonts w:ascii="Roboto" w:hAnsi="Roboto" w:cs="Arial"/>
          <w:b/>
          <w:sz w:val="22"/>
          <w:szCs w:val="22"/>
          <w:lang w:val="es-CR"/>
        </w:rPr>
      </w:pPr>
      <w:r w:rsidRPr="00390E82">
        <w:rPr>
          <w:rFonts w:ascii="Roboto" w:hAnsi="Roboto" w:cs="Arial"/>
          <w:b/>
          <w:sz w:val="22"/>
          <w:szCs w:val="22"/>
          <w:lang w:val="es-CR"/>
        </w:rPr>
        <w:t>Resumen de Metas Institucionales segregada por dependencia</w:t>
      </w:r>
    </w:p>
    <w:p w14:paraId="64D928A0" w14:textId="77777777" w:rsidR="00EA5493" w:rsidRPr="00390E82" w:rsidRDefault="00EA5493" w:rsidP="006C36A3">
      <w:pPr>
        <w:jc w:val="center"/>
        <w:rPr>
          <w:rFonts w:ascii="Roboto" w:hAnsi="Roboto" w:cs="Arial"/>
          <w:b/>
          <w:sz w:val="22"/>
          <w:szCs w:val="22"/>
          <w:lang w:val="es-CR"/>
        </w:rPr>
      </w:pPr>
    </w:p>
    <w:tbl>
      <w:tblPr>
        <w:tblW w:w="854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122"/>
        <w:gridCol w:w="992"/>
        <w:gridCol w:w="5433"/>
      </w:tblGrid>
      <w:tr w:rsidR="00896D80" w:rsidRPr="00390E82" w14:paraId="184B3D9F" w14:textId="77777777" w:rsidTr="00A2467C">
        <w:trPr>
          <w:trHeight w:val="300"/>
          <w:tblHeader/>
          <w:jc w:val="center"/>
        </w:trPr>
        <w:tc>
          <w:tcPr>
            <w:tcW w:w="2122" w:type="dxa"/>
            <w:vMerge w:val="restart"/>
            <w:shd w:val="clear" w:color="auto" w:fill="0D559A"/>
            <w:noWrap/>
            <w:vAlign w:val="center"/>
            <w:hideMark/>
          </w:tcPr>
          <w:p w14:paraId="79F8730A" w14:textId="77777777" w:rsidR="00896D80" w:rsidRPr="00390E82" w:rsidRDefault="005B646A" w:rsidP="00896D80">
            <w:pPr>
              <w:jc w:val="center"/>
              <w:rPr>
                <w:rFonts w:ascii="Roboto" w:hAnsi="Roboto" w:cs="Arial"/>
                <w:b/>
                <w:bCs/>
                <w:color w:val="FFFFFF" w:themeColor="background1"/>
                <w:sz w:val="20"/>
                <w:szCs w:val="20"/>
                <w:lang w:val="es-CR" w:eastAsia="es-CR"/>
              </w:rPr>
            </w:pPr>
            <w:r w:rsidRPr="00390E82">
              <w:rPr>
                <w:rFonts w:ascii="Roboto" w:hAnsi="Roboto" w:cs="Arial"/>
                <w:b/>
                <w:bCs/>
                <w:color w:val="FFFFFF" w:themeColor="background1"/>
                <w:sz w:val="20"/>
                <w:szCs w:val="20"/>
                <w:lang w:val="es-CR" w:eastAsia="es-CR"/>
              </w:rPr>
              <w:t>Dependencia</w:t>
            </w:r>
          </w:p>
        </w:tc>
        <w:tc>
          <w:tcPr>
            <w:tcW w:w="992" w:type="dxa"/>
            <w:vMerge w:val="restart"/>
            <w:shd w:val="clear" w:color="auto" w:fill="0D559A"/>
            <w:noWrap/>
            <w:vAlign w:val="center"/>
            <w:hideMark/>
          </w:tcPr>
          <w:p w14:paraId="4B623C92" w14:textId="77777777" w:rsidR="00896D80" w:rsidRPr="00390E82" w:rsidRDefault="00896D80" w:rsidP="00896D80">
            <w:pPr>
              <w:jc w:val="center"/>
              <w:rPr>
                <w:rFonts w:ascii="Roboto" w:hAnsi="Roboto" w:cs="Arial"/>
                <w:b/>
                <w:bCs/>
                <w:color w:val="FFFFFF" w:themeColor="background1"/>
                <w:sz w:val="20"/>
                <w:szCs w:val="20"/>
                <w:lang w:val="es-CR" w:eastAsia="es-CR"/>
              </w:rPr>
            </w:pPr>
            <w:r w:rsidRPr="00390E82">
              <w:rPr>
                <w:rFonts w:ascii="Roboto" w:hAnsi="Roboto" w:cs="Arial"/>
                <w:b/>
                <w:bCs/>
                <w:color w:val="FFFFFF" w:themeColor="background1"/>
                <w:sz w:val="20"/>
                <w:szCs w:val="20"/>
                <w:lang w:val="es-CR" w:eastAsia="es-CR"/>
              </w:rPr>
              <w:t xml:space="preserve"> # M</w:t>
            </w:r>
            <w:r w:rsidR="005B646A" w:rsidRPr="00390E82">
              <w:rPr>
                <w:rFonts w:ascii="Roboto" w:hAnsi="Roboto" w:cs="Arial"/>
                <w:b/>
                <w:bCs/>
                <w:color w:val="FFFFFF" w:themeColor="background1"/>
                <w:sz w:val="20"/>
                <w:szCs w:val="20"/>
                <w:lang w:val="es-CR" w:eastAsia="es-CR"/>
              </w:rPr>
              <w:t>eta</w:t>
            </w:r>
          </w:p>
        </w:tc>
        <w:tc>
          <w:tcPr>
            <w:tcW w:w="5433" w:type="dxa"/>
            <w:vMerge w:val="restart"/>
            <w:shd w:val="clear" w:color="auto" w:fill="0D559A"/>
            <w:noWrap/>
            <w:vAlign w:val="center"/>
            <w:hideMark/>
          </w:tcPr>
          <w:p w14:paraId="12BA8349" w14:textId="77777777" w:rsidR="00896D80" w:rsidRPr="00390E82" w:rsidRDefault="005B646A" w:rsidP="00896D80">
            <w:pPr>
              <w:jc w:val="center"/>
              <w:rPr>
                <w:rFonts w:ascii="Roboto" w:hAnsi="Roboto" w:cs="Arial"/>
                <w:b/>
                <w:bCs/>
                <w:color w:val="FFFFFF" w:themeColor="background1"/>
                <w:sz w:val="20"/>
                <w:szCs w:val="20"/>
                <w:lang w:val="es-CR" w:eastAsia="es-CR"/>
              </w:rPr>
            </w:pPr>
            <w:r w:rsidRPr="00390E82">
              <w:rPr>
                <w:rFonts w:ascii="Roboto" w:hAnsi="Roboto" w:cs="Arial"/>
                <w:b/>
                <w:bCs/>
                <w:color w:val="FFFFFF" w:themeColor="background1"/>
                <w:sz w:val="20"/>
                <w:szCs w:val="20"/>
                <w:lang w:val="es-CR" w:eastAsia="es-CR"/>
              </w:rPr>
              <w:t>Enunciado</w:t>
            </w:r>
          </w:p>
        </w:tc>
      </w:tr>
      <w:tr w:rsidR="00896D80" w:rsidRPr="00390E82" w14:paraId="69D983CB" w14:textId="77777777" w:rsidTr="00A2467C">
        <w:trPr>
          <w:trHeight w:val="315"/>
          <w:tblHeader/>
          <w:jc w:val="center"/>
        </w:trPr>
        <w:tc>
          <w:tcPr>
            <w:tcW w:w="2122" w:type="dxa"/>
            <w:vMerge/>
            <w:shd w:val="clear" w:color="auto" w:fill="0D559A"/>
            <w:vAlign w:val="center"/>
            <w:hideMark/>
          </w:tcPr>
          <w:p w14:paraId="1987B5C9" w14:textId="77777777" w:rsidR="00896D80" w:rsidRPr="00390E82" w:rsidRDefault="00896D80" w:rsidP="00896D80">
            <w:pPr>
              <w:rPr>
                <w:rFonts w:ascii="Roboto" w:hAnsi="Roboto"/>
                <w:b/>
                <w:bCs/>
                <w:lang w:val="es-CR" w:eastAsia="es-CR"/>
              </w:rPr>
            </w:pPr>
          </w:p>
        </w:tc>
        <w:tc>
          <w:tcPr>
            <w:tcW w:w="992" w:type="dxa"/>
            <w:vMerge/>
            <w:shd w:val="clear" w:color="auto" w:fill="0D559A"/>
            <w:vAlign w:val="center"/>
            <w:hideMark/>
          </w:tcPr>
          <w:p w14:paraId="06559C44" w14:textId="77777777" w:rsidR="00896D80" w:rsidRPr="00390E82" w:rsidRDefault="00896D80" w:rsidP="00896D80">
            <w:pPr>
              <w:rPr>
                <w:rFonts w:ascii="Roboto" w:hAnsi="Roboto"/>
                <w:b/>
                <w:bCs/>
                <w:lang w:val="es-CR" w:eastAsia="es-CR"/>
              </w:rPr>
            </w:pPr>
          </w:p>
        </w:tc>
        <w:tc>
          <w:tcPr>
            <w:tcW w:w="5433" w:type="dxa"/>
            <w:vMerge/>
            <w:shd w:val="clear" w:color="auto" w:fill="0D559A"/>
            <w:vAlign w:val="center"/>
            <w:hideMark/>
          </w:tcPr>
          <w:p w14:paraId="1D5891AE" w14:textId="77777777" w:rsidR="00896D80" w:rsidRPr="00390E82" w:rsidRDefault="00896D80" w:rsidP="00896D80">
            <w:pPr>
              <w:rPr>
                <w:rFonts w:ascii="Roboto" w:hAnsi="Roboto"/>
                <w:b/>
                <w:bCs/>
                <w:lang w:val="es-CR" w:eastAsia="es-CR"/>
              </w:rPr>
            </w:pPr>
          </w:p>
        </w:tc>
      </w:tr>
      <w:tr w:rsidR="00896D80" w:rsidRPr="00390E82" w14:paraId="596C408D" w14:textId="77777777" w:rsidTr="00A2467C">
        <w:trPr>
          <w:trHeight w:val="330"/>
          <w:jc w:val="center"/>
        </w:trPr>
        <w:tc>
          <w:tcPr>
            <w:tcW w:w="8547" w:type="dxa"/>
            <w:gridSpan w:val="3"/>
            <w:shd w:val="clear" w:color="auto" w:fill="009585"/>
            <w:vAlign w:val="center"/>
            <w:hideMark/>
          </w:tcPr>
          <w:p w14:paraId="58A1FCCE" w14:textId="77777777" w:rsidR="00896D80" w:rsidRPr="00A2467C" w:rsidRDefault="005B646A" w:rsidP="00896D80">
            <w:pPr>
              <w:rPr>
                <w:rFonts w:ascii="Roboto" w:hAnsi="Roboto" w:cs="Arial"/>
                <w:b/>
                <w:bCs/>
                <w:color w:val="FFFFFF" w:themeColor="background1"/>
                <w:sz w:val="18"/>
                <w:szCs w:val="18"/>
                <w:lang w:val="es-CR" w:eastAsia="es-CR"/>
              </w:rPr>
            </w:pPr>
            <w:r w:rsidRPr="00A2467C">
              <w:rPr>
                <w:rFonts w:ascii="Roboto" w:hAnsi="Roboto" w:cs="Arial"/>
                <w:b/>
                <w:bCs/>
                <w:color w:val="FFFFFF" w:themeColor="background1"/>
                <w:sz w:val="18"/>
                <w:szCs w:val="18"/>
                <w:lang w:val="es-CR" w:eastAsia="es-CR"/>
              </w:rPr>
              <w:t>Despacho</w:t>
            </w:r>
          </w:p>
        </w:tc>
      </w:tr>
      <w:tr w:rsidR="005432FA" w:rsidRPr="00390E82" w14:paraId="68EBB5A4" w14:textId="77777777" w:rsidTr="009E644B">
        <w:trPr>
          <w:trHeight w:val="330"/>
          <w:jc w:val="center"/>
        </w:trPr>
        <w:tc>
          <w:tcPr>
            <w:tcW w:w="2122" w:type="dxa"/>
            <w:vMerge w:val="restart"/>
            <w:shd w:val="clear" w:color="auto" w:fill="auto"/>
            <w:vAlign w:val="center"/>
            <w:hideMark/>
          </w:tcPr>
          <w:p w14:paraId="28F559A2" w14:textId="77777777" w:rsidR="005432FA" w:rsidRPr="00390E82" w:rsidRDefault="005432FA" w:rsidP="00FE598F">
            <w:pPr>
              <w:jc w:val="center"/>
              <w:rPr>
                <w:rFonts w:ascii="Roboto" w:hAnsi="Roboto"/>
                <w:b/>
                <w:bCs/>
                <w:color w:val="000000"/>
                <w:sz w:val="18"/>
                <w:szCs w:val="18"/>
                <w:lang w:val="es-CR" w:eastAsia="es-CR"/>
              </w:rPr>
            </w:pPr>
            <w:r w:rsidRPr="00390E82">
              <w:rPr>
                <w:rFonts w:ascii="Roboto" w:hAnsi="Roboto"/>
                <w:b/>
                <w:bCs/>
                <w:color w:val="000000"/>
                <w:sz w:val="18"/>
                <w:szCs w:val="18"/>
                <w:lang w:val="es-CR" w:eastAsia="es-CR"/>
              </w:rPr>
              <w:t> </w:t>
            </w:r>
          </w:p>
        </w:tc>
        <w:tc>
          <w:tcPr>
            <w:tcW w:w="992" w:type="dxa"/>
            <w:shd w:val="clear" w:color="auto" w:fill="auto"/>
            <w:vAlign w:val="center"/>
            <w:hideMark/>
          </w:tcPr>
          <w:p w14:paraId="677C71B8" w14:textId="77777777" w:rsidR="005432FA" w:rsidRPr="00390E82" w:rsidRDefault="005432FA" w:rsidP="00C82959">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1</w:t>
            </w:r>
          </w:p>
        </w:tc>
        <w:tc>
          <w:tcPr>
            <w:tcW w:w="5433" w:type="dxa"/>
            <w:shd w:val="clear" w:color="auto" w:fill="auto"/>
            <w:hideMark/>
          </w:tcPr>
          <w:p w14:paraId="2C237FD4" w14:textId="25E510ED" w:rsidR="005432FA" w:rsidRPr="007641DC" w:rsidRDefault="00A26CC2" w:rsidP="00FE598F">
            <w:pPr>
              <w:jc w:val="both"/>
              <w:rPr>
                <w:rFonts w:ascii="Roboto" w:hAnsi="Roboto"/>
                <w:sz w:val="18"/>
                <w:szCs w:val="18"/>
              </w:rPr>
            </w:pPr>
            <w:r w:rsidRPr="00A26CC2">
              <w:rPr>
                <w:rFonts w:ascii="Roboto" w:hAnsi="Roboto"/>
                <w:sz w:val="18"/>
                <w:szCs w:val="18"/>
              </w:rPr>
              <w:t>Realizar en un 100% las tareas relacionadas con las actividades vinculadas a estudios técnicos sobre instrumentos de inversión, innovación y crecimiento del mercado de valores.</w:t>
            </w:r>
          </w:p>
        </w:tc>
      </w:tr>
      <w:tr w:rsidR="005432FA" w:rsidRPr="00390E82" w14:paraId="1C438E6C" w14:textId="77777777" w:rsidTr="009E644B">
        <w:trPr>
          <w:trHeight w:val="330"/>
          <w:jc w:val="center"/>
        </w:trPr>
        <w:tc>
          <w:tcPr>
            <w:tcW w:w="2122" w:type="dxa"/>
            <w:vMerge/>
            <w:shd w:val="clear" w:color="auto" w:fill="auto"/>
            <w:vAlign w:val="center"/>
          </w:tcPr>
          <w:p w14:paraId="35A43550" w14:textId="77777777" w:rsidR="005432FA" w:rsidRPr="00390E82" w:rsidRDefault="005432FA" w:rsidP="00FE598F">
            <w:pPr>
              <w:jc w:val="center"/>
              <w:rPr>
                <w:rFonts w:ascii="Roboto" w:hAnsi="Roboto"/>
                <w:b/>
                <w:bCs/>
                <w:color w:val="000000"/>
                <w:sz w:val="18"/>
                <w:szCs w:val="18"/>
                <w:lang w:val="es-CR" w:eastAsia="es-CR"/>
              </w:rPr>
            </w:pPr>
          </w:p>
        </w:tc>
        <w:tc>
          <w:tcPr>
            <w:tcW w:w="992" w:type="dxa"/>
            <w:shd w:val="clear" w:color="auto" w:fill="auto"/>
            <w:vAlign w:val="center"/>
          </w:tcPr>
          <w:p w14:paraId="779E04A4" w14:textId="77777777" w:rsidR="005432FA" w:rsidRPr="00390E82" w:rsidRDefault="005432FA" w:rsidP="00C82959">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2</w:t>
            </w:r>
          </w:p>
        </w:tc>
        <w:tc>
          <w:tcPr>
            <w:tcW w:w="5433" w:type="dxa"/>
            <w:shd w:val="clear" w:color="auto" w:fill="auto"/>
          </w:tcPr>
          <w:p w14:paraId="04250BD5" w14:textId="049B9BC3" w:rsidR="005432FA" w:rsidRPr="00390E82" w:rsidRDefault="00A26CC2" w:rsidP="00FE598F">
            <w:pPr>
              <w:jc w:val="both"/>
              <w:rPr>
                <w:rFonts w:ascii="Roboto" w:hAnsi="Roboto"/>
                <w:sz w:val="18"/>
                <w:szCs w:val="18"/>
              </w:rPr>
            </w:pPr>
            <w:r w:rsidRPr="00A26CC2">
              <w:rPr>
                <w:rFonts w:ascii="Roboto" w:hAnsi="Roboto"/>
                <w:sz w:val="18"/>
                <w:szCs w:val="18"/>
              </w:rPr>
              <w:t>Realizar en un 100% las correspondientes tareas relacionadas con las actividades de seguimiento a las labores, coordinación de las tareas relativas a autoevaluación, POI, Presupuesto, Plan Estratégico, proyectos, actividades de rendición de cuentas, seguimiento a recomendaciones de Auditoría Interna y presentación de informes de seguimiento a la situación de los mercados de valores al Conassif</w:t>
            </w:r>
            <w:r>
              <w:rPr>
                <w:rFonts w:ascii="Roboto" w:hAnsi="Roboto"/>
                <w:sz w:val="18"/>
                <w:szCs w:val="18"/>
              </w:rPr>
              <w:t>.</w:t>
            </w:r>
          </w:p>
        </w:tc>
      </w:tr>
      <w:tr w:rsidR="005432FA" w:rsidRPr="00390E82" w14:paraId="437DFD7A" w14:textId="77777777" w:rsidTr="009E644B">
        <w:trPr>
          <w:trHeight w:val="330"/>
          <w:jc w:val="center"/>
        </w:trPr>
        <w:tc>
          <w:tcPr>
            <w:tcW w:w="2122" w:type="dxa"/>
            <w:vMerge/>
            <w:shd w:val="clear" w:color="auto" w:fill="auto"/>
            <w:vAlign w:val="center"/>
          </w:tcPr>
          <w:p w14:paraId="66BB86DF" w14:textId="77777777" w:rsidR="005432FA" w:rsidRPr="00390E82" w:rsidRDefault="005432FA" w:rsidP="00FE598F">
            <w:pPr>
              <w:jc w:val="center"/>
              <w:rPr>
                <w:rFonts w:ascii="Roboto" w:hAnsi="Roboto"/>
                <w:b/>
                <w:bCs/>
                <w:color w:val="000000"/>
                <w:sz w:val="18"/>
                <w:szCs w:val="18"/>
                <w:lang w:val="es-CR" w:eastAsia="es-CR"/>
              </w:rPr>
            </w:pPr>
          </w:p>
        </w:tc>
        <w:tc>
          <w:tcPr>
            <w:tcW w:w="992" w:type="dxa"/>
            <w:shd w:val="clear" w:color="auto" w:fill="auto"/>
            <w:vAlign w:val="center"/>
          </w:tcPr>
          <w:p w14:paraId="4331F759" w14:textId="77777777" w:rsidR="005432FA" w:rsidRPr="00390E82" w:rsidRDefault="005432FA" w:rsidP="00C82959">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3</w:t>
            </w:r>
          </w:p>
        </w:tc>
        <w:tc>
          <w:tcPr>
            <w:tcW w:w="5433" w:type="dxa"/>
            <w:shd w:val="clear" w:color="auto" w:fill="auto"/>
          </w:tcPr>
          <w:p w14:paraId="6EEADF1B" w14:textId="153A47EA" w:rsidR="005432FA" w:rsidRPr="00390E82" w:rsidRDefault="00A26CC2" w:rsidP="00FE598F">
            <w:pPr>
              <w:jc w:val="both"/>
              <w:rPr>
                <w:rFonts w:ascii="Roboto" w:hAnsi="Roboto"/>
                <w:color w:val="000000"/>
                <w:sz w:val="18"/>
                <w:szCs w:val="18"/>
                <w:lang w:val="es-CR" w:eastAsia="es-CR"/>
              </w:rPr>
            </w:pPr>
            <w:r w:rsidRPr="00A26CC2">
              <w:rPr>
                <w:rFonts w:ascii="Roboto" w:hAnsi="Roboto"/>
                <w:sz w:val="18"/>
                <w:szCs w:val="18"/>
              </w:rPr>
              <w:t>Realizar en un 100% las tareas vinculadas con el análisis macro y meso para el sistema financiero local e internacional.</w:t>
            </w:r>
          </w:p>
        </w:tc>
      </w:tr>
      <w:tr w:rsidR="005432FA" w:rsidRPr="00390E82" w14:paraId="10703902" w14:textId="77777777" w:rsidTr="007641DC">
        <w:trPr>
          <w:trHeight w:val="330"/>
          <w:jc w:val="center"/>
        </w:trPr>
        <w:tc>
          <w:tcPr>
            <w:tcW w:w="2122" w:type="dxa"/>
            <w:vMerge/>
            <w:shd w:val="clear" w:color="auto" w:fill="auto"/>
            <w:vAlign w:val="center"/>
          </w:tcPr>
          <w:p w14:paraId="53721619" w14:textId="77777777" w:rsidR="005432FA" w:rsidRPr="00390E82" w:rsidRDefault="005432FA" w:rsidP="00FE598F">
            <w:pPr>
              <w:jc w:val="center"/>
              <w:rPr>
                <w:rFonts w:ascii="Roboto" w:hAnsi="Roboto"/>
                <w:b/>
                <w:bCs/>
                <w:color w:val="000000"/>
                <w:sz w:val="18"/>
                <w:szCs w:val="18"/>
                <w:lang w:val="es-CR" w:eastAsia="es-CR"/>
              </w:rPr>
            </w:pPr>
          </w:p>
        </w:tc>
        <w:tc>
          <w:tcPr>
            <w:tcW w:w="992" w:type="dxa"/>
            <w:shd w:val="clear" w:color="auto" w:fill="auto"/>
            <w:vAlign w:val="center"/>
          </w:tcPr>
          <w:p w14:paraId="5AC6A2AF" w14:textId="77777777" w:rsidR="005432FA" w:rsidRPr="00390E82" w:rsidRDefault="005432FA" w:rsidP="00C82959">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4</w:t>
            </w:r>
          </w:p>
        </w:tc>
        <w:tc>
          <w:tcPr>
            <w:tcW w:w="5433" w:type="dxa"/>
            <w:shd w:val="clear" w:color="auto" w:fill="auto"/>
            <w:vAlign w:val="center"/>
          </w:tcPr>
          <w:p w14:paraId="115BF91B" w14:textId="69B6F941" w:rsidR="005432FA" w:rsidRPr="00390E82" w:rsidRDefault="00A26CC2" w:rsidP="007641DC">
            <w:pPr>
              <w:rPr>
                <w:rFonts w:ascii="Roboto" w:hAnsi="Roboto"/>
                <w:sz w:val="18"/>
                <w:szCs w:val="18"/>
              </w:rPr>
            </w:pPr>
            <w:r w:rsidRPr="00A26CC2">
              <w:rPr>
                <w:rFonts w:ascii="Roboto" w:hAnsi="Roboto"/>
                <w:sz w:val="18"/>
                <w:szCs w:val="18"/>
              </w:rPr>
              <w:t>Gestionar en un 100% las propuestas de mejora regulatoria.</w:t>
            </w:r>
          </w:p>
        </w:tc>
      </w:tr>
      <w:tr w:rsidR="00896D80" w:rsidRPr="00390E82" w14:paraId="27528E4E" w14:textId="77777777" w:rsidTr="00A2467C">
        <w:trPr>
          <w:trHeight w:val="330"/>
          <w:jc w:val="center"/>
        </w:trPr>
        <w:tc>
          <w:tcPr>
            <w:tcW w:w="8547" w:type="dxa"/>
            <w:gridSpan w:val="3"/>
            <w:shd w:val="clear" w:color="auto" w:fill="009585"/>
            <w:noWrap/>
            <w:vAlign w:val="center"/>
            <w:hideMark/>
          </w:tcPr>
          <w:p w14:paraId="3C47BE0B" w14:textId="77777777" w:rsidR="00896D80" w:rsidRPr="00390E82" w:rsidRDefault="00163D05" w:rsidP="00E049BC">
            <w:pPr>
              <w:rPr>
                <w:rFonts w:ascii="Roboto" w:hAnsi="Roboto" w:cs="Arial"/>
                <w:b/>
                <w:bCs/>
                <w:color w:val="000000"/>
                <w:sz w:val="18"/>
                <w:szCs w:val="18"/>
                <w:lang w:val="es-CR" w:eastAsia="es-CR"/>
              </w:rPr>
            </w:pPr>
            <w:r w:rsidRPr="00A2467C">
              <w:rPr>
                <w:rFonts w:ascii="Roboto" w:hAnsi="Roboto" w:cs="Arial"/>
                <w:b/>
                <w:bCs/>
                <w:color w:val="FFFFFF" w:themeColor="background1"/>
                <w:sz w:val="18"/>
                <w:szCs w:val="18"/>
                <w:lang w:val="es-CR" w:eastAsia="es-CR"/>
              </w:rPr>
              <w:lastRenderedPageBreak/>
              <w:t>División Asesoría Jurídica</w:t>
            </w:r>
          </w:p>
        </w:tc>
      </w:tr>
      <w:tr w:rsidR="00FE598F" w:rsidRPr="00390E82" w14:paraId="114BBD1C" w14:textId="77777777" w:rsidTr="009E644B">
        <w:trPr>
          <w:trHeight w:val="330"/>
          <w:jc w:val="center"/>
        </w:trPr>
        <w:tc>
          <w:tcPr>
            <w:tcW w:w="2122" w:type="dxa"/>
            <w:vMerge w:val="restart"/>
            <w:shd w:val="clear" w:color="auto" w:fill="auto"/>
            <w:vAlign w:val="center"/>
            <w:hideMark/>
          </w:tcPr>
          <w:p w14:paraId="252A05CD" w14:textId="77777777" w:rsidR="00FE598F" w:rsidRPr="00390E82" w:rsidRDefault="00FE598F" w:rsidP="00896D80">
            <w:pPr>
              <w:jc w:val="center"/>
              <w:rPr>
                <w:rFonts w:ascii="Roboto" w:hAnsi="Roboto"/>
                <w:b/>
                <w:bCs/>
                <w:color w:val="000000"/>
                <w:sz w:val="18"/>
                <w:szCs w:val="18"/>
                <w:lang w:val="es-CR" w:eastAsia="es-CR"/>
              </w:rPr>
            </w:pPr>
            <w:r w:rsidRPr="00390E82">
              <w:rPr>
                <w:rFonts w:ascii="Roboto" w:hAnsi="Roboto"/>
                <w:b/>
                <w:bCs/>
                <w:color w:val="000000"/>
                <w:sz w:val="18"/>
                <w:szCs w:val="18"/>
                <w:lang w:val="es-CR" w:eastAsia="es-CR"/>
              </w:rPr>
              <w:t> </w:t>
            </w:r>
          </w:p>
        </w:tc>
        <w:tc>
          <w:tcPr>
            <w:tcW w:w="992" w:type="dxa"/>
            <w:shd w:val="clear" w:color="auto" w:fill="auto"/>
            <w:vAlign w:val="center"/>
            <w:hideMark/>
          </w:tcPr>
          <w:p w14:paraId="582D5D8B" w14:textId="77777777" w:rsidR="00FE598F" w:rsidRPr="00390E82" w:rsidRDefault="00FE598F"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1 </w:t>
            </w:r>
          </w:p>
        </w:tc>
        <w:tc>
          <w:tcPr>
            <w:tcW w:w="5433" w:type="dxa"/>
            <w:shd w:val="clear" w:color="auto" w:fill="auto"/>
            <w:vAlign w:val="center"/>
            <w:hideMark/>
          </w:tcPr>
          <w:p w14:paraId="5F6A6FB1" w14:textId="4EF2B52A" w:rsidR="00FE598F" w:rsidRPr="00390E82" w:rsidRDefault="003165A0" w:rsidP="00FE598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el 100% de las solicitudes de asesoría y consultas del Departamento de Oferta Pública, dentro de los plazos establecidos y definidos en la descripción de actividades de dicha dependencia.</w:t>
            </w:r>
          </w:p>
        </w:tc>
      </w:tr>
      <w:tr w:rsidR="00FE598F" w:rsidRPr="00390E82" w14:paraId="7C44EF3D" w14:textId="77777777" w:rsidTr="009E644B">
        <w:trPr>
          <w:trHeight w:val="330"/>
          <w:jc w:val="center"/>
        </w:trPr>
        <w:tc>
          <w:tcPr>
            <w:tcW w:w="2122" w:type="dxa"/>
            <w:vMerge/>
            <w:vAlign w:val="center"/>
            <w:hideMark/>
          </w:tcPr>
          <w:p w14:paraId="21A28C8D" w14:textId="77777777" w:rsidR="00FE598F" w:rsidRPr="00390E82" w:rsidRDefault="00FE598F" w:rsidP="00896D80">
            <w:pPr>
              <w:rPr>
                <w:rFonts w:ascii="Roboto" w:hAnsi="Roboto"/>
                <w:b/>
                <w:bCs/>
                <w:color w:val="000000"/>
                <w:sz w:val="18"/>
                <w:szCs w:val="18"/>
                <w:lang w:val="es-CR" w:eastAsia="es-CR"/>
              </w:rPr>
            </w:pPr>
          </w:p>
        </w:tc>
        <w:tc>
          <w:tcPr>
            <w:tcW w:w="992" w:type="dxa"/>
            <w:shd w:val="clear" w:color="auto" w:fill="auto"/>
            <w:vAlign w:val="center"/>
            <w:hideMark/>
          </w:tcPr>
          <w:p w14:paraId="73F6CB98" w14:textId="77777777" w:rsidR="00FE598F" w:rsidRPr="00390E82" w:rsidRDefault="00FE598F" w:rsidP="00FE598F">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2</w:t>
            </w:r>
          </w:p>
        </w:tc>
        <w:tc>
          <w:tcPr>
            <w:tcW w:w="5433" w:type="dxa"/>
            <w:shd w:val="clear" w:color="auto" w:fill="auto"/>
            <w:vAlign w:val="center"/>
            <w:hideMark/>
          </w:tcPr>
          <w:p w14:paraId="5DED8645" w14:textId="192D8531" w:rsidR="00FE598F" w:rsidRPr="00390E82" w:rsidRDefault="003165A0" w:rsidP="00FE598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el 100% de las solicitudes de asesoría y consultas, debidamente documentadas, de las distintas dependencias de la Sugeval, del Superintendente y de todas las entidades relacionadas, participantes del mercado e inversionistas, dentro de los plazos establecidos y definidos en la descripción de actividades.</w:t>
            </w:r>
          </w:p>
        </w:tc>
      </w:tr>
      <w:tr w:rsidR="00FE598F" w:rsidRPr="00390E82" w14:paraId="0037E87F" w14:textId="77777777" w:rsidTr="009E644B">
        <w:trPr>
          <w:trHeight w:val="330"/>
          <w:jc w:val="center"/>
        </w:trPr>
        <w:tc>
          <w:tcPr>
            <w:tcW w:w="2122" w:type="dxa"/>
            <w:vMerge/>
            <w:vAlign w:val="center"/>
          </w:tcPr>
          <w:p w14:paraId="7B9ADFC2" w14:textId="77777777" w:rsidR="00FE598F" w:rsidRPr="00390E82" w:rsidRDefault="00FE598F" w:rsidP="00896D80">
            <w:pPr>
              <w:rPr>
                <w:rFonts w:ascii="Roboto" w:hAnsi="Roboto"/>
                <w:b/>
                <w:bCs/>
                <w:color w:val="000000"/>
                <w:sz w:val="18"/>
                <w:szCs w:val="18"/>
                <w:lang w:val="es-CR" w:eastAsia="es-CR"/>
              </w:rPr>
            </w:pPr>
          </w:p>
        </w:tc>
        <w:tc>
          <w:tcPr>
            <w:tcW w:w="992" w:type="dxa"/>
            <w:shd w:val="clear" w:color="auto" w:fill="auto"/>
            <w:vAlign w:val="center"/>
          </w:tcPr>
          <w:p w14:paraId="7F870531" w14:textId="77777777" w:rsidR="00FE598F" w:rsidRPr="00390E82" w:rsidRDefault="00FE598F" w:rsidP="00FE598F">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3</w:t>
            </w:r>
          </w:p>
        </w:tc>
        <w:tc>
          <w:tcPr>
            <w:tcW w:w="5433" w:type="dxa"/>
            <w:shd w:val="clear" w:color="auto" w:fill="auto"/>
            <w:vAlign w:val="center"/>
          </w:tcPr>
          <w:p w14:paraId="79DF2268" w14:textId="55D5EE32" w:rsidR="00FE598F" w:rsidRPr="00390E82" w:rsidRDefault="003165A0" w:rsidP="00FE598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Tramitación y asesoría en el 100% de los procedimientos de cumplimiento (Administrativos sancionatorios, Ofertas públicas irregulares y procesos judiciales) dentro de los plazos propuestos.</w:t>
            </w:r>
          </w:p>
        </w:tc>
      </w:tr>
      <w:tr w:rsidR="00FE598F" w:rsidRPr="00390E82" w14:paraId="5BADB5E7" w14:textId="77777777" w:rsidTr="009E644B">
        <w:trPr>
          <w:trHeight w:val="330"/>
          <w:jc w:val="center"/>
        </w:trPr>
        <w:tc>
          <w:tcPr>
            <w:tcW w:w="2122" w:type="dxa"/>
            <w:vMerge/>
            <w:vAlign w:val="center"/>
          </w:tcPr>
          <w:p w14:paraId="7BDEF539" w14:textId="77777777" w:rsidR="00FE598F" w:rsidRPr="00390E82" w:rsidRDefault="00FE598F" w:rsidP="00896D80">
            <w:pPr>
              <w:rPr>
                <w:rFonts w:ascii="Roboto" w:hAnsi="Roboto"/>
                <w:b/>
                <w:bCs/>
                <w:color w:val="000000"/>
                <w:sz w:val="18"/>
                <w:szCs w:val="18"/>
                <w:lang w:val="es-CR" w:eastAsia="es-CR"/>
              </w:rPr>
            </w:pPr>
          </w:p>
        </w:tc>
        <w:tc>
          <w:tcPr>
            <w:tcW w:w="992" w:type="dxa"/>
            <w:shd w:val="clear" w:color="auto" w:fill="auto"/>
            <w:vAlign w:val="center"/>
          </w:tcPr>
          <w:p w14:paraId="3372888A" w14:textId="77777777" w:rsidR="00FE598F" w:rsidRPr="00390E82" w:rsidRDefault="00FE598F" w:rsidP="00FE598F">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4</w:t>
            </w:r>
          </w:p>
        </w:tc>
        <w:tc>
          <w:tcPr>
            <w:tcW w:w="5433" w:type="dxa"/>
            <w:shd w:val="clear" w:color="auto" w:fill="auto"/>
            <w:vAlign w:val="center"/>
          </w:tcPr>
          <w:p w14:paraId="4BECEF86" w14:textId="2E8EE808" w:rsidR="003165A0" w:rsidRPr="00390E82" w:rsidRDefault="003165A0" w:rsidP="00FE598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solicitudes y tareas relacionadas con los Proyectos Estratégicos en los cuales participen miembros de la División</w:t>
            </w:r>
            <w:r>
              <w:rPr>
                <w:rFonts w:ascii="Roboto" w:hAnsi="Roboto" w:cs="Arial"/>
                <w:color w:val="000000"/>
                <w:sz w:val="18"/>
                <w:szCs w:val="18"/>
                <w:lang w:val="es-CR" w:eastAsia="es-CR"/>
              </w:rPr>
              <w:t>.</w:t>
            </w:r>
          </w:p>
        </w:tc>
      </w:tr>
      <w:tr w:rsidR="00FE598F" w:rsidRPr="00390E82" w14:paraId="49C96916" w14:textId="77777777" w:rsidTr="009E644B">
        <w:trPr>
          <w:trHeight w:val="330"/>
          <w:jc w:val="center"/>
        </w:trPr>
        <w:tc>
          <w:tcPr>
            <w:tcW w:w="2122" w:type="dxa"/>
            <w:vMerge/>
            <w:vAlign w:val="center"/>
          </w:tcPr>
          <w:p w14:paraId="32285109" w14:textId="77777777" w:rsidR="00FE598F" w:rsidRPr="00390E82" w:rsidRDefault="00FE598F" w:rsidP="00896D80">
            <w:pPr>
              <w:rPr>
                <w:rFonts w:ascii="Roboto" w:hAnsi="Roboto"/>
                <w:b/>
                <w:bCs/>
                <w:color w:val="000000"/>
                <w:sz w:val="18"/>
                <w:szCs w:val="18"/>
                <w:lang w:val="es-CR" w:eastAsia="es-CR"/>
              </w:rPr>
            </w:pPr>
          </w:p>
        </w:tc>
        <w:tc>
          <w:tcPr>
            <w:tcW w:w="992" w:type="dxa"/>
            <w:shd w:val="clear" w:color="auto" w:fill="auto"/>
            <w:vAlign w:val="center"/>
          </w:tcPr>
          <w:p w14:paraId="4FB9923F" w14:textId="77777777" w:rsidR="00FE598F" w:rsidRPr="00390E82" w:rsidRDefault="00FE598F" w:rsidP="00FE598F">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5</w:t>
            </w:r>
          </w:p>
        </w:tc>
        <w:tc>
          <w:tcPr>
            <w:tcW w:w="5433" w:type="dxa"/>
            <w:shd w:val="clear" w:color="auto" w:fill="auto"/>
            <w:vAlign w:val="center"/>
          </w:tcPr>
          <w:p w14:paraId="1D2C5BC5" w14:textId="1536F8FF" w:rsidR="00FE598F" w:rsidRPr="00390E82" w:rsidRDefault="003165A0" w:rsidP="007641DC">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actividades programadas para mejorar el desempeño organizacional (elaboración y actualización de procedimientos en el Sitio de Calidad, elaboración  y atención de las tareas sobre la Autoevaluación de Control Interno, Plan de Continuidad y SEVRI, plan de Capacitación, Rendición de cuentas y memoria</w:t>
            </w:r>
            <w:r>
              <w:rPr>
                <w:rFonts w:ascii="Roboto" w:hAnsi="Roboto" w:cs="Arial"/>
                <w:color w:val="000000"/>
                <w:sz w:val="18"/>
                <w:szCs w:val="18"/>
                <w:lang w:val="es-CR" w:eastAsia="es-CR"/>
              </w:rPr>
              <w:t xml:space="preserve"> </w:t>
            </w:r>
            <w:r w:rsidRPr="003165A0">
              <w:rPr>
                <w:rFonts w:ascii="Roboto" w:hAnsi="Roboto" w:cs="Arial"/>
                <w:color w:val="000000"/>
                <w:sz w:val="18"/>
                <w:szCs w:val="18"/>
                <w:lang w:val="es-CR" w:eastAsia="es-CR"/>
              </w:rPr>
              <w:t>institucional, atención de recomendaciones de la Auditoría Interna, actividades de educación financiera asignadas, elaboración y evaluación del Plan Anual Operativo y Plan Estratégico Institucional, gestión de riesgos y calidad).</w:t>
            </w:r>
          </w:p>
        </w:tc>
      </w:tr>
      <w:tr w:rsidR="00FE598F" w:rsidRPr="00390E82" w14:paraId="53978E68" w14:textId="77777777" w:rsidTr="009E644B">
        <w:trPr>
          <w:trHeight w:val="330"/>
          <w:jc w:val="center"/>
        </w:trPr>
        <w:tc>
          <w:tcPr>
            <w:tcW w:w="2122" w:type="dxa"/>
            <w:vMerge/>
            <w:vAlign w:val="center"/>
          </w:tcPr>
          <w:p w14:paraId="4ED146A2" w14:textId="77777777" w:rsidR="00FE598F" w:rsidRPr="00390E82" w:rsidRDefault="00FE598F" w:rsidP="00896D80">
            <w:pPr>
              <w:rPr>
                <w:rFonts w:ascii="Roboto" w:hAnsi="Roboto"/>
                <w:b/>
                <w:bCs/>
                <w:color w:val="000000"/>
                <w:sz w:val="18"/>
                <w:szCs w:val="18"/>
                <w:lang w:val="es-CR" w:eastAsia="es-CR"/>
              </w:rPr>
            </w:pPr>
          </w:p>
        </w:tc>
        <w:tc>
          <w:tcPr>
            <w:tcW w:w="992" w:type="dxa"/>
            <w:shd w:val="clear" w:color="auto" w:fill="auto"/>
            <w:vAlign w:val="center"/>
          </w:tcPr>
          <w:p w14:paraId="4D8FA64B" w14:textId="77777777" w:rsidR="00FE598F" w:rsidRPr="00390E82" w:rsidRDefault="00FE598F" w:rsidP="00FE598F">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6</w:t>
            </w:r>
          </w:p>
        </w:tc>
        <w:tc>
          <w:tcPr>
            <w:tcW w:w="5433" w:type="dxa"/>
            <w:shd w:val="clear" w:color="auto" w:fill="auto"/>
            <w:vAlign w:val="center"/>
          </w:tcPr>
          <w:p w14:paraId="1AEB653D" w14:textId="5C3CCFB3" w:rsidR="00FE598F" w:rsidRPr="00390E82" w:rsidRDefault="003165A0" w:rsidP="00FE598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Gestionar en un 100% las propuestas normativas asignadas a la División (Reglamentos, Lineamientos y Acuerdos: elaboración, seguimiento a implementación, socialización, o realización de observaciones), y coordinar las actividades de desarrollo normativa aplicable a las entidades supervisadas por SUGEVAL o las normas de carácter transversal en donde participen dos o más de las superintendencias del sistema financiero.</w:t>
            </w:r>
          </w:p>
        </w:tc>
      </w:tr>
      <w:tr w:rsidR="00896D80" w:rsidRPr="00390E82" w14:paraId="237A0570" w14:textId="77777777" w:rsidTr="00A2467C">
        <w:trPr>
          <w:trHeight w:val="330"/>
          <w:jc w:val="center"/>
        </w:trPr>
        <w:tc>
          <w:tcPr>
            <w:tcW w:w="8547" w:type="dxa"/>
            <w:gridSpan w:val="3"/>
            <w:shd w:val="clear" w:color="auto" w:fill="009585"/>
            <w:noWrap/>
            <w:vAlign w:val="center"/>
            <w:hideMark/>
          </w:tcPr>
          <w:p w14:paraId="783EFCED" w14:textId="77777777" w:rsidR="00896D80" w:rsidRPr="00390E82" w:rsidRDefault="00163D05" w:rsidP="00896D80">
            <w:pPr>
              <w:jc w:val="both"/>
              <w:rPr>
                <w:rFonts w:ascii="Roboto" w:hAnsi="Roboto" w:cs="Arial"/>
                <w:b/>
                <w:bCs/>
                <w:color w:val="000000"/>
                <w:sz w:val="18"/>
                <w:szCs w:val="18"/>
                <w:lang w:val="es-CR" w:eastAsia="es-CR"/>
              </w:rPr>
            </w:pPr>
            <w:r w:rsidRPr="00A2467C">
              <w:rPr>
                <w:rFonts w:ascii="Roboto" w:hAnsi="Roboto" w:cs="Arial"/>
                <w:b/>
                <w:bCs/>
                <w:color w:val="FFFFFF" w:themeColor="background1"/>
                <w:sz w:val="18"/>
                <w:szCs w:val="18"/>
                <w:lang w:val="es-CR" w:eastAsia="es-CR"/>
              </w:rPr>
              <w:t>Departamento Oferta Pública</w:t>
            </w:r>
          </w:p>
        </w:tc>
      </w:tr>
      <w:tr w:rsidR="005432FA" w:rsidRPr="00390E82" w14:paraId="61293C77" w14:textId="77777777" w:rsidTr="009E644B">
        <w:trPr>
          <w:trHeight w:val="330"/>
          <w:jc w:val="center"/>
        </w:trPr>
        <w:tc>
          <w:tcPr>
            <w:tcW w:w="2122" w:type="dxa"/>
            <w:vMerge w:val="restart"/>
            <w:shd w:val="clear" w:color="auto" w:fill="auto"/>
            <w:vAlign w:val="center"/>
            <w:hideMark/>
          </w:tcPr>
          <w:p w14:paraId="1B2F5E8D" w14:textId="77777777" w:rsidR="005432FA" w:rsidRPr="00390E82" w:rsidRDefault="005432FA" w:rsidP="00896D80">
            <w:pPr>
              <w:jc w:val="center"/>
              <w:rPr>
                <w:rFonts w:ascii="Roboto" w:hAnsi="Roboto"/>
                <w:b/>
                <w:bCs/>
                <w:color w:val="000000"/>
                <w:sz w:val="18"/>
                <w:szCs w:val="18"/>
                <w:lang w:val="es-CR" w:eastAsia="es-CR"/>
              </w:rPr>
            </w:pPr>
            <w:r w:rsidRPr="00390E82">
              <w:rPr>
                <w:rFonts w:ascii="Roboto" w:hAnsi="Roboto"/>
                <w:b/>
                <w:bCs/>
                <w:color w:val="000000"/>
                <w:sz w:val="18"/>
                <w:szCs w:val="18"/>
                <w:lang w:val="es-CR" w:eastAsia="es-CR"/>
              </w:rPr>
              <w:t> </w:t>
            </w:r>
          </w:p>
        </w:tc>
        <w:tc>
          <w:tcPr>
            <w:tcW w:w="992" w:type="dxa"/>
            <w:shd w:val="clear" w:color="auto" w:fill="auto"/>
            <w:vAlign w:val="center"/>
            <w:hideMark/>
          </w:tcPr>
          <w:p w14:paraId="034AF7EE"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1 </w:t>
            </w:r>
          </w:p>
        </w:tc>
        <w:tc>
          <w:tcPr>
            <w:tcW w:w="5433" w:type="dxa"/>
            <w:shd w:val="clear" w:color="auto" w:fill="auto"/>
            <w:vAlign w:val="center"/>
            <w:hideMark/>
          </w:tcPr>
          <w:p w14:paraId="6E161B7B" w14:textId="27984E94" w:rsidR="005432FA" w:rsidRPr="00390E82" w:rsidRDefault="003165A0" w:rsidP="00AC6F2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 xml:space="preserve">Atender las solicitudes de autorización de oferta pública (inscripción, modificación y </w:t>
            </w:r>
            <w:proofErr w:type="spellStart"/>
            <w:r w:rsidRPr="003165A0">
              <w:rPr>
                <w:rFonts w:ascii="Roboto" w:hAnsi="Roboto" w:cs="Arial"/>
                <w:color w:val="000000"/>
                <w:sz w:val="18"/>
                <w:szCs w:val="18"/>
                <w:lang w:val="es-CR" w:eastAsia="es-CR"/>
              </w:rPr>
              <w:t>desinscripción</w:t>
            </w:r>
            <w:proofErr w:type="spellEnd"/>
            <w:r w:rsidRPr="003165A0">
              <w:rPr>
                <w:rFonts w:ascii="Roboto" w:hAnsi="Roboto" w:cs="Arial"/>
                <w:color w:val="000000"/>
                <w:sz w:val="18"/>
                <w:szCs w:val="18"/>
                <w:lang w:val="es-CR" w:eastAsia="es-CR"/>
              </w:rPr>
              <w:t>) de participantes y productos, así como las consultas sobre ofertas de valores o servicios no autorizadas, dentro de los plazos reglamentarios o procedimentales establecidos</w:t>
            </w:r>
            <w:r>
              <w:rPr>
                <w:rFonts w:ascii="Roboto" w:hAnsi="Roboto" w:cs="Arial"/>
                <w:color w:val="000000"/>
                <w:sz w:val="18"/>
                <w:szCs w:val="18"/>
                <w:lang w:val="es-CR" w:eastAsia="es-CR"/>
              </w:rPr>
              <w:t>.</w:t>
            </w:r>
          </w:p>
        </w:tc>
      </w:tr>
      <w:tr w:rsidR="005432FA" w:rsidRPr="00390E82" w14:paraId="7AA6AC76" w14:textId="77777777" w:rsidTr="009E644B">
        <w:trPr>
          <w:trHeight w:val="330"/>
          <w:jc w:val="center"/>
        </w:trPr>
        <w:tc>
          <w:tcPr>
            <w:tcW w:w="2122" w:type="dxa"/>
            <w:vMerge/>
            <w:vAlign w:val="center"/>
            <w:hideMark/>
          </w:tcPr>
          <w:p w14:paraId="060178AD" w14:textId="77777777" w:rsidR="005432FA" w:rsidRPr="00390E82" w:rsidRDefault="005432FA" w:rsidP="00896D80">
            <w:pPr>
              <w:rPr>
                <w:rFonts w:ascii="Roboto" w:hAnsi="Roboto"/>
                <w:b/>
                <w:bCs/>
                <w:color w:val="000000"/>
                <w:sz w:val="18"/>
                <w:szCs w:val="18"/>
                <w:lang w:val="es-CR" w:eastAsia="es-CR"/>
              </w:rPr>
            </w:pPr>
          </w:p>
        </w:tc>
        <w:tc>
          <w:tcPr>
            <w:tcW w:w="992" w:type="dxa"/>
            <w:shd w:val="clear" w:color="auto" w:fill="auto"/>
            <w:vAlign w:val="center"/>
            <w:hideMark/>
          </w:tcPr>
          <w:p w14:paraId="017F375A"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2</w:t>
            </w:r>
          </w:p>
        </w:tc>
        <w:tc>
          <w:tcPr>
            <w:tcW w:w="5433" w:type="dxa"/>
            <w:shd w:val="clear" w:color="auto" w:fill="auto"/>
            <w:vAlign w:val="center"/>
            <w:hideMark/>
          </w:tcPr>
          <w:p w14:paraId="087B3B82" w14:textId="79129C84" w:rsidR="005432FA" w:rsidRPr="00390E82" w:rsidRDefault="003165A0" w:rsidP="00AC6F2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las labores programables relacionadas con la suficiencia de la información disponible al público en materia de oferta pública, la formación y educación de los participantes del mercado y con la organización interna del trabajo del Departamento.</w:t>
            </w:r>
          </w:p>
        </w:tc>
      </w:tr>
      <w:tr w:rsidR="005432FA" w:rsidRPr="00390E82" w14:paraId="35BFEC4E" w14:textId="77777777" w:rsidTr="009E644B">
        <w:trPr>
          <w:trHeight w:val="330"/>
          <w:jc w:val="center"/>
        </w:trPr>
        <w:tc>
          <w:tcPr>
            <w:tcW w:w="2122" w:type="dxa"/>
            <w:vMerge/>
            <w:vAlign w:val="center"/>
          </w:tcPr>
          <w:p w14:paraId="67332616" w14:textId="77777777" w:rsidR="005432FA" w:rsidRPr="00390E82" w:rsidRDefault="005432FA" w:rsidP="00896D80">
            <w:pPr>
              <w:rPr>
                <w:rFonts w:ascii="Roboto" w:hAnsi="Roboto"/>
                <w:b/>
                <w:bCs/>
                <w:color w:val="000000"/>
                <w:sz w:val="18"/>
                <w:szCs w:val="18"/>
                <w:lang w:val="es-CR" w:eastAsia="es-CR"/>
              </w:rPr>
            </w:pPr>
          </w:p>
        </w:tc>
        <w:tc>
          <w:tcPr>
            <w:tcW w:w="992" w:type="dxa"/>
            <w:shd w:val="clear" w:color="auto" w:fill="auto"/>
            <w:vAlign w:val="center"/>
          </w:tcPr>
          <w:p w14:paraId="3048FBED"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3</w:t>
            </w:r>
          </w:p>
        </w:tc>
        <w:tc>
          <w:tcPr>
            <w:tcW w:w="5433" w:type="dxa"/>
            <w:shd w:val="clear" w:color="auto" w:fill="auto"/>
            <w:vAlign w:val="center"/>
          </w:tcPr>
          <w:p w14:paraId="7AF57615" w14:textId="3203A8D7" w:rsidR="005432FA" w:rsidRPr="00390E82" w:rsidRDefault="003165A0" w:rsidP="00AC6F2F">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solicitudes y tareas relacionadas con los Proyectos Estratégicos en los cuales participen funcionarios del Departamento.</w:t>
            </w:r>
          </w:p>
        </w:tc>
      </w:tr>
      <w:tr w:rsidR="005432FA" w:rsidRPr="00390E82" w14:paraId="02C648EF" w14:textId="77777777" w:rsidTr="009E644B">
        <w:trPr>
          <w:trHeight w:val="330"/>
          <w:jc w:val="center"/>
        </w:trPr>
        <w:tc>
          <w:tcPr>
            <w:tcW w:w="2122" w:type="dxa"/>
            <w:vMerge/>
            <w:vAlign w:val="center"/>
          </w:tcPr>
          <w:p w14:paraId="1ED93CBD" w14:textId="77777777" w:rsidR="005432FA" w:rsidRPr="00390E82" w:rsidRDefault="005432FA" w:rsidP="00896D80">
            <w:pPr>
              <w:rPr>
                <w:rFonts w:ascii="Roboto" w:hAnsi="Roboto"/>
                <w:b/>
                <w:bCs/>
                <w:color w:val="000000"/>
                <w:sz w:val="18"/>
                <w:szCs w:val="18"/>
                <w:lang w:val="es-CR" w:eastAsia="es-CR"/>
              </w:rPr>
            </w:pPr>
          </w:p>
        </w:tc>
        <w:tc>
          <w:tcPr>
            <w:tcW w:w="992" w:type="dxa"/>
            <w:shd w:val="clear" w:color="auto" w:fill="auto"/>
            <w:vAlign w:val="center"/>
          </w:tcPr>
          <w:p w14:paraId="0EFBCE51"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4</w:t>
            </w:r>
          </w:p>
        </w:tc>
        <w:tc>
          <w:tcPr>
            <w:tcW w:w="5433" w:type="dxa"/>
            <w:shd w:val="clear" w:color="auto" w:fill="auto"/>
            <w:vAlign w:val="center"/>
          </w:tcPr>
          <w:p w14:paraId="6D26C0FB" w14:textId="7E7B5665" w:rsidR="005432FA" w:rsidRPr="00390E82" w:rsidRDefault="003165A0" w:rsidP="007641DC">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actividades programadas para mejorar el desempeño organizacional (elaboración y actualización de procedimientos en el Sitio de Calidad, elaboración  y atención de las tareas sobre la Autoevaluación de Control Interno, Plan de Continuidad y SEVRI, plan de Capacitación, Rendición de cuentas y memoria institucional, atención de recomendaciones de la Auditoría Interna, actividades de educación financiera asignadas, la elaboración y evaluación del Plan Anual Operativo y Plan Estratégico Institucional, gestión de riesgos y calidad).</w:t>
            </w:r>
          </w:p>
        </w:tc>
      </w:tr>
      <w:tr w:rsidR="005432FA" w:rsidRPr="00390E82" w14:paraId="6024192F" w14:textId="77777777" w:rsidTr="009E644B">
        <w:trPr>
          <w:trHeight w:val="330"/>
          <w:jc w:val="center"/>
        </w:trPr>
        <w:tc>
          <w:tcPr>
            <w:tcW w:w="2122" w:type="dxa"/>
            <w:vMerge/>
            <w:vAlign w:val="center"/>
          </w:tcPr>
          <w:p w14:paraId="09209378" w14:textId="77777777" w:rsidR="005432FA" w:rsidRPr="00390E82" w:rsidRDefault="005432FA" w:rsidP="00896D80">
            <w:pPr>
              <w:rPr>
                <w:rFonts w:ascii="Roboto" w:hAnsi="Roboto"/>
                <w:b/>
                <w:bCs/>
                <w:color w:val="000000"/>
                <w:sz w:val="18"/>
                <w:szCs w:val="18"/>
                <w:lang w:val="es-CR" w:eastAsia="es-CR"/>
              </w:rPr>
            </w:pPr>
          </w:p>
        </w:tc>
        <w:tc>
          <w:tcPr>
            <w:tcW w:w="992" w:type="dxa"/>
            <w:shd w:val="clear" w:color="auto" w:fill="auto"/>
            <w:vAlign w:val="center"/>
          </w:tcPr>
          <w:p w14:paraId="41C623C8" w14:textId="63E6FD35"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5</w:t>
            </w:r>
          </w:p>
        </w:tc>
        <w:tc>
          <w:tcPr>
            <w:tcW w:w="5433" w:type="dxa"/>
            <w:shd w:val="clear" w:color="auto" w:fill="auto"/>
            <w:vAlign w:val="center"/>
          </w:tcPr>
          <w:p w14:paraId="6957960B" w14:textId="6EFBA081" w:rsidR="005432FA" w:rsidRPr="00390E82" w:rsidRDefault="003165A0" w:rsidP="006A2208">
            <w:pPr>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el 100% de las labores programables y no programables del Área de Innovación y Desarrollo.</w:t>
            </w:r>
          </w:p>
        </w:tc>
      </w:tr>
      <w:tr w:rsidR="00896D80" w:rsidRPr="00390E82" w14:paraId="7951CA32" w14:textId="77777777" w:rsidTr="00A2467C">
        <w:trPr>
          <w:trHeight w:val="330"/>
          <w:jc w:val="center"/>
        </w:trPr>
        <w:tc>
          <w:tcPr>
            <w:tcW w:w="8547" w:type="dxa"/>
            <w:gridSpan w:val="3"/>
            <w:shd w:val="clear" w:color="auto" w:fill="009585"/>
            <w:noWrap/>
            <w:vAlign w:val="center"/>
            <w:hideMark/>
          </w:tcPr>
          <w:p w14:paraId="0BE8B419" w14:textId="77777777" w:rsidR="00896D80" w:rsidRPr="00390E82" w:rsidRDefault="00163D05" w:rsidP="00896D80">
            <w:pPr>
              <w:jc w:val="both"/>
              <w:rPr>
                <w:rFonts w:ascii="Roboto" w:hAnsi="Roboto" w:cs="Arial"/>
                <w:b/>
                <w:bCs/>
                <w:color w:val="000000"/>
                <w:sz w:val="18"/>
                <w:szCs w:val="18"/>
                <w:lang w:val="es-CR" w:eastAsia="es-CR"/>
              </w:rPr>
            </w:pPr>
            <w:r w:rsidRPr="00A2467C">
              <w:rPr>
                <w:rFonts w:ascii="Roboto" w:hAnsi="Roboto" w:cs="Arial"/>
                <w:b/>
                <w:bCs/>
                <w:color w:val="FFFFFF" w:themeColor="background1"/>
                <w:sz w:val="18"/>
                <w:szCs w:val="18"/>
                <w:lang w:val="es-CR" w:eastAsia="es-CR"/>
              </w:rPr>
              <w:t>Departamento Gestión Institucional</w:t>
            </w:r>
          </w:p>
        </w:tc>
      </w:tr>
      <w:tr w:rsidR="00AC6F2F" w:rsidRPr="00390E82" w14:paraId="2C7A42DB" w14:textId="77777777" w:rsidTr="009E644B">
        <w:trPr>
          <w:trHeight w:val="330"/>
          <w:jc w:val="center"/>
        </w:trPr>
        <w:tc>
          <w:tcPr>
            <w:tcW w:w="2122" w:type="dxa"/>
            <w:vMerge w:val="restart"/>
            <w:shd w:val="clear" w:color="auto" w:fill="auto"/>
            <w:vAlign w:val="center"/>
            <w:hideMark/>
          </w:tcPr>
          <w:p w14:paraId="51C6C9F4" w14:textId="77777777" w:rsidR="00AC6F2F" w:rsidRPr="00390E82" w:rsidRDefault="00AC6F2F" w:rsidP="00896D80">
            <w:pPr>
              <w:jc w:val="center"/>
              <w:rPr>
                <w:rFonts w:ascii="Roboto" w:hAnsi="Roboto"/>
                <w:b/>
                <w:bCs/>
                <w:color w:val="000000"/>
                <w:sz w:val="18"/>
                <w:szCs w:val="18"/>
                <w:lang w:val="es-CR" w:eastAsia="es-CR"/>
              </w:rPr>
            </w:pPr>
            <w:r w:rsidRPr="00390E82">
              <w:rPr>
                <w:rFonts w:ascii="Roboto" w:hAnsi="Roboto"/>
                <w:b/>
                <w:bCs/>
                <w:color w:val="000000"/>
                <w:sz w:val="18"/>
                <w:szCs w:val="18"/>
                <w:lang w:val="es-CR" w:eastAsia="es-CR"/>
              </w:rPr>
              <w:t> </w:t>
            </w:r>
          </w:p>
        </w:tc>
        <w:tc>
          <w:tcPr>
            <w:tcW w:w="992" w:type="dxa"/>
            <w:shd w:val="clear" w:color="auto" w:fill="auto"/>
            <w:vAlign w:val="center"/>
            <w:hideMark/>
          </w:tcPr>
          <w:p w14:paraId="523E72A0" w14:textId="77777777" w:rsidR="00AC6F2F" w:rsidRPr="00390E82" w:rsidRDefault="00AC6F2F"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 1</w:t>
            </w:r>
          </w:p>
        </w:tc>
        <w:tc>
          <w:tcPr>
            <w:tcW w:w="5433" w:type="dxa"/>
            <w:shd w:val="clear" w:color="auto" w:fill="auto"/>
            <w:vAlign w:val="center"/>
            <w:hideMark/>
          </w:tcPr>
          <w:p w14:paraId="40C04DED" w14:textId="70E69BD9" w:rsidR="00AC6F2F" w:rsidRPr="00390E82" w:rsidRDefault="00A26CC2" w:rsidP="00AC6F2F">
            <w:pPr>
              <w:jc w:val="both"/>
              <w:rPr>
                <w:rFonts w:ascii="Roboto" w:hAnsi="Roboto" w:cs="Arial"/>
                <w:color w:val="000000"/>
                <w:sz w:val="18"/>
                <w:szCs w:val="18"/>
                <w:lang w:val="es-CR" w:eastAsia="es-CR"/>
              </w:rPr>
            </w:pPr>
            <w:r w:rsidRPr="00A26CC2">
              <w:rPr>
                <w:rFonts w:ascii="Roboto" w:hAnsi="Roboto" w:cs="Arial"/>
                <w:color w:val="000000"/>
                <w:sz w:val="18"/>
                <w:szCs w:val="18"/>
                <w:lang w:val="es-CR" w:eastAsia="es-CR"/>
              </w:rPr>
              <w:t>Cumplir en el tiempo establecido, con la totalidad de trabajos programados para el Área en funciones relacionadas con recursos humanos, manejo de cuentas presupuestarias, compra de bienes y servicios, control de inventarios, transporte de funcionarios y mensajería, cobro de supervisión.</w:t>
            </w:r>
          </w:p>
        </w:tc>
      </w:tr>
      <w:tr w:rsidR="00AC6F2F" w:rsidRPr="00390E82" w14:paraId="0ECE61BF" w14:textId="77777777" w:rsidTr="009E644B">
        <w:trPr>
          <w:trHeight w:val="330"/>
          <w:jc w:val="center"/>
        </w:trPr>
        <w:tc>
          <w:tcPr>
            <w:tcW w:w="2122" w:type="dxa"/>
            <w:vMerge/>
            <w:vAlign w:val="center"/>
            <w:hideMark/>
          </w:tcPr>
          <w:p w14:paraId="6963A984" w14:textId="77777777" w:rsidR="00AC6F2F" w:rsidRPr="00390E82" w:rsidRDefault="00AC6F2F" w:rsidP="00896D80">
            <w:pPr>
              <w:rPr>
                <w:rFonts w:ascii="Roboto" w:hAnsi="Roboto"/>
                <w:b/>
                <w:bCs/>
                <w:color w:val="000000"/>
                <w:sz w:val="18"/>
                <w:szCs w:val="18"/>
                <w:lang w:val="es-CR" w:eastAsia="es-CR"/>
              </w:rPr>
            </w:pPr>
          </w:p>
        </w:tc>
        <w:tc>
          <w:tcPr>
            <w:tcW w:w="992" w:type="dxa"/>
            <w:shd w:val="clear" w:color="auto" w:fill="auto"/>
            <w:vAlign w:val="center"/>
            <w:hideMark/>
          </w:tcPr>
          <w:p w14:paraId="2F6B249D" w14:textId="77777777" w:rsidR="00AC6F2F" w:rsidRPr="00390E82" w:rsidRDefault="00AC6F2F"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 2</w:t>
            </w:r>
          </w:p>
        </w:tc>
        <w:tc>
          <w:tcPr>
            <w:tcW w:w="5433" w:type="dxa"/>
            <w:shd w:val="clear" w:color="auto" w:fill="auto"/>
            <w:vAlign w:val="center"/>
            <w:hideMark/>
          </w:tcPr>
          <w:p w14:paraId="3C6877F2" w14:textId="7872B0F4" w:rsidR="00AC6F2F" w:rsidRPr="00390E82" w:rsidRDefault="00A26CC2" w:rsidP="00AC6F2F">
            <w:pPr>
              <w:jc w:val="both"/>
              <w:rPr>
                <w:rFonts w:ascii="Roboto" w:hAnsi="Roboto" w:cs="Arial"/>
                <w:color w:val="000000"/>
                <w:sz w:val="18"/>
                <w:szCs w:val="18"/>
                <w:lang w:val="es-CR" w:eastAsia="es-CR"/>
              </w:rPr>
            </w:pPr>
            <w:r w:rsidRPr="00A26CC2">
              <w:rPr>
                <w:rFonts w:ascii="Roboto" w:hAnsi="Roboto" w:cs="Arial"/>
                <w:color w:val="000000"/>
                <w:sz w:val="18"/>
                <w:szCs w:val="18"/>
                <w:lang w:val="es-CR" w:eastAsia="es-CR"/>
              </w:rPr>
              <w:t>Brindar servicios especializados de información a los distintos grupos de usuarios externos: regulados, estudiantes, periodistas, entre otros, por medio del diseño de productos y servicios informativos.</w:t>
            </w:r>
          </w:p>
        </w:tc>
      </w:tr>
      <w:tr w:rsidR="00AC6F2F" w:rsidRPr="00390E82" w14:paraId="68855F8B" w14:textId="77777777" w:rsidTr="009E644B">
        <w:trPr>
          <w:trHeight w:val="330"/>
          <w:jc w:val="center"/>
        </w:trPr>
        <w:tc>
          <w:tcPr>
            <w:tcW w:w="2122" w:type="dxa"/>
            <w:vMerge/>
            <w:vAlign w:val="center"/>
            <w:hideMark/>
          </w:tcPr>
          <w:p w14:paraId="1E88A645" w14:textId="77777777" w:rsidR="00AC6F2F" w:rsidRPr="00390E82" w:rsidRDefault="00AC6F2F" w:rsidP="00896D80">
            <w:pPr>
              <w:rPr>
                <w:rFonts w:ascii="Roboto" w:hAnsi="Roboto"/>
                <w:b/>
                <w:bCs/>
                <w:color w:val="000000"/>
                <w:sz w:val="18"/>
                <w:szCs w:val="18"/>
                <w:lang w:val="es-CR" w:eastAsia="es-CR"/>
              </w:rPr>
            </w:pPr>
          </w:p>
        </w:tc>
        <w:tc>
          <w:tcPr>
            <w:tcW w:w="992" w:type="dxa"/>
            <w:shd w:val="clear" w:color="auto" w:fill="auto"/>
            <w:vAlign w:val="center"/>
            <w:hideMark/>
          </w:tcPr>
          <w:p w14:paraId="7B5F5C49" w14:textId="77777777" w:rsidR="00AC6F2F" w:rsidRPr="00390E82" w:rsidRDefault="00AC6F2F"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 3</w:t>
            </w:r>
          </w:p>
        </w:tc>
        <w:tc>
          <w:tcPr>
            <w:tcW w:w="5433" w:type="dxa"/>
            <w:shd w:val="clear" w:color="auto" w:fill="auto"/>
            <w:vAlign w:val="center"/>
            <w:hideMark/>
          </w:tcPr>
          <w:p w14:paraId="146457B4" w14:textId="4680A2AD" w:rsidR="00AC6F2F" w:rsidRPr="00390E82" w:rsidRDefault="00A26CC2" w:rsidP="00AC6F2F">
            <w:pPr>
              <w:jc w:val="both"/>
              <w:rPr>
                <w:rFonts w:ascii="Roboto" w:hAnsi="Roboto" w:cs="Arial"/>
                <w:color w:val="000000"/>
                <w:sz w:val="18"/>
                <w:szCs w:val="18"/>
                <w:lang w:val="es-CR" w:eastAsia="es-CR"/>
              </w:rPr>
            </w:pPr>
            <w:r w:rsidRPr="00A26CC2">
              <w:rPr>
                <w:rFonts w:ascii="Roboto" w:hAnsi="Roboto" w:cs="Arial"/>
                <w:color w:val="000000"/>
                <w:sz w:val="18"/>
                <w:szCs w:val="18"/>
                <w:lang w:val="es-CR" w:eastAsia="es-CR"/>
              </w:rPr>
              <w:t>Gestionar toda la información oficial de la Institución, con el fin de facilitar a los usuarios internos la toma de decisiones.</w:t>
            </w:r>
          </w:p>
        </w:tc>
      </w:tr>
      <w:tr w:rsidR="00AC6F2F" w:rsidRPr="00390E82" w14:paraId="6BE6C2EF" w14:textId="77777777" w:rsidTr="009E644B">
        <w:trPr>
          <w:trHeight w:val="330"/>
          <w:jc w:val="center"/>
        </w:trPr>
        <w:tc>
          <w:tcPr>
            <w:tcW w:w="2122" w:type="dxa"/>
            <w:vMerge/>
            <w:vAlign w:val="center"/>
          </w:tcPr>
          <w:p w14:paraId="16A51BF7" w14:textId="77777777" w:rsidR="00AC6F2F" w:rsidRPr="00390E82" w:rsidRDefault="00AC6F2F" w:rsidP="00896D80">
            <w:pPr>
              <w:rPr>
                <w:rFonts w:ascii="Roboto" w:hAnsi="Roboto"/>
                <w:b/>
                <w:bCs/>
                <w:color w:val="000000"/>
                <w:sz w:val="18"/>
                <w:szCs w:val="18"/>
                <w:lang w:val="es-CR" w:eastAsia="es-CR"/>
              </w:rPr>
            </w:pPr>
          </w:p>
        </w:tc>
        <w:tc>
          <w:tcPr>
            <w:tcW w:w="992" w:type="dxa"/>
            <w:shd w:val="clear" w:color="auto" w:fill="auto"/>
            <w:vAlign w:val="center"/>
          </w:tcPr>
          <w:p w14:paraId="572E9DE2" w14:textId="06D8277A" w:rsidR="00AC6F2F" w:rsidRPr="00390E82" w:rsidRDefault="00533ACD" w:rsidP="00896D80">
            <w:pPr>
              <w:jc w:val="center"/>
              <w:rPr>
                <w:rFonts w:ascii="Roboto" w:hAnsi="Roboto" w:cs="Arial"/>
                <w:b/>
                <w:bCs/>
                <w:color w:val="000000"/>
                <w:sz w:val="18"/>
                <w:szCs w:val="18"/>
                <w:lang w:val="es-CR" w:eastAsia="es-CR"/>
              </w:rPr>
            </w:pPr>
            <w:r>
              <w:rPr>
                <w:rFonts w:ascii="Roboto" w:hAnsi="Roboto" w:cs="Arial"/>
                <w:b/>
                <w:bCs/>
                <w:color w:val="000000"/>
                <w:sz w:val="18"/>
                <w:szCs w:val="18"/>
                <w:lang w:val="es-CR" w:eastAsia="es-CR"/>
              </w:rPr>
              <w:t>4</w:t>
            </w:r>
          </w:p>
        </w:tc>
        <w:tc>
          <w:tcPr>
            <w:tcW w:w="5433" w:type="dxa"/>
            <w:shd w:val="clear" w:color="auto" w:fill="auto"/>
            <w:vAlign w:val="center"/>
          </w:tcPr>
          <w:p w14:paraId="326BC80F" w14:textId="4BDE8B4C" w:rsidR="00A26CC2" w:rsidRPr="00390E82" w:rsidRDefault="00A26CC2" w:rsidP="006A2208">
            <w:pPr>
              <w:jc w:val="both"/>
              <w:rPr>
                <w:rFonts w:ascii="Roboto" w:hAnsi="Roboto" w:cs="Arial"/>
                <w:color w:val="000000"/>
                <w:sz w:val="18"/>
                <w:szCs w:val="18"/>
                <w:lang w:val="es-CR" w:eastAsia="es-CR"/>
              </w:rPr>
            </w:pPr>
            <w:r w:rsidRPr="00A26CC2">
              <w:rPr>
                <w:rFonts w:ascii="Roboto" w:hAnsi="Roboto" w:cs="Arial"/>
                <w:color w:val="000000"/>
                <w:sz w:val="18"/>
                <w:szCs w:val="18"/>
                <w:lang w:val="es-CR" w:eastAsia="es-CR"/>
              </w:rPr>
              <w:t>Atender en tiempo el 100% de las solicitudes y tareas relacionadas con los Proyectos Estratégicos.</w:t>
            </w:r>
          </w:p>
        </w:tc>
      </w:tr>
      <w:tr w:rsidR="00AC6F2F" w:rsidRPr="00390E82" w14:paraId="5F8F643A" w14:textId="77777777" w:rsidTr="009E644B">
        <w:trPr>
          <w:trHeight w:val="330"/>
          <w:jc w:val="center"/>
        </w:trPr>
        <w:tc>
          <w:tcPr>
            <w:tcW w:w="2122" w:type="dxa"/>
            <w:vMerge/>
            <w:vAlign w:val="center"/>
          </w:tcPr>
          <w:p w14:paraId="0ED142B6" w14:textId="77777777" w:rsidR="00AC6F2F" w:rsidRPr="00390E82" w:rsidRDefault="00AC6F2F" w:rsidP="00896D80">
            <w:pPr>
              <w:rPr>
                <w:rFonts w:ascii="Roboto" w:hAnsi="Roboto"/>
                <w:b/>
                <w:bCs/>
                <w:color w:val="000000"/>
                <w:sz w:val="18"/>
                <w:szCs w:val="18"/>
                <w:lang w:val="es-CR" w:eastAsia="es-CR"/>
              </w:rPr>
            </w:pPr>
          </w:p>
        </w:tc>
        <w:tc>
          <w:tcPr>
            <w:tcW w:w="992" w:type="dxa"/>
            <w:shd w:val="clear" w:color="auto" w:fill="auto"/>
            <w:vAlign w:val="center"/>
          </w:tcPr>
          <w:p w14:paraId="0CF90B93" w14:textId="1A1989D7" w:rsidR="00AC6F2F" w:rsidRPr="00390E82" w:rsidRDefault="00533ACD" w:rsidP="00896D80">
            <w:pPr>
              <w:jc w:val="center"/>
              <w:rPr>
                <w:rFonts w:ascii="Roboto" w:hAnsi="Roboto" w:cs="Arial"/>
                <w:b/>
                <w:bCs/>
                <w:color w:val="000000"/>
                <w:sz w:val="18"/>
                <w:szCs w:val="18"/>
                <w:lang w:val="es-CR" w:eastAsia="es-CR"/>
              </w:rPr>
            </w:pPr>
            <w:r>
              <w:rPr>
                <w:rFonts w:ascii="Roboto" w:hAnsi="Roboto" w:cs="Arial"/>
                <w:b/>
                <w:bCs/>
                <w:color w:val="000000"/>
                <w:sz w:val="18"/>
                <w:szCs w:val="18"/>
                <w:lang w:val="es-CR" w:eastAsia="es-CR"/>
              </w:rPr>
              <w:t>5</w:t>
            </w:r>
          </w:p>
        </w:tc>
        <w:tc>
          <w:tcPr>
            <w:tcW w:w="5433" w:type="dxa"/>
            <w:shd w:val="clear" w:color="auto" w:fill="auto"/>
            <w:vAlign w:val="center"/>
          </w:tcPr>
          <w:p w14:paraId="493DB682" w14:textId="0C4C00A8" w:rsidR="00AC6F2F" w:rsidRPr="00390E82" w:rsidRDefault="00A26CC2" w:rsidP="00AC6F2F">
            <w:pPr>
              <w:jc w:val="both"/>
              <w:rPr>
                <w:rFonts w:ascii="Roboto" w:hAnsi="Roboto" w:cs="Arial"/>
                <w:color w:val="000000"/>
                <w:sz w:val="18"/>
                <w:szCs w:val="18"/>
                <w:lang w:val="es-CR" w:eastAsia="es-CR"/>
              </w:rPr>
            </w:pPr>
            <w:r w:rsidRPr="00A26CC2">
              <w:rPr>
                <w:rFonts w:ascii="Roboto" w:hAnsi="Roboto" w:cs="Arial"/>
                <w:color w:val="000000"/>
                <w:sz w:val="18"/>
                <w:szCs w:val="18"/>
                <w:lang w:val="es-CR" w:eastAsia="es-CR"/>
              </w:rPr>
              <w:t>Atender en tiempo el 100% de las actividades programadas para mejorar el desempeño organizacional (elaboración y actualización de procedimientos en el Sitio de Calidad, elaboración  y atención de las tareas sobre la Autoevaluación de Control Interno, Plan de Continuidad y SEVRI, plan de Capacitación, Rendición de cuentas y memoria institucional, atención de recomendaciones de la Auditoría Interna, actividades de educación financiera asignadas, la elaboración y evaluación del Plan Anual Operativo y Plan Estratégico Institucional, gestión de riesgos y calidad) Administración y actualización del RNVI, atención de consultas.</w:t>
            </w:r>
          </w:p>
        </w:tc>
      </w:tr>
      <w:tr w:rsidR="002F1FC4" w:rsidRPr="00390E82" w14:paraId="29A28BDF" w14:textId="77777777" w:rsidTr="00A2467C">
        <w:trPr>
          <w:trHeight w:val="345"/>
          <w:jc w:val="center"/>
        </w:trPr>
        <w:tc>
          <w:tcPr>
            <w:tcW w:w="8547" w:type="dxa"/>
            <w:gridSpan w:val="3"/>
            <w:shd w:val="clear" w:color="auto" w:fill="009585"/>
            <w:noWrap/>
            <w:vAlign w:val="center"/>
            <w:hideMark/>
          </w:tcPr>
          <w:p w14:paraId="1B04FE75" w14:textId="42259440" w:rsidR="002F1FC4" w:rsidRPr="00390E82" w:rsidRDefault="002F1FC4" w:rsidP="002F1FC4">
            <w:pPr>
              <w:rPr>
                <w:rFonts w:ascii="Roboto" w:hAnsi="Roboto"/>
                <w:b/>
                <w:bCs/>
                <w:lang w:val="es-CR" w:eastAsia="es-CR"/>
              </w:rPr>
            </w:pPr>
            <w:r w:rsidRPr="00A2467C">
              <w:rPr>
                <w:rFonts w:ascii="Roboto" w:hAnsi="Roboto" w:cs="Arial"/>
                <w:b/>
                <w:bCs/>
                <w:color w:val="FFFFFF" w:themeColor="background1"/>
                <w:sz w:val="18"/>
                <w:szCs w:val="18"/>
                <w:lang w:val="es-CR" w:eastAsia="es-CR"/>
              </w:rPr>
              <w:t xml:space="preserve">División </w:t>
            </w:r>
            <w:r w:rsidR="00E049BC" w:rsidRPr="00A2467C">
              <w:rPr>
                <w:rFonts w:ascii="Roboto" w:hAnsi="Roboto" w:cs="Arial"/>
                <w:b/>
                <w:bCs/>
                <w:color w:val="FFFFFF" w:themeColor="background1"/>
                <w:sz w:val="18"/>
                <w:szCs w:val="18"/>
                <w:lang w:val="es-CR" w:eastAsia="es-CR"/>
              </w:rPr>
              <w:t>Supervisión</w:t>
            </w:r>
            <w:r w:rsidRPr="00A2467C">
              <w:rPr>
                <w:rFonts w:ascii="Roboto" w:hAnsi="Roboto"/>
                <w:b/>
                <w:bCs/>
                <w:color w:val="FFFFFF" w:themeColor="background1"/>
                <w:lang w:val="es-CR" w:eastAsia="es-CR"/>
              </w:rPr>
              <w:t> </w:t>
            </w:r>
          </w:p>
        </w:tc>
      </w:tr>
      <w:tr w:rsidR="005432FA" w:rsidRPr="00390E82" w14:paraId="301B7653" w14:textId="77777777" w:rsidTr="009E644B">
        <w:trPr>
          <w:trHeight w:val="345"/>
          <w:jc w:val="center"/>
        </w:trPr>
        <w:tc>
          <w:tcPr>
            <w:tcW w:w="2122" w:type="dxa"/>
            <w:vMerge w:val="restart"/>
            <w:shd w:val="clear" w:color="000000" w:fill="FFFFFF"/>
            <w:noWrap/>
            <w:vAlign w:val="center"/>
          </w:tcPr>
          <w:p w14:paraId="5BDCBAC8" w14:textId="77777777" w:rsidR="005432FA" w:rsidRPr="00390E82" w:rsidRDefault="005432FA" w:rsidP="00896D80">
            <w:pPr>
              <w:jc w:val="center"/>
              <w:rPr>
                <w:rFonts w:ascii="Roboto" w:hAnsi="Roboto"/>
                <w:b/>
                <w:bCs/>
                <w:lang w:val="es-CR" w:eastAsia="es-CR"/>
              </w:rPr>
            </w:pPr>
          </w:p>
        </w:tc>
        <w:tc>
          <w:tcPr>
            <w:tcW w:w="992" w:type="dxa"/>
            <w:shd w:val="clear" w:color="000000" w:fill="FFFFFF"/>
            <w:vAlign w:val="center"/>
          </w:tcPr>
          <w:p w14:paraId="3DF68384"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1</w:t>
            </w:r>
          </w:p>
        </w:tc>
        <w:tc>
          <w:tcPr>
            <w:tcW w:w="5433" w:type="dxa"/>
            <w:shd w:val="clear" w:color="000000" w:fill="FFFFFF"/>
            <w:vAlign w:val="center"/>
          </w:tcPr>
          <w:p w14:paraId="35203845" w14:textId="631FAC26" w:rsidR="005432FA" w:rsidRPr="00390E82" w:rsidRDefault="003165A0" w:rsidP="002F1FC4">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 xml:space="preserve">Cumplir en un 100% con las actividades definidas en la </w:t>
            </w:r>
            <w:proofErr w:type="spellStart"/>
            <w:r w:rsidRPr="003165A0">
              <w:rPr>
                <w:rFonts w:ascii="Roboto" w:hAnsi="Roboto" w:cs="Arial"/>
                <w:color w:val="000000"/>
                <w:sz w:val="18"/>
                <w:szCs w:val="18"/>
                <w:lang w:val="es-CR" w:eastAsia="es-CR"/>
              </w:rPr>
              <w:t>Macroplanificación</w:t>
            </w:r>
            <w:proofErr w:type="spellEnd"/>
            <w:r w:rsidRPr="003165A0">
              <w:rPr>
                <w:rFonts w:ascii="Roboto" w:hAnsi="Roboto" w:cs="Arial"/>
                <w:color w:val="000000"/>
                <w:sz w:val="18"/>
                <w:szCs w:val="18"/>
                <w:lang w:val="es-CR" w:eastAsia="es-CR"/>
              </w:rPr>
              <w:t xml:space="preserve"> Anual de Supervisión para la evaluación de los riesgos de las entidades supervisadas.</w:t>
            </w:r>
          </w:p>
        </w:tc>
      </w:tr>
      <w:tr w:rsidR="005432FA" w:rsidRPr="00390E82" w14:paraId="6013C897" w14:textId="77777777" w:rsidTr="009E644B">
        <w:trPr>
          <w:trHeight w:val="345"/>
          <w:jc w:val="center"/>
        </w:trPr>
        <w:tc>
          <w:tcPr>
            <w:tcW w:w="2122" w:type="dxa"/>
            <w:vMerge/>
            <w:shd w:val="clear" w:color="000000" w:fill="FFFFFF"/>
            <w:noWrap/>
            <w:vAlign w:val="center"/>
          </w:tcPr>
          <w:p w14:paraId="28971E07" w14:textId="77777777" w:rsidR="005432FA" w:rsidRPr="00390E82" w:rsidRDefault="005432FA" w:rsidP="00896D80">
            <w:pPr>
              <w:jc w:val="center"/>
              <w:rPr>
                <w:rFonts w:ascii="Roboto" w:hAnsi="Roboto"/>
                <w:b/>
                <w:bCs/>
                <w:lang w:val="es-CR" w:eastAsia="es-CR"/>
              </w:rPr>
            </w:pPr>
          </w:p>
        </w:tc>
        <w:tc>
          <w:tcPr>
            <w:tcW w:w="992" w:type="dxa"/>
            <w:shd w:val="clear" w:color="000000" w:fill="FFFFFF"/>
            <w:vAlign w:val="center"/>
          </w:tcPr>
          <w:p w14:paraId="4867BE25"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2</w:t>
            </w:r>
          </w:p>
        </w:tc>
        <w:tc>
          <w:tcPr>
            <w:tcW w:w="5433" w:type="dxa"/>
            <w:shd w:val="clear" w:color="000000" w:fill="FFFFFF"/>
            <w:vAlign w:val="center"/>
          </w:tcPr>
          <w:p w14:paraId="4EF675D8" w14:textId="7367F81B" w:rsidR="005432FA" w:rsidRPr="00390E82" w:rsidRDefault="003165A0" w:rsidP="002F1FC4">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Gestionar en un 100% las propuestas de mejora regulatoria.</w:t>
            </w:r>
          </w:p>
        </w:tc>
      </w:tr>
      <w:tr w:rsidR="005432FA" w:rsidRPr="00390E82" w14:paraId="018BE059" w14:textId="77777777" w:rsidTr="009E644B">
        <w:trPr>
          <w:trHeight w:val="345"/>
          <w:jc w:val="center"/>
        </w:trPr>
        <w:tc>
          <w:tcPr>
            <w:tcW w:w="2122" w:type="dxa"/>
            <w:vMerge/>
            <w:shd w:val="clear" w:color="000000" w:fill="FFFFFF"/>
            <w:noWrap/>
            <w:vAlign w:val="center"/>
          </w:tcPr>
          <w:p w14:paraId="720342FC" w14:textId="77777777" w:rsidR="005432FA" w:rsidRPr="00390E82" w:rsidRDefault="005432FA" w:rsidP="00896D80">
            <w:pPr>
              <w:jc w:val="center"/>
              <w:rPr>
                <w:rFonts w:ascii="Roboto" w:hAnsi="Roboto"/>
                <w:b/>
                <w:bCs/>
                <w:lang w:val="es-CR" w:eastAsia="es-CR"/>
              </w:rPr>
            </w:pPr>
          </w:p>
        </w:tc>
        <w:tc>
          <w:tcPr>
            <w:tcW w:w="992" w:type="dxa"/>
            <w:shd w:val="clear" w:color="000000" w:fill="FFFFFF"/>
            <w:vAlign w:val="center"/>
          </w:tcPr>
          <w:p w14:paraId="022DC09A"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3</w:t>
            </w:r>
          </w:p>
        </w:tc>
        <w:tc>
          <w:tcPr>
            <w:tcW w:w="5433" w:type="dxa"/>
            <w:shd w:val="clear" w:color="000000" w:fill="FFFFFF"/>
            <w:vAlign w:val="center"/>
          </w:tcPr>
          <w:p w14:paraId="30427B95" w14:textId="31FCBA6B" w:rsidR="005432FA" w:rsidRPr="00390E82" w:rsidRDefault="003165A0" w:rsidP="002F1FC4">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los trámites de autorización previa de la regulación de entidades de infraestructura, auditores externos elegibles, y metodologías de valoración de instrumentos financieros.</w:t>
            </w:r>
          </w:p>
        </w:tc>
      </w:tr>
      <w:tr w:rsidR="005432FA" w:rsidRPr="00390E82" w14:paraId="24F312FA" w14:textId="77777777" w:rsidTr="009E644B">
        <w:trPr>
          <w:trHeight w:val="345"/>
          <w:jc w:val="center"/>
        </w:trPr>
        <w:tc>
          <w:tcPr>
            <w:tcW w:w="2122" w:type="dxa"/>
            <w:vMerge/>
            <w:shd w:val="clear" w:color="000000" w:fill="FFFFFF"/>
            <w:noWrap/>
            <w:vAlign w:val="center"/>
          </w:tcPr>
          <w:p w14:paraId="6E2A58F2" w14:textId="77777777" w:rsidR="005432FA" w:rsidRPr="00390E82" w:rsidRDefault="005432FA" w:rsidP="00896D80">
            <w:pPr>
              <w:jc w:val="center"/>
              <w:rPr>
                <w:rFonts w:ascii="Roboto" w:hAnsi="Roboto"/>
                <w:b/>
                <w:bCs/>
                <w:lang w:val="es-CR" w:eastAsia="es-CR"/>
              </w:rPr>
            </w:pPr>
          </w:p>
        </w:tc>
        <w:tc>
          <w:tcPr>
            <w:tcW w:w="992" w:type="dxa"/>
            <w:shd w:val="clear" w:color="000000" w:fill="FFFFFF"/>
            <w:vAlign w:val="center"/>
          </w:tcPr>
          <w:p w14:paraId="69A338F8"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4</w:t>
            </w:r>
          </w:p>
        </w:tc>
        <w:tc>
          <w:tcPr>
            <w:tcW w:w="5433" w:type="dxa"/>
            <w:shd w:val="clear" w:color="000000" w:fill="FFFFFF"/>
            <w:vAlign w:val="center"/>
          </w:tcPr>
          <w:p w14:paraId="35CD6D9E" w14:textId="6B00DCB4" w:rsidR="005432FA" w:rsidRPr="00390E82" w:rsidRDefault="003165A0" w:rsidP="002F1FC4">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tareas relacionadas con requerimientos de información y participación derivados del IOSCO-</w:t>
            </w:r>
            <w:proofErr w:type="spellStart"/>
            <w:r w:rsidRPr="003165A0">
              <w:rPr>
                <w:rFonts w:ascii="Roboto" w:hAnsi="Roboto" w:cs="Arial"/>
                <w:color w:val="000000"/>
                <w:sz w:val="18"/>
                <w:szCs w:val="18"/>
                <w:lang w:val="es-CR" w:eastAsia="es-CR"/>
              </w:rPr>
              <w:t>MMoU</w:t>
            </w:r>
            <w:proofErr w:type="spellEnd"/>
            <w:r w:rsidRPr="003165A0">
              <w:rPr>
                <w:rFonts w:ascii="Roboto" w:hAnsi="Roboto" w:cs="Arial"/>
                <w:color w:val="000000"/>
                <w:sz w:val="18"/>
                <w:szCs w:val="18"/>
                <w:lang w:val="es-CR" w:eastAsia="es-CR"/>
              </w:rPr>
              <w:t>, OECD, ICD y PGR.</w:t>
            </w:r>
          </w:p>
        </w:tc>
      </w:tr>
      <w:tr w:rsidR="005432FA" w:rsidRPr="00390E82" w14:paraId="65B5432F" w14:textId="77777777" w:rsidTr="003165A0">
        <w:trPr>
          <w:trHeight w:val="295"/>
          <w:jc w:val="center"/>
        </w:trPr>
        <w:tc>
          <w:tcPr>
            <w:tcW w:w="2122" w:type="dxa"/>
            <w:vMerge/>
            <w:shd w:val="clear" w:color="000000" w:fill="FFFFFF"/>
            <w:noWrap/>
            <w:vAlign w:val="center"/>
          </w:tcPr>
          <w:p w14:paraId="1C2BCCBA" w14:textId="77777777" w:rsidR="005432FA" w:rsidRPr="00390E82" w:rsidRDefault="005432FA" w:rsidP="00896D80">
            <w:pPr>
              <w:jc w:val="center"/>
              <w:rPr>
                <w:rFonts w:ascii="Roboto" w:hAnsi="Roboto"/>
                <w:b/>
                <w:bCs/>
                <w:lang w:val="es-CR" w:eastAsia="es-CR"/>
              </w:rPr>
            </w:pPr>
          </w:p>
        </w:tc>
        <w:tc>
          <w:tcPr>
            <w:tcW w:w="992" w:type="dxa"/>
            <w:shd w:val="clear" w:color="000000" w:fill="FFFFFF"/>
            <w:vAlign w:val="center"/>
          </w:tcPr>
          <w:p w14:paraId="5759AF1F" w14:textId="77777777" w:rsidR="005432FA" w:rsidRPr="00390E82" w:rsidRDefault="005432FA" w:rsidP="00896D80">
            <w:pPr>
              <w:jc w:val="center"/>
              <w:rPr>
                <w:rFonts w:ascii="Roboto" w:hAnsi="Roboto" w:cs="Arial"/>
                <w:b/>
                <w:bCs/>
                <w:color w:val="000000"/>
                <w:sz w:val="18"/>
                <w:szCs w:val="18"/>
                <w:lang w:val="es-CR" w:eastAsia="es-CR"/>
              </w:rPr>
            </w:pPr>
            <w:r w:rsidRPr="00390E82">
              <w:rPr>
                <w:rFonts w:ascii="Roboto" w:hAnsi="Roboto" w:cs="Arial"/>
                <w:b/>
                <w:bCs/>
                <w:color w:val="000000"/>
                <w:sz w:val="18"/>
                <w:szCs w:val="18"/>
                <w:lang w:val="es-CR" w:eastAsia="es-CR"/>
              </w:rPr>
              <w:t>5</w:t>
            </w:r>
          </w:p>
        </w:tc>
        <w:tc>
          <w:tcPr>
            <w:tcW w:w="5433" w:type="dxa"/>
            <w:shd w:val="clear" w:color="000000" w:fill="FFFFFF"/>
            <w:vAlign w:val="center"/>
          </w:tcPr>
          <w:p w14:paraId="26A010E7" w14:textId="4D45BAD0" w:rsidR="005432FA" w:rsidRPr="00390E82" w:rsidRDefault="003165A0" w:rsidP="002F1FC4">
            <w:pPr>
              <w:jc w:val="both"/>
              <w:rPr>
                <w:rFonts w:ascii="Roboto" w:hAnsi="Roboto" w:cs="Arial"/>
                <w:color w:val="000000"/>
                <w:sz w:val="18"/>
                <w:szCs w:val="18"/>
                <w:lang w:val="es-CR" w:eastAsia="es-CR"/>
              </w:rPr>
            </w:pPr>
            <w:r w:rsidRPr="003165A0">
              <w:rPr>
                <w:rFonts w:ascii="Roboto" w:hAnsi="Roboto" w:cs="Arial"/>
                <w:color w:val="000000"/>
                <w:sz w:val="18"/>
                <w:szCs w:val="18"/>
                <w:lang w:val="es-CR" w:eastAsia="es-CR"/>
              </w:rPr>
              <w:t>Atender en tiempo el 100% de las labores administrativas asignadas.</w:t>
            </w:r>
          </w:p>
        </w:tc>
      </w:tr>
    </w:tbl>
    <w:p w14:paraId="2CA8E375" w14:textId="77777777" w:rsidR="00E17861" w:rsidRPr="00390E82" w:rsidRDefault="00E17861" w:rsidP="009150D6">
      <w:pPr>
        <w:pStyle w:val="Ttulo2"/>
        <w:rPr>
          <w:rFonts w:ascii="Roboto" w:hAnsi="Roboto"/>
        </w:rPr>
      </w:pPr>
      <w:bookmarkStart w:id="126" w:name="_Toc523739682"/>
      <w:bookmarkStart w:id="127" w:name="_Toc523740824"/>
      <w:bookmarkStart w:id="128" w:name="_Toc523748041"/>
    </w:p>
    <w:p w14:paraId="662ABEF7" w14:textId="77777777" w:rsidR="001415B5" w:rsidRPr="00390E82" w:rsidRDefault="008B6E24" w:rsidP="009150D6">
      <w:pPr>
        <w:pStyle w:val="Ttulo2"/>
        <w:rPr>
          <w:rFonts w:ascii="Roboto" w:hAnsi="Roboto"/>
        </w:rPr>
      </w:pPr>
      <w:bookmarkStart w:id="129" w:name="_Toc18836174"/>
      <w:bookmarkStart w:id="130" w:name="_Toc44679301"/>
      <w:bookmarkStart w:id="131" w:name="_Toc174520009"/>
      <w:r w:rsidRPr="00390E82">
        <w:rPr>
          <w:rFonts w:ascii="Roboto" w:hAnsi="Roboto"/>
        </w:rPr>
        <w:t>2.</w:t>
      </w:r>
      <w:r w:rsidR="00D901A3" w:rsidRPr="00390E82">
        <w:rPr>
          <w:rFonts w:ascii="Roboto" w:hAnsi="Roboto"/>
        </w:rPr>
        <w:t>4</w:t>
      </w:r>
      <w:r w:rsidR="00E17861" w:rsidRPr="00390E82">
        <w:rPr>
          <w:rFonts w:ascii="Roboto" w:hAnsi="Roboto"/>
        </w:rPr>
        <w:t xml:space="preserve"> </w:t>
      </w:r>
      <w:r w:rsidR="001415B5" w:rsidRPr="00390E82">
        <w:rPr>
          <w:rFonts w:ascii="Roboto" w:hAnsi="Roboto"/>
        </w:rPr>
        <w:t xml:space="preserve">Presupuesto </w:t>
      </w:r>
      <w:r w:rsidR="005735EA" w:rsidRPr="00390E82">
        <w:rPr>
          <w:rFonts w:ascii="Roboto" w:hAnsi="Roboto"/>
        </w:rPr>
        <w:t>y su e</w:t>
      </w:r>
      <w:r w:rsidR="001415B5" w:rsidRPr="00390E82">
        <w:rPr>
          <w:rFonts w:ascii="Roboto" w:hAnsi="Roboto"/>
        </w:rPr>
        <w:t xml:space="preserve">xpresión </w:t>
      </w:r>
      <w:r w:rsidR="005735EA" w:rsidRPr="00390E82">
        <w:rPr>
          <w:rFonts w:ascii="Roboto" w:hAnsi="Roboto"/>
        </w:rPr>
        <w:t>f</w:t>
      </w:r>
      <w:r w:rsidR="001415B5" w:rsidRPr="00390E82">
        <w:rPr>
          <w:rFonts w:ascii="Roboto" w:hAnsi="Roboto"/>
        </w:rPr>
        <w:t>inanciera del Plan Operativo</w:t>
      </w:r>
      <w:r w:rsidR="00CF27EE" w:rsidRPr="00390E82">
        <w:rPr>
          <w:rFonts w:ascii="Roboto" w:hAnsi="Roboto"/>
        </w:rPr>
        <w:t xml:space="preserve"> Institucional</w:t>
      </w:r>
      <w:r w:rsidR="001415B5" w:rsidRPr="00390E82">
        <w:rPr>
          <w:rFonts w:ascii="Roboto" w:hAnsi="Roboto"/>
        </w:rPr>
        <w:t>.</w:t>
      </w:r>
      <w:bookmarkEnd w:id="126"/>
      <w:bookmarkEnd w:id="127"/>
      <w:bookmarkEnd w:id="128"/>
      <w:bookmarkEnd w:id="129"/>
      <w:bookmarkEnd w:id="130"/>
      <w:bookmarkEnd w:id="131"/>
    </w:p>
    <w:p w14:paraId="10ED042B" w14:textId="77777777" w:rsidR="00D43821" w:rsidRPr="00390E82" w:rsidRDefault="00D43821" w:rsidP="00D43821">
      <w:pPr>
        <w:rPr>
          <w:rFonts w:ascii="Roboto" w:hAnsi="Roboto" w:cs="Arial"/>
          <w:lang w:val="es-ES_tradnl" w:eastAsia="en-US"/>
        </w:rPr>
      </w:pPr>
    </w:p>
    <w:p w14:paraId="6FC59174" w14:textId="080C1530" w:rsidR="00FE03CD" w:rsidRPr="00390E82" w:rsidRDefault="00FE03CD" w:rsidP="005432FA">
      <w:pPr>
        <w:spacing w:line="276" w:lineRule="auto"/>
        <w:jc w:val="both"/>
        <w:rPr>
          <w:rFonts w:ascii="Roboto" w:hAnsi="Roboto" w:cs="Arial"/>
          <w:sz w:val="22"/>
          <w:szCs w:val="22"/>
        </w:rPr>
      </w:pPr>
      <w:r w:rsidRPr="00390E82">
        <w:rPr>
          <w:rFonts w:ascii="Roboto" w:hAnsi="Roboto" w:cs="Arial"/>
          <w:sz w:val="22"/>
          <w:szCs w:val="22"/>
        </w:rPr>
        <w:t xml:space="preserve">De conformidad con los formatos previamente establecidos, en esta sección se puntualiza la composición de los cuadros de presupuesto para el ejercicio económico del </w:t>
      </w:r>
      <w:r w:rsidR="00533ACD">
        <w:rPr>
          <w:rFonts w:ascii="Roboto" w:hAnsi="Roboto" w:cs="Arial"/>
          <w:sz w:val="22"/>
          <w:szCs w:val="22"/>
        </w:rPr>
        <w:t>a</w:t>
      </w:r>
      <w:r w:rsidR="0085529C" w:rsidRPr="00390E82">
        <w:rPr>
          <w:rFonts w:ascii="Roboto" w:hAnsi="Roboto" w:cs="Arial"/>
          <w:sz w:val="22"/>
          <w:szCs w:val="22"/>
        </w:rPr>
        <w:t xml:space="preserve">ño </w:t>
      </w:r>
      <w:r w:rsidR="00145CA2" w:rsidRPr="00390E82">
        <w:rPr>
          <w:rFonts w:ascii="Roboto" w:hAnsi="Roboto" w:cs="Arial"/>
          <w:sz w:val="22"/>
          <w:szCs w:val="22"/>
        </w:rPr>
        <w:t>2025</w:t>
      </w:r>
      <w:r w:rsidR="009A4118" w:rsidRPr="00390E82">
        <w:rPr>
          <w:rFonts w:ascii="Roboto" w:hAnsi="Roboto" w:cs="Arial"/>
          <w:sz w:val="22"/>
          <w:szCs w:val="22"/>
        </w:rPr>
        <w:t>.</w:t>
      </w:r>
    </w:p>
    <w:p w14:paraId="0969F2F3" w14:textId="77777777" w:rsidR="00FE03CD" w:rsidRPr="00390E82" w:rsidRDefault="00FE03CD" w:rsidP="002B1320">
      <w:pPr>
        <w:spacing w:line="276" w:lineRule="auto"/>
        <w:jc w:val="both"/>
        <w:rPr>
          <w:rFonts w:ascii="Roboto" w:hAnsi="Roboto" w:cs="Arial"/>
        </w:rPr>
      </w:pPr>
    </w:p>
    <w:tbl>
      <w:tblPr>
        <w:tblW w:w="853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163"/>
        <w:gridCol w:w="2410"/>
        <w:gridCol w:w="4961"/>
      </w:tblGrid>
      <w:tr w:rsidR="00F53525" w:rsidRPr="00390E82" w14:paraId="0E3E9BCE" w14:textId="77777777" w:rsidTr="00533ACD">
        <w:trPr>
          <w:trHeight w:val="455"/>
          <w:tblHeader/>
        </w:trPr>
        <w:tc>
          <w:tcPr>
            <w:tcW w:w="1163" w:type="dxa"/>
            <w:shd w:val="clear" w:color="auto" w:fill="0D559A"/>
            <w:vAlign w:val="center"/>
          </w:tcPr>
          <w:p w14:paraId="409A05A8" w14:textId="77777777" w:rsidR="009E644B" w:rsidRPr="00390E82" w:rsidRDefault="00F53525" w:rsidP="002B1320">
            <w:pPr>
              <w:spacing w:line="276" w:lineRule="auto"/>
              <w:jc w:val="center"/>
              <w:rPr>
                <w:rFonts w:ascii="Roboto" w:hAnsi="Roboto" w:cs="Arial"/>
                <w:b/>
                <w:color w:val="FFFFFF" w:themeColor="background1"/>
                <w:sz w:val="20"/>
              </w:rPr>
            </w:pPr>
            <w:r w:rsidRPr="00390E82">
              <w:rPr>
                <w:rFonts w:ascii="Roboto" w:hAnsi="Roboto" w:cs="Arial"/>
                <w:b/>
                <w:color w:val="FFFFFF" w:themeColor="background1"/>
                <w:sz w:val="20"/>
              </w:rPr>
              <w:lastRenderedPageBreak/>
              <w:t xml:space="preserve"># </w:t>
            </w:r>
            <w:r w:rsidR="00C064A6" w:rsidRPr="00390E82">
              <w:rPr>
                <w:rFonts w:ascii="Roboto" w:hAnsi="Roboto" w:cs="Arial"/>
                <w:b/>
                <w:color w:val="FFFFFF" w:themeColor="background1"/>
                <w:sz w:val="20"/>
              </w:rPr>
              <w:t>Cuadro</w:t>
            </w:r>
            <w:r w:rsidR="009150D6" w:rsidRPr="00390E82">
              <w:rPr>
                <w:rFonts w:ascii="Roboto" w:hAnsi="Roboto" w:cs="Arial"/>
                <w:b/>
                <w:color w:val="FFFFFF" w:themeColor="background1"/>
                <w:sz w:val="20"/>
              </w:rPr>
              <w:t>/</w:t>
            </w:r>
          </w:p>
          <w:p w14:paraId="6FD7CC67" w14:textId="77777777" w:rsidR="00F53525" w:rsidRPr="00390E82" w:rsidRDefault="00C064A6" w:rsidP="002B1320">
            <w:pPr>
              <w:spacing w:line="276" w:lineRule="auto"/>
              <w:jc w:val="center"/>
              <w:rPr>
                <w:rFonts w:ascii="Roboto" w:hAnsi="Roboto" w:cs="Arial"/>
                <w:b/>
                <w:color w:val="FFFFFF" w:themeColor="background1"/>
                <w:sz w:val="20"/>
              </w:rPr>
            </w:pPr>
            <w:r w:rsidRPr="00390E82">
              <w:rPr>
                <w:rFonts w:ascii="Roboto" w:hAnsi="Roboto" w:cs="Arial"/>
                <w:b/>
                <w:color w:val="FFFFFF" w:themeColor="background1"/>
                <w:sz w:val="20"/>
              </w:rPr>
              <w:t>Gráfico</w:t>
            </w:r>
          </w:p>
        </w:tc>
        <w:tc>
          <w:tcPr>
            <w:tcW w:w="2410" w:type="dxa"/>
            <w:shd w:val="clear" w:color="auto" w:fill="0D559A"/>
            <w:vAlign w:val="center"/>
          </w:tcPr>
          <w:p w14:paraId="44C98B78" w14:textId="77777777" w:rsidR="00F53525" w:rsidRPr="00390E82" w:rsidRDefault="00C064A6" w:rsidP="002B1320">
            <w:pPr>
              <w:spacing w:line="276" w:lineRule="auto"/>
              <w:jc w:val="center"/>
              <w:rPr>
                <w:rFonts w:ascii="Roboto" w:hAnsi="Roboto" w:cs="Arial"/>
                <w:b/>
                <w:color w:val="FFFFFF" w:themeColor="background1"/>
                <w:sz w:val="20"/>
              </w:rPr>
            </w:pPr>
            <w:r w:rsidRPr="00390E82">
              <w:rPr>
                <w:rFonts w:ascii="Roboto" w:hAnsi="Roboto" w:cs="Arial"/>
                <w:b/>
                <w:color w:val="FFFFFF" w:themeColor="background1"/>
                <w:sz w:val="20"/>
              </w:rPr>
              <w:t>Título</w:t>
            </w:r>
          </w:p>
        </w:tc>
        <w:tc>
          <w:tcPr>
            <w:tcW w:w="4961" w:type="dxa"/>
            <w:shd w:val="clear" w:color="auto" w:fill="0D559A"/>
            <w:vAlign w:val="center"/>
          </w:tcPr>
          <w:p w14:paraId="02F864C5" w14:textId="77777777" w:rsidR="00F53525" w:rsidRPr="00390E82" w:rsidRDefault="00C064A6" w:rsidP="002B1320">
            <w:pPr>
              <w:spacing w:line="276" w:lineRule="auto"/>
              <w:jc w:val="center"/>
              <w:rPr>
                <w:rFonts w:ascii="Roboto" w:hAnsi="Roboto" w:cs="Arial"/>
                <w:b/>
                <w:color w:val="FFFFFF" w:themeColor="background1"/>
                <w:sz w:val="20"/>
              </w:rPr>
            </w:pPr>
            <w:r w:rsidRPr="00390E82">
              <w:rPr>
                <w:rFonts w:ascii="Roboto" w:hAnsi="Roboto" w:cs="Arial"/>
                <w:b/>
                <w:color w:val="FFFFFF" w:themeColor="background1"/>
                <w:sz w:val="20"/>
              </w:rPr>
              <w:t>Objetivo</w:t>
            </w:r>
          </w:p>
        </w:tc>
      </w:tr>
      <w:tr w:rsidR="00F53525" w:rsidRPr="00390E82" w14:paraId="733B99CD" w14:textId="77777777" w:rsidTr="009E644B">
        <w:trPr>
          <w:trHeight w:val="927"/>
        </w:trPr>
        <w:tc>
          <w:tcPr>
            <w:tcW w:w="1163" w:type="dxa"/>
            <w:vAlign w:val="center"/>
          </w:tcPr>
          <w:p w14:paraId="12EBF732"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6</w:t>
            </w:r>
          </w:p>
        </w:tc>
        <w:tc>
          <w:tcPr>
            <w:tcW w:w="2410" w:type="dxa"/>
            <w:vAlign w:val="center"/>
          </w:tcPr>
          <w:p w14:paraId="0176FCFA" w14:textId="77777777" w:rsidR="00F53525" w:rsidRPr="00390E82" w:rsidRDefault="00F53525" w:rsidP="005432FA">
            <w:pPr>
              <w:pStyle w:val="Ttulo2"/>
              <w:spacing w:line="276" w:lineRule="auto"/>
              <w:rPr>
                <w:rFonts w:ascii="Roboto" w:hAnsi="Roboto"/>
                <w:sz w:val="18"/>
                <w:szCs w:val="18"/>
              </w:rPr>
            </w:pPr>
            <w:bookmarkStart w:id="132" w:name="_Toc523740826"/>
            <w:bookmarkStart w:id="133" w:name="_Toc523748043"/>
            <w:bookmarkStart w:id="134" w:name="_Toc18836176"/>
            <w:bookmarkStart w:id="135" w:name="_Toc44679303"/>
            <w:bookmarkStart w:id="136" w:name="_Toc174520010"/>
            <w:r w:rsidRPr="00390E82">
              <w:rPr>
                <w:rFonts w:ascii="Roboto" w:hAnsi="Roboto"/>
                <w:sz w:val="18"/>
                <w:szCs w:val="18"/>
              </w:rPr>
              <w:t>Presupuesto de ingresos</w:t>
            </w:r>
            <w:bookmarkEnd w:id="132"/>
            <w:bookmarkEnd w:id="133"/>
            <w:bookmarkEnd w:id="134"/>
            <w:bookmarkEnd w:id="135"/>
            <w:bookmarkEnd w:id="136"/>
          </w:p>
        </w:tc>
        <w:tc>
          <w:tcPr>
            <w:tcW w:w="4961" w:type="dxa"/>
            <w:vAlign w:val="center"/>
          </w:tcPr>
          <w:p w14:paraId="4CD3C50E" w14:textId="7F307289" w:rsidR="00F53525" w:rsidRPr="00390E82" w:rsidRDefault="003165A0" w:rsidP="005432FA">
            <w:pPr>
              <w:spacing w:line="276" w:lineRule="auto"/>
              <w:jc w:val="both"/>
              <w:rPr>
                <w:rFonts w:ascii="Roboto" w:hAnsi="Roboto" w:cs="Arial"/>
                <w:bCs/>
                <w:sz w:val="18"/>
                <w:szCs w:val="18"/>
              </w:rPr>
            </w:pPr>
            <w:proofErr w:type="gramStart"/>
            <w:r w:rsidRPr="00390E82">
              <w:rPr>
                <w:rFonts w:ascii="Roboto" w:hAnsi="Roboto" w:cs="Arial"/>
                <w:bCs/>
                <w:sz w:val="18"/>
                <w:szCs w:val="18"/>
              </w:rPr>
              <w:t>Total</w:t>
            </w:r>
            <w:proofErr w:type="gramEnd"/>
            <w:r>
              <w:rPr>
                <w:rFonts w:ascii="Roboto" w:hAnsi="Roboto" w:cs="Arial"/>
                <w:bCs/>
                <w:sz w:val="18"/>
                <w:szCs w:val="18"/>
              </w:rPr>
              <w:t xml:space="preserve"> </w:t>
            </w:r>
            <w:r w:rsidR="00F53525" w:rsidRPr="00390E82">
              <w:rPr>
                <w:rFonts w:ascii="Roboto" w:hAnsi="Roboto" w:cs="Arial"/>
                <w:bCs/>
                <w:sz w:val="18"/>
                <w:szCs w:val="18"/>
              </w:rPr>
              <w:t xml:space="preserve">de presupuesto de ingresos requeridos para la ejecución presupuestaria del </w:t>
            </w:r>
            <w:r w:rsidR="00145CA2" w:rsidRPr="00390E82">
              <w:rPr>
                <w:rFonts w:ascii="Roboto" w:hAnsi="Roboto" w:cs="Arial"/>
                <w:bCs/>
                <w:sz w:val="18"/>
                <w:szCs w:val="18"/>
              </w:rPr>
              <w:t>2025</w:t>
            </w:r>
            <w:r w:rsidR="003E55BD" w:rsidRPr="00390E82">
              <w:rPr>
                <w:rFonts w:ascii="Roboto" w:hAnsi="Roboto" w:cs="Arial"/>
                <w:bCs/>
                <w:sz w:val="18"/>
                <w:szCs w:val="18"/>
              </w:rPr>
              <w:t>.</w:t>
            </w:r>
          </w:p>
        </w:tc>
      </w:tr>
      <w:tr w:rsidR="00F53525" w:rsidRPr="00390E82" w14:paraId="48775ED9" w14:textId="77777777" w:rsidTr="00533ACD">
        <w:trPr>
          <w:trHeight w:val="559"/>
        </w:trPr>
        <w:tc>
          <w:tcPr>
            <w:tcW w:w="1163" w:type="dxa"/>
            <w:vAlign w:val="center"/>
          </w:tcPr>
          <w:p w14:paraId="50885278"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7</w:t>
            </w:r>
          </w:p>
        </w:tc>
        <w:tc>
          <w:tcPr>
            <w:tcW w:w="2410" w:type="dxa"/>
            <w:vAlign w:val="center"/>
          </w:tcPr>
          <w:p w14:paraId="18D0AF52" w14:textId="77777777" w:rsidR="00F53525" w:rsidRPr="00390E82" w:rsidRDefault="00104D43" w:rsidP="005432FA">
            <w:pPr>
              <w:pStyle w:val="Ttulo2"/>
              <w:spacing w:line="276" w:lineRule="auto"/>
              <w:rPr>
                <w:rFonts w:ascii="Roboto" w:hAnsi="Roboto"/>
                <w:sz w:val="18"/>
                <w:szCs w:val="18"/>
              </w:rPr>
            </w:pPr>
            <w:bookmarkStart w:id="137" w:name="_Toc523740828"/>
            <w:bookmarkStart w:id="138" w:name="_Toc523748045"/>
            <w:bookmarkStart w:id="139" w:name="_Toc18836178"/>
            <w:bookmarkStart w:id="140" w:name="_Toc44679305"/>
            <w:bookmarkStart w:id="141" w:name="_Toc174520011"/>
            <w:r w:rsidRPr="00390E82">
              <w:rPr>
                <w:rFonts w:ascii="Roboto" w:hAnsi="Roboto"/>
                <w:sz w:val="18"/>
                <w:szCs w:val="18"/>
              </w:rPr>
              <w:t>Detalle</w:t>
            </w:r>
            <w:r w:rsidR="00F53525" w:rsidRPr="00390E82">
              <w:rPr>
                <w:rFonts w:ascii="Roboto" w:hAnsi="Roboto"/>
                <w:sz w:val="18"/>
                <w:szCs w:val="18"/>
              </w:rPr>
              <w:t xml:space="preserve"> de ingresos y egresos</w:t>
            </w:r>
            <w:bookmarkEnd w:id="137"/>
            <w:bookmarkEnd w:id="138"/>
            <w:bookmarkEnd w:id="139"/>
            <w:bookmarkEnd w:id="140"/>
            <w:bookmarkEnd w:id="141"/>
          </w:p>
        </w:tc>
        <w:tc>
          <w:tcPr>
            <w:tcW w:w="4961" w:type="dxa"/>
            <w:vAlign w:val="center"/>
          </w:tcPr>
          <w:p w14:paraId="18E29B95" w14:textId="77777777" w:rsidR="00F53525" w:rsidRPr="00390E82" w:rsidRDefault="00F53525" w:rsidP="005432FA">
            <w:pPr>
              <w:spacing w:line="276" w:lineRule="auto"/>
              <w:jc w:val="both"/>
              <w:rPr>
                <w:rFonts w:ascii="Roboto" w:hAnsi="Roboto" w:cs="Arial"/>
                <w:bCs/>
                <w:sz w:val="18"/>
                <w:szCs w:val="18"/>
              </w:rPr>
            </w:pPr>
            <w:r w:rsidRPr="00390E82">
              <w:rPr>
                <w:rFonts w:ascii="Roboto" w:hAnsi="Roboto" w:cs="Arial"/>
                <w:bCs/>
                <w:sz w:val="18"/>
                <w:szCs w:val="18"/>
              </w:rPr>
              <w:t>Cuadro de ingresos y egresos presupuestados a nivel de las principales cuentas.</w:t>
            </w:r>
          </w:p>
        </w:tc>
      </w:tr>
      <w:tr w:rsidR="00F53525" w:rsidRPr="00390E82" w14:paraId="4F96EAD4" w14:textId="77777777" w:rsidTr="00533ACD">
        <w:trPr>
          <w:trHeight w:val="487"/>
        </w:trPr>
        <w:tc>
          <w:tcPr>
            <w:tcW w:w="1163" w:type="dxa"/>
            <w:vAlign w:val="center"/>
          </w:tcPr>
          <w:p w14:paraId="267E7BC2"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8</w:t>
            </w:r>
          </w:p>
        </w:tc>
        <w:tc>
          <w:tcPr>
            <w:tcW w:w="2410" w:type="dxa"/>
            <w:vAlign w:val="center"/>
          </w:tcPr>
          <w:p w14:paraId="5D5E7B8B" w14:textId="77777777" w:rsidR="00F53525" w:rsidRPr="00390E82" w:rsidRDefault="00F53525" w:rsidP="005432FA">
            <w:pPr>
              <w:pStyle w:val="Ttulo2"/>
              <w:spacing w:line="276" w:lineRule="auto"/>
              <w:rPr>
                <w:rFonts w:ascii="Roboto" w:hAnsi="Roboto"/>
                <w:sz w:val="18"/>
                <w:szCs w:val="18"/>
              </w:rPr>
            </w:pPr>
            <w:bookmarkStart w:id="142" w:name="_Toc523740830"/>
            <w:bookmarkStart w:id="143" w:name="_Toc523748047"/>
            <w:bookmarkStart w:id="144" w:name="_Toc18836180"/>
            <w:bookmarkStart w:id="145" w:name="_Toc44679307"/>
            <w:bookmarkStart w:id="146" w:name="_Toc174520012"/>
            <w:r w:rsidRPr="00390E82">
              <w:rPr>
                <w:rFonts w:ascii="Roboto" w:hAnsi="Roboto"/>
                <w:sz w:val="18"/>
                <w:szCs w:val="18"/>
              </w:rPr>
              <w:t>Presupuesto detallado de egresos</w:t>
            </w:r>
            <w:bookmarkEnd w:id="142"/>
            <w:bookmarkEnd w:id="143"/>
            <w:bookmarkEnd w:id="144"/>
            <w:bookmarkEnd w:id="145"/>
            <w:bookmarkEnd w:id="146"/>
          </w:p>
        </w:tc>
        <w:tc>
          <w:tcPr>
            <w:tcW w:w="4961" w:type="dxa"/>
            <w:vAlign w:val="center"/>
          </w:tcPr>
          <w:p w14:paraId="0CB67AEF" w14:textId="77777777" w:rsidR="00F53525" w:rsidRPr="00390E82" w:rsidRDefault="00F53525" w:rsidP="005432FA">
            <w:pPr>
              <w:spacing w:line="276" w:lineRule="auto"/>
              <w:jc w:val="both"/>
              <w:rPr>
                <w:rFonts w:ascii="Roboto" w:hAnsi="Roboto" w:cs="Arial"/>
                <w:bCs/>
                <w:sz w:val="18"/>
                <w:szCs w:val="18"/>
              </w:rPr>
            </w:pPr>
            <w:r w:rsidRPr="00390E82">
              <w:rPr>
                <w:rFonts w:ascii="Roboto" w:hAnsi="Roboto" w:cs="Arial"/>
                <w:bCs/>
                <w:sz w:val="18"/>
                <w:szCs w:val="18"/>
              </w:rPr>
              <w:t xml:space="preserve">Detalle a nivel de </w:t>
            </w:r>
            <w:r w:rsidR="00F803CE" w:rsidRPr="00390E82">
              <w:rPr>
                <w:rFonts w:ascii="Roboto" w:hAnsi="Roboto" w:cs="Arial"/>
                <w:bCs/>
                <w:sz w:val="18"/>
                <w:szCs w:val="18"/>
              </w:rPr>
              <w:t>subcuenta</w:t>
            </w:r>
            <w:r w:rsidRPr="00390E82">
              <w:rPr>
                <w:rFonts w:ascii="Roboto" w:hAnsi="Roboto" w:cs="Arial"/>
                <w:bCs/>
                <w:sz w:val="18"/>
                <w:szCs w:val="18"/>
              </w:rPr>
              <w:t>, cuenta y total del presupuesto de egresos</w:t>
            </w:r>
          </w:p>
        </w:tc>
      </w:tr>
      <w:tr w:rsidR="00F53525" w:rsidRPr="00390E82" w14:paraId="0AFBA18A" w14:textId="77777777" w:rsidTr="00533ACD">
        <w:trPr>
          <w:trHeight w:val="553"/>
        </w:trPr>
        <w:tc>
          <w:tcPr>
            <w:tcW w:w="1163" w:type="dxa"/>
            <w:vAlign w:val="center"/>
          </w:tcPr>
          <w:p w14:paraId="6BBBB635"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9</w:t>
            </w:r>
          </w:p>
        </w:tc>
        <w:tc>
          <w:tcPr>
            <w:tcW w:w="2410" w:type="dxa"/>
            <w:vAlign w:val="center"/>
          </w:tcPr>
          <w:p w14:paraId="1B49FE60" w14:textId="77777777" w:rsidR="00F53525" w:rsidRPr="00390E82" w:rsidRDefault="00F53525" w:rsidP="005432FA">
            <w:pPr>
              <w:pStyle w:val="Ttulo2"/>
              <w:spacing w:line="276" w:lineRule="auto"/>
              <w:rPr>
                <w:rFonts w:ascii="Roboto" w:hAnsi="Roboto"/>
                <w:sz w:val="18"/>
                <w:szCs w:val="18"/>
              </w:rPr>
            </w:pPr>
            <w:bookmarkStart w:id="147" w:name="_Toc523740832"/>
            <w:bookmarkStart w:id="148" w:name="_Toc523748049"/>
            <w:bookmarkStart w:id="149" w:name="_Toc18836182"/>
            <w:bookmarkStart w:id="150" w:name="_Toc44679309"/>
            <w:bookmarkStart w:id="151" w:name="_Toc174520013"/>
            <w:r w:rsidRPr="00390E82">
              <w:rPr>
                <w:rFonts w:ascii="Roboto" w:hAnsi="Roboto"/>
                <w:sz w:val="18"/>
                <w:szCs w:val="18"/>
              </w:rPr>
              <w:t>Detalle de los principales rubros de egresos</w:t>
            </w:r>
            <w:bookmarkEnd w:id="147"/>
            <w:bookmarkEnd w:id="148"/>
            <w:bookmarkEnd w:id="149"/>
            <w:bookmarkEnd w:id="150"/>
            <w:bookmarkEnd w:id="151"/>
          </w:p>
        </w:tc>
        <w:tc>
          <w:tcPr>
            <w:tcW w:w="4961" w:type="dxa"/>
            <w:vAlign w:val="center"/>
          </w:tcPr>
          <w:p w14:paraId="00B06ABE" w14:textId="77777777" w:rsidR="00F53525" w:rsidRPr="00390E82" w:rsidRDefault="00F53525" w:rsidP="005432FA">
            <w:pPr>
              <w:spacing w:line="276" w:lineRule="auto"/>
              <w:jc w:val="both"/>
              <w:rPr>
                <w:rFonts w:ascii="Roboto" w:hAnsi="Roboto" w:cs="Arial"/>
                <w:bCs/>
                <w:sz w:val="18"/>
                <w:szCs w:val="18"/>
              </w:rPr>
            </w:pPr>
            <w:r w:rsidRPr="00390E82">
              <w:rPr>
                <w:rFonts w:ascii="Roboto" w:hAnsi="Roboto" w:cs="Arial"/>
                <w:bCs/>
                <w:sz w:val="18"/>
                <w:szCs w:val="18"/>
              </w:rPr>
              <w:t>Descripción de la justificación detallada de los principales rubros de egresos</w:t>
            </w:r>
          </w:p>
        </w:tc>
      </w:tr>
      <w:tr w:rsidR="00F53525" w:rsidRPr="00390E82" w14:paraId="0F8BA898" w14:textId="77777777" w:rsidTr="00533ACD">
        <w:trPr>
          <w:trHeight w:val="1073"/>
        </w:trPr>
        <w:tc>
          <w:tcPr>
            <w:tcW w:w="1163" w:type="dxa"/>
            <w:vAlign w:val="center"/>
          </w:tcPr>
          <w:p w14:paraId="7270EC8B" w14:textId="77777777" w:rsidR="00001B41"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10</w:t>
            </w:r>
          </w:p>
        </w:tc>
        <w:tc>
          <w:tcPr>
            <w:tcW w:w="2410" w:type="dxa"/>
            <w:vAlign w:val="center"/>
          </w:tcPr>
          <w:p w14:paraId="712F8BCA" w14:textId="77777777" w:rsidR="00F53525" w:rsidRPr="00390E82" w:rsidRDefault="00F53525" w:rsidP="005432FA">
            <w:pPr>
              <w:pStyle w:val="Ttulo2"/>
              <w:spacing w:line="276" w:lineRule="auto"/>
              <w:rPr>
                <w:rFonts w:ascii="Roboto" w:hAnsi="Roboto"/>
                <w:sz w:val="18"/>
                <w:szCs w:val="18"/>
              </w:rPr>
            </w:pPr>
            <w:bookmarkStart w:id="152" w:name="_Toc523740834"/>
            <w:bookmarkStart w:id="153" w:name="_Toc523748051"/>
            <w:bookmarkStart w:id="154" w:name="_Toc18836184"/>
            <w:bookmarkStart w:id="155" w:name="_Toc44679311"/>
            <w:bookmarkStart w:id="156" w:name="_Toc174520014"/>
            <w:r w:rsidRPr="00390E82">
              <w:rPr>
                <w:rFonts w:ascii="Roboto" w:hAnsi="Roboto"/>
                <w:sz w:val="18"/>
                <w:szCs w:val="18"/>
              </w:rPr>
              <w:t>Presupuesto ordinario de egresos por meta</w:t>
            </w:r>
            <w:bookmarkEnd w:id="152"/>
            <w:bookmarkEnd w:id="153"/>
            <w:bookmarkEnd w:id="154"/>
            <w:bookmarkEnd w:id="155"/>
            <w:bookmarkEnd w:id="156"/>
          </w:p>
        </w:tc>
        <w:tc>
          <w:tcPr>
            <w:tcW w:w="4961" w:type="dxa"/>
            <w:vAlign w:val="center"/>
          </w:tcPr>
          <w:p w14:paraId="4812AD35" w14:textId="20038A8D" w:rsidR="00F53525" w:rsidRPr="00390E82" w:rsidRDefault="00F53525" w:rsidP="005432FA">
            <w:pPr>
              <w:spacing w:line="276" w:lineRule="auto"/>
              <w:jc w:val="both"/>
              <w:rPr>
                <w:rFonts w:ascii="Roboto" w:hAnsi="Roboto" w:cs="Arial"/>
                <w:bCs/>
                <w:sz w:val="18"/>
                <w:szCs w:val="18"/>
              </w:rPr>
            </w:pPr>
            <w:r w:rsidRPr="00390E82">
              <w:rPr>
                <w:rFonts w:ascii="Roboto" w:hAnsi="Roboto" w:cs="Arial"/>
                <w:bCs/>
                <w:sz w:val="18"/>
                <w:szCs w:val="18"/>
              </w:rPr>
              <w:t xml:space="preserve">Descripción detallada del objetivo general de la instancia, número de funcionarios, horas / hombre, </w:t>
            </w:r>
            <w:r w:rsidR="003165A0">
              <w:rPr>
                <w:rFonts w:ascii="Roboto" w:hAnsi="Roboto" w:cs="Arial"/>
                <w:bCs/>
                <w:sz w:val="18"/>
                <w:szCs w:val="18"/>
              </w:rPr>
              <w:t>porcentaje</w:t>
            </w:r>
            <w:r w:rsidRPr="00390E82">
              <w:rPr>
                <w:rFonts w:ascii="Roboto" w:hAnsi="Roboto" w:cs="Arial"/>
                <w:bCs/>
                <w:sz w:val="18"/>
                <w:szCs w:val="18"/>
              </w:rPr>
              <w:t xml:space="preserve"> asignado, monto total asignado a salarios, transferencias corrientes, inversiones, asignación de cuentas y total.</w:t>
            </w:r>
          </w:p>
        </w:tc>
      </w:tr>
      <w:tr w:rsidR="00F53525" w:rsidRPr="00390E82" w14:paraId="5D10484D" w14:textId="77777777" w:rsidTr="00533ACD">
        <w:trPr>
          <w:trHeight w:val="824"/>
        </w:trPr>
        <w:tc>
          <w:tcPr>
            <w:tcW w:w="1163" w:type="dxa"/>
            <w:vAlign w:val="center"/>
          </w:tcPr>
          <w:p w14:paraId="7BCF76A1" w14:textId="77777777" w:rsidR="00001B41"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11</w:t>
            </w:r>
          </w:p>
        </w:tc>
        <w:tc>
          <w:tcPr>
            <w:tcW w:w="2410" w:type="dxa"/>
            <w:vAlign w:val="center"/>
          </w:tcPr>
          <w:p w14:paraId="6106ED28" w14:textId="77777777" w:rsidR="00F53525" w:rsidRPr="00390E82" w:rsidRDefault="00F53525" w:rsidP="005432FA">
            <w:pPr>
              <w:pStyle w:val="Ttulo2"/>
              <w:spacing w:line="276" w:lineRule="auto"/>
              <w:rPr>
                <w:rFonts w:ascii="Roboto" w:hAnsi="Roboto"/>
                <w:sz w:val="18"/>
                <w:szCs w:val="18"/>
              </w:rPr>
            </w:pPr>
            <w:bookmarkStart w:id="157" w:name="_Toc523740836"/>
            <w:bookmarkStart w:id="158" w:name="_Toc523748053"/>
            <w:bookmarkStart w:id="159" w:name="_Toc18836186"/>
            <w:bookmarkStart w:id="160" w:name="_Toc44679313"/>
            <w:bookmarkStart w:id="161" w:name="_Toc174520015"/>
            <w:r w:rsidRPr="00390E82">
              <w:rPr>
                <w:rFonts w:ascii="Roboto" w:hAnsi="Roboto"/>
                <w:sz w:val="18"/>
                <w:szCs w:val="18"/>
              </w:rPr>
              <w:t xml:space="preserve">Comparativo de la evolución del gasto por cuenta durante los </w:t>
            </w:r>
            <w:r w:rsidR="00547F6E" w:rsidRPr="00390E82">
              <w:rPr>
                <w:rFonts w:ascii="Roboto" w:hAnsi="Roboto"/>
                <w:sz w:val="18"/>
                <w:szCs w:val="18"/>
              </w:rPr>
              <w:t>cinco</w:t>
            </w:r>
            <w:r w:rsidRPr="00390E82">
              <w:rPr>
                <w:rFonts w:ascii="Roboto" w:hAnsi="Roboto"/>
                <w:sz w:val="18"/>
                <w:szCs w:val="18"/>
              </w:rPr>
              <w:t xml:space="preserve"> últimos periodos</w:t>
            </w:r>
            <w:bookmarkEnd w:id="157"/>
            <w:bookmarkEnd w:id="158"/>
            <w:bookmarkEnd w:id="159"/>
            <w:bookmarkEnd w:id="160"/>
            <w:bookmarkEnd w:id="161"/>
          </w:p>
        </w:tc>
        <w:tc>
          <w:tcPr>
            <w:tcW w:w="4961" w:type="dxa"/>
            <w:vAlign w:val="center"/>
          </w:tcPr>
          <w:p w14:paraId="61C4FC4F" w14:textId="1CEB03C8" w:rsidR="00F53525" w:rsidRPr="00390E82" w:rsidRDefault="003165A0" w:rsidP="005432FA">
            <w:pPr>
              <w:spacing w:line="276" w:lineRule="auto"/>
              <w:jc w:val="both"/>
              <w:rPr>
                <w:rFonts w:ascii="Roboto" w:hAnsi="Roboto" w:cs="Arial"/>
                <w:bCs/>
                <w:sz w:val="18"/>
                <w:szCs w:val="18"/>
              </w:rPr>
            </w:pPr>
            <w:r>
              <w:rPr>
                <w:rFonts w:ascii="Roboto" w:hAnsi="Roboto" w:cs="Arial"/>
                <w:bCs/>
                <w:sz w:val="18"/>
                <w:szCs w:val="18"/>
              </w:rPr>
              <w:t>Porcentaje</w:t>
            </w:r>
            <w:r w:rsidR="00F53525" w:rsidRPr="00390E82">
              <w:rPr>
                <w:rFonts w:ascii="Roboto" w:hAnsi="Roboto" w:cs="Arial"/>
                <w:bCs/>
                <w:sz w:val="18"/>
                <w:szCs w:val="18"/>
              </w:rPr>
              <w:t xml:space="preserve"> relativo a cada </w:t>
            </w:r>
            <w:r w:rsidR="00F803CE" w:rsidRPr="00390E82">
              <w:rPr>
                <w:rFonts w:ascii="Roboto" w:hAnsi="Roboto" w:cs="Arial"/>
                <w:bCs/>
                <w:sz w:val="18"/>
                <w:szCs w:val="18"/>
              </w:rPr>
              <w:t>subcuenta</w:t>
            </w:r>
            <w:r w:rsidR="00F53525" w:rsidRPr="00390E82">
              <w:rPr>
                <w:rFonts w:ascii="Roboto" w:hAnsi="Roboto" w:cs="Arial"/>
                <w:bCs/>
                <w:sz w:val="18"/>
                <w:szCs w:val="18"/>
              </w:rPr>
              <w:t xml:space="preserve"> y </w:t>
            </w:r>
            <w:r>
              <w:rPr>
                <w:rFonts w:ascii="Roboto" w:hAnsi="Roboto" w:cs="Arial"/>
                <w:bCs/>
                <w:sz w:val="18"/>
                <w:szCs w:val="18"/>
              </w:rPr>
              <w:t>porcentaje</w:t>
            </w:r>
            <w:r w:rsidR="00F53525" w:rsidRPr="00390E82">
              <w:rPr>
                <w:rFonts w:ascii="Roboto" w:hAnsi="Roboto" w:cs="Arial"/>
                <w:bCs/>
                <w:sz w:val="18"/>
                <w:szCs w:val="18"/>
              </w:rPr>
              <w:t xml:space="preserve"> de variación </w:t>
            </w:r>
            <w:r w:rsidR="001B5DED" w:rsidRPr="00390E82">
              <w:rPr>
                <w:rFonts w:ascii="Roboto" w:hAnsi="Roboto" w:cs="Arial"/>
                <w:bCs/>
                <w:sz w:val="18"/>
                <w:szCs w:val="18"/>
              </w:rPr>
              <w:t>con los</w:t>
            </w:r>
            <w:r w:rsidR="00F53525" w:rsidRPr="00390E82">
              <w:rPr>
                <w:rFonts w:ascii="Roboto" w:hAnsi="Roboto" w:cs="Arial"/>
                <w:bCs/>
                <w:sz w:val="18"/>
                <w:szCs w:val="18"/>
              </w:rPr>
              <w:t xml:space="preserve"> últimos </w:t>
            </w:r>
            <w:r w:rsidR="00674EEF">
              <w:rPr>
                <w:rFonts w:ascii="Roboto" w:hAnsi="Roboto" w:cs="Arial"/>
                <w:bCs/>
                <w:sz w:val="18"/>
                <w:szCs w:val="18"/>
              </w:rPr>
              <w:t>5</w:t>
            </w:r>
            <w:r w:rsidR="00F53525" w:rsidRPr="00390E82">
              <w:rPr>
                <w:rFonts w:ascii="Roboto" w:hAnsi="Roboto" w:cs="Arial"/>
                <w:bCs/>
                <w:sz w:val="18"/>
                <w:szCs w:val="18"/>
              </w:rPr>
              <w:t xml:space="preserve"> años.</w:t>
            </w:r>
          </w:p>
        </w:tc>
      </w:tr>
      <w:tr w:rsidR="00F53525" w:rsidRPr="00390E82" w14:paraId="79D5564A" w14:textId="77777777" w:rsidTr="00533ACD">
        <w:trPr>
          <w:trHeight w:val="810"/>
        </w:trPr>
        <w:tc>
          <w:tcPr>
            <w:tcW w:w="1163" w:type="dxa"/>
            <w:vAlign w:val="center"/>
          </w:tcPr>
          <w:p w14:paraId="54B29780"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12</w:t>
            </w:r>
          </w:p>
        </w:tc>
        <w:tc>
          <w:tcPr>
            <w:tcW w:w="2410" w:type="dxa"/>
            <w:vAlign w:val="center"/>
          </w:tcPr>
          <w:p w14:paraId="626AE80F" w14:textId="77777777" w:rsidR="00F53525" w:rsidRPr="00390E82" w:rsidRDefault="00F53525" w:rsidP="005432FA">
            <w:pPr>
              <w:pStyle w:val="Ttulo2"/>
              <w:spacing w:line="276" w:lineRule="auto"/>
              <w:jc w:val="both"/>
              <w:rPr>
                <w:rFonts w:ascii="Roboto" w:hAnsi="Roboto"/>
                <w:sz w:val="18"/>
                <w:szCs w:val="18"/>
              </w:rPr>
            </w:pPr>
            <w:bookmarkStart w:id="162" w:name="_Toc18836188"/>
            <w:bookmarkStart w:id="163" w:name="_Toc44679315"/>
            <w:bookmarkStart w:id="164" w:name="_Toc174520016"/>
            <w:r w:rsidRPr="00390E82">
              <w:rPr>
                <w:rFonts w:ascii="Roboto" w:hAnsi="Roboto"/>
                <w:sz w:val="18"/>
                <w:szCs w:val="18"/>
              </w:rPr>
              <w:t>Comparativo de la evolución del gasto del año presupuestado</w:t>
            </w:r>
            <w:bookmarkEnd w:id="162"/>
            <w:bookmarkEnd w:id="163"/>
            <w:bookmarkEnd w:id="164"/>
          </w:p>
        </w:tc>
        <w:tc>
          <w:tcPr>
            <w:tcW w:w="4961" w:type="dxa"/>
            <w:vAlign w:val="center"/>
          </w:tcPr>
          <w:p w14:paraId="3A556A21" w14:textId="77777777" w:rsidR="00F53525" w:rsidRPr="00390E82" w:rsidRDefault="00F53525" w:rsidP="005432FA">
            <w:pPr>
              <w:spacing w:line="276" w:lineRule="auto"/>
              <w:jc w:val="both"/>
              <w:rPr>
                <w:rFonts w:ascii="Roboto" w:hAnsi="Roboto" w:cs="Arial"/>
                <w:bCs/>
                <w:sz w:val="18"/>
                <w:szCs w:val="18"/>
              </w:rPr>
            </w:pPr>
            <w:r w:rsidRPr="00390E82">
              <w:rPr>
                <w:rFonts w:ascii="Roboto" w:hAnsi="Roboto" w:cs="Arial"/>
                <w:bCs/>
                <w:sz w:val="18"/>
                <w:szCs w:val="18"/>
              </w:rPr>
              <w:t>Comportamiento estimado de los egresos a nivel de las principales cuentas con respecto al gasto del presente año</w:t>
            </w:r>
          </w:p>
        </w:tc>
      </w:tr>
      <w:tr w:rsidR="00F53525" w:rsidRPr="00390E82" w14:paraId="498E9F5D" w14:textId="77777777" w:rsidTr="00533ACD">
        <w:trPr>
          <w:trHeight w:val="411"/>
        </w:trPr>
        <w:tc>
          <w:tcPr>
            <w:tcW w:w="1163" w:type="dxa"/>
            <w:tcBorders>
              <w:bottom w:val="single" w:sz="4" w:space="0" w:color="auto"/>
            </w:tcBorders>
            <w:vAlign w:val="center"/>
          </w:tcPr>
          <w:p w14:paraId="085C6114" w14:textId="77777777" w:rsidR="00F53525"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13</w:t>
            </w:r>
          </w:p>
        </w:tc>
        <w:tc>
          <w:tcPr>
            <w:tcW w:w="2410" w:type="dxa"/>
            <w:tcBorders>
              <w:bottom w:val="single" w:sz="4" w:space="0" w:color="auto"/>
            </w:tcBorders>
            <w:vAlign w:val="center"/>
          </w:tcPr>
          <w:p w14:paraId="5B04EA0C" w14:textId="77777777" w:rsidR="00F53525" w:rsidRPr="00390E82" w:rsidRDefault="00F53525" w:rsidP="005432FA">
            <w:pPr>
              <w:pStyle w:val="Ttulo2"/>
              <w:spacing w:line="276" w:lineRule="auto"/>
              <w:rPr>
                <w:rFonts w:ascii="Roboto" w:hAnsi="Roboto"/>
                <w:sz w:val="18"/>
                <w:szCs w:val="18"/>
              </w:rPr>
            </w:pPr>
            <w:bookmarkStart w:id="165" w:name="_Toc18836190"/>
            <w:bookmarkStart w:id="166" w:name="_Toc44679317"/>
            <w:bookmarkStart w:id="167" w:name="_Toc174520017"/>
            <w:r w:rsidRPr="00390E82">
              <w:rPr>
                <w:rFonts w:ascii="Roboto" w:hAnsi="Roboto"/>
                <w:sz w:val="18"/>
                <w:szCs w:val="18"/>
              </w:rPr>
              <w:t xml:space="preserve">Presupuesto </w:t>
            </w:r>
            <w:r w:rsidR="00913322" w:rsidRPr="00390E82">
              <w:rPr>
                <w:rFonts w:ascii="Roboto" w:hAnsi="Roboto"/>
                <w:sz w:val="18"/>
                <w:szCs w:val="18"/>
              </w:rPr>
              <w:t>resumen</w:t>
            </w:r>
            <w:bookmarkEnd w:id="165"/>
            <w:bookmarkEnd w:id="166"/>
            <w:bookmarkEnd w:id="167"/>
          </w:p>
        </w:tc>
        <w:tc>
          <w:tcPr>
            <w:tcW w:w="4961" w:type="dxa"/>
            <w:tcBorders>
              <w:bottom w:val="single" w:sz="4" w:space="0" w:color="auto"/>
            </w:tcBorders>
            <w:vAlign w:val="center"/>
          </w:tcPr>
          <w:p w14:paraId="6693A786" w14:textId="77777777" w:rsidR="00F53525" w:rsidRPr="00390E82" w:rsidRDefault="00001B41" w:rsidP="005432FA">
            <w:pPr>
              <w:spacing w:line="276" w:lineRule="auto"/>
              <w:jc w:val="both"/>
              <w:rPr>
                <w:rFonts w:ascii="Roboto" w:hAnsi="Roboto" w:cs="Arial"/>
                <w:bCs/>
                <w:sz w:val="18"/>
                <w:szCs w:val="18"/>
              </w:rPr>
            </w:pPr>
            <w:r w:rsidRPr="00390E82">
              <w:rPr>
                <w:rFonts w:ascii="Roboto" w:hAnsi="Roboto" w:cs="Arial"/>
                <w:bCs/>
                <w:sz w:val="18"/>
                <w:szCs w:val="18"/>
              </w:rPr>
              <w:t xml:space="preserve">Cuadro resumen </w:t>
            </w:r>
            <w:r w:rsidR="00F53525" w:rsidRPr="00390E82">
              <w:rPr>
                <w:rFonts w:ascii="Roboto" w:hAnsi="Roboto" w:cs="Arial"/>
                <w:bCs/>
                <w:sz w:val="18"/>
                <w:szCs w:val="18"/>
              </w:rPr>
              <w:t>de las cuentas principales</w:t>
            </w:r>
            <w:r w:rsidR="000751B7" w:rsidRPr="00390E82">
              <w:rPr>
                <w:rFonts w:ascii="Roboto" w:hAnsi="Roboto" w:cs="Arial"/>
                <w:bCs/>
                <w:sz w:val="18"/>
                <w:szCs w:val="18"/>
              </w:rPr>
              <w:t>.</w:t>
            </w:r>
          </w:p>
        </w:tc>
      </w:tr>
      <w:tr w:rsidR="007A10DA" w:rsidRPr="00390E82" w14:paraId="7DA8A5EE" w14:textId="77777777" w:rsidTr="009E644B">
        <w:trPr>
          <w:trHeight w:val="623"/>
        </w:trPr>
        <w:tc>
          <w:tcPr>
            <w:tcW w:w="1163" w:type="dxa"/>
            <w:tcBorders>
              <w:bottom w:val="single" w:sz="4" w:space="0" w:color="auto"/>
            </w:tcBorders>
            <w:vAlign w:val="center"/>
          </w:tcPr>
          <w:p w14:paraId="7F848AE6" w14:textId="77777777" w:rsidR="007A10DA" w:rsidRPr="00390E82" w:rsidRDefault="00EA5493" w:rsidP="005432FA">
            <w:pPr>
              <w:spacing w:line="276" w:lineRule="auto"/>
              <w:jc w:val="center"/>
              <w:rPr>
                <w:rFonts w:ascii="Roboto" w:hAnsi="Roboto"/>
                <w:b/>
                <w:bCs/>
                <w:sz w:val="18"/>
                <w:szCs w:val="18"/>
              </w:rPr>
            </w:pPr>
            <w:r w:rsidRPr="00390E82">
              <w:rPr>
                <w:rFonts w:ascii="Roboto" w:hAnsi="Roboto"/>
                <w:b/>
                <w:bCs/>
                <w:sz w:val="18"/>
                <w:szCs w:val="18"/>
              </w:rPr>
              <w:t>14</w:t>
            </w:r>
          </w:p>
        </w:tc>
        <w:tc>
          <w:tcPr>
            <w:tcW w:w="2410" w:type="dxa"/>
            <w:tcBorders>
              <w:bottom w:val="single" w:sz="4" w:space="0" w:color="auto"/>
            </w:tcBorders>
            <w:vAlign w:val="center"/>
          </w:tcPr>
          <w:p w14:paraId="1AD18AC6" w14:textId="77777777" w:rsidR="007A10DA" w:rsidRPr="00390E82" w:rsidRDefault="00B73CBB" w:rsidP="005432FA">
            <w:pPr>
              <w:pStyle w:val="Ttulo2"/>
              <w:spacing w:line="276" w:lineRule="auto"/>
              <w:rPr>
                <w:rFonts w:ascii="Roboto" w:hAnsi="Roboto"/>
                <w:sz w:val="18"/>
                <w:szCs w:val="18"/>
              </w:rPr>
            </w:pPr>
            <w:bookmarkStart w:id="168" w:name="_Toc174520018"/>
            <w:r w:rsidRPr="00390E82">
              <w:rPr>
                <w:rFonts w:ascii="Roboto" w:hAnsi="Roboto"/>
                <w:sz w:val="18"/>
                <w:szCs w:val="18"/>
              </w:rPr>
              <w:t>Evolución del Presupuesto y Ejecución en términos Nominales y Reales</w:t>
            </w:r>
            <w:bookmarkEnd w:id="168"/>
          </w:p>
        </w:tc>
        <w:tc>
          <w:tcPr>
            <w:tcW w:w="4961" w:type="dxa"/>
            <w:tcBorders>
              <w:bottom w:val="single" w:sz="4" w:space="0" w:color="auto"/>
            </w:tcBorders>
            <w:vAlign w:val="center"/>
          </w:tcPr>
          <w:p w14:paraId="73C59316" w14:textId="6CCA5D01" w:rsidR="007A10DA" w:rsidRPr="00390E82" w:rsidRDefault="00B73CBB" w:rsidP="005432FA">
            <w:pPr>
              <w:spacing w:line="276" w:lineRule="auto"/>
              <w:jc w:val="both"/>
              <w:rPr>
                <w:rFonts w:ascii="Roboto" w:hAnsi="Roboto" w:cs="Arial"/>
                <w:bCs/>
                <w:sz w:val="18"/>
                <w:szCs w:val="18"/>
              </w:rPr>
            </w:pPr>
            <w:r w:rsidRPr="00390E82">
              <w:rPr>
                <w:rFonts w:ascii="Roboto" w:hAnsi="Roboto" w:cs="Arial"/>
                <w:bCs/>
                <w:sz w:val="18"/>
                <w:szCs w:val="18"/>
              </w:rPr>
              <w:t xml:space="preserve">Cuadro resumen de la evolución del presupuesto en términos nominales y resales de los últimos </w:t>
            </w:r>
            <w:r w:rsidR="00674EEF">
              <w:rPr>
                <w:rFonts w:ascii="Roboto" w:hAnsi="Roboto" w:cs="Arial"/>
                <w:bCs/>
                <w:sz w:val="18"/>
                <w:szCs w:val="18"/>
              </w:rPr>
              <w:t>4</w:t>
            </w:r>
            <w:r w:rsidRPr="00390E82">
              <w:rPr>
                <w:rFonts w:ascii="Roboto" w:hAnsi="Roboto" w:cs="Arial"/>
                <w:bCs/>
                <w:sz w:val="18"/>
                <w:szCs w:val="18"/>
              </w:rPr>
              <w:t xml:space="preserve"> años</w:t>
            </w:r>
          </w:p>
        </w:tc>
      </w:tr>
      <w:tr w:rsidR="000751B7" w:rsidRPr="00390E82" w14:paraId="2611DAA7" w14:textId="77777777" w:rsidTr="009E644B">
        <w:trPr>
          <w:trHeight w:val="318"/>
        </w:trPr>
        <w:tc>
          <w:tcPr>
            <w:tcW w:w="1163" w:type="dxa"/>
            <w:tcBorders>
              <w:bottom w:val="single" w:sz="4" w:space="0" w:color="auto"/>
            </w:tcBorders>
            <w:vAlign w:val="center"/>
          </w:tcPr>
          <w:p w14:paraId="49F28DE0" w14:textId="77777777" w:rsidR="000751B7" w:rsidRPr="00390E82" w:rsidRDefault="0050662D" w:rsidP="005432FA">
            <w:pPr>
              <w:spacing w:line="276" w:lineRule="auto"/>
              <w:jc w:val="center"/>
              <w:rPr>
                <w:rFonts w:ascii="Roboto" w:hAnsi="Roboto"/>
                <w:b/>
                <w:bCs/>
                <w:sz w:val="18"/>
                <w:szCs w:val="18"/>
              </w:rPr>
            </w:pPr>
            <w:bookmarkStart w:id="169" w:name="_Toc18836191"/>
            <w:bookmarkStart w:id="170" w:name="_Toc44679318"/>
            <w:r w:rsidRPr="00390E82">
              <w:rPr>
                <w:rFonts w:ascii="Roboto" w:hAnsi="Roboto"/>
                <w:b/>
                <w:bCs/>
                <w:sz w:val="18"/>
                <w:szCs w:val="18"/>
              </w:rPr>
              <w:t>1</w:t>
            </w:r>
            <w:bookmarkEnd w:id="169"/>
            <w:bookmarkEnd w:id="170"/>
          </w:p>
        </w:tc>
        <w:tc>
          <w:tcPr>
            <w:tcW w:w="2410" w:type="dxa"/>
            <w:tcBorders>
              <w:bottom w:val="single" w:sz="4" w:space="0" w:color="auto"/>
            </w:tcBorders>
            <w:vAlign w:val="center"/>
          </w:tcPr>
          <w:p w14:paraId="7939B24C" w14:textId="77777777" w:rsidR="000751B7" w:rsidRPr="00390E82" w:rsidRDefault="000751B7" w:rsidP="005432FA">
            <w:pPr>
              <w:pStyle w:val="Ttulo2"/>
              <w:spacing w:line="276" w:lineRule="auto"/>
              <w:rPr>
                <w:rFonts w:ascii="Roboto" w:hAnsi="Roboto"/>
                <w:sz w:val="18"/>
                <w:szCs w:val="18"/>
              </w:rPr>
            </w:pPr>
            <w:bookmarkStart w:id="171" w:name="_Toc18836192"/>
            <w:bookmarkStart w:id="172" w:name="_Toc44679319"/>
            <w:bookmarkStart w:id="173" w:name="_Toc174520019"/>
            <w:r w:rsidRPr="00390E82">
              <w:rPr>
                <w:rFonts w:ascii="Roboto" w:hAnsi="Roboto"/>
                <w:sz w:val="18"/>
                <w:szCs w:val="18"/>
              </w:rPr>
              <w:t>Gráfico de composición.</w:t>
            </w:r>
            <w:bookmarkEnd w:id="171"/>
            <w:bookmarkEnd w:id="172"/>
            <w:bookmarkEnd w:id="173"/>
          </w:p>
        </w:tc>
        <w:tc>
          <w:tcPr>
            <w:tcW w:w="4961" w:type="dxa"/>
            <w:tcBorders>
              <w:bottom w:val="single" w:sz="4" w:space="0" w:color="auto"/>
            </w:tcBorders>
            <w:vAlign w:val="center"/>
          </w:tcPr>
          <w:p w14:paraId="357A0B57" w14:textId="77777777" w:rsidR="000751B7" w:rsidRPr="00390E82" w:rsidRDefault="000751B7" w:rsidP="005432FA">
            <w:pPr>
              <w:spacing w:line="276" w:lineRule="auto"/>
              <w:jc w:val="both"/>
              <w:rPr>
                <w:rFonts w:ascii="Roboto" w:hAnsi="Roboto" w:cs="Arial"/>
                <w:bCs/>
                <w:sz w:val="18"/>
                <w:szCs w:val="18"/>
              </w:rPr>
            </w:pPr>
            <w:r w:rsidRPr="00390E82">
              <w:rPr>
                <w:rFonts w:ascii="Roboto" w:hAnsi="Roboto" w:cs="Arial"/>
                <w:bCs/>
                <w:sz w:val="18"/>
                <w:szCs w:val="18"/>
              </w:rPr>
              <w:t>Gráfico de composición del gasto.</w:t>
            </w:r>
          </w:p>
        </w:tc>
      </w:tr>
      <w:tr w:rsidR="00001B41" w:rsidRPr="00390E82" w14:paraId="6CF28D64" w14:textId="77777777" w:rsidTr="00533ACD">
        <w:trPr>
          <w:trHeight w:val="333"/>
        </w:trPr>
        <w:tc>
          <w:tcPr>
            <w:tcW w:w="1163" w:type="dxa"/>
            <w:tcBorders>
              <w:bottom w:val="single" w:sz="4" w:space="0" w:color="auto"/>
            </w:tcBorders>
            <w:vAlign w:val="center"/>
          </w:tcPr>
          <w:p w14:paraId="15FE0E8A" w14:textId="77777777" w:rsidR="00001B41" w:rsidRPr="00390E82" w:rsidRDefault="00D62D53" w:rsidP="005432FA">
            <w:pPr>
              <w:spacing w:line="276" w:lineRule="auto"/>
              <w:jc w:val="center"/>
              <w:rPr>
                <w:rFonts w:ascii="Roboto" w:hAnsi="Roboto"/>
                <w:b/>
                <w:bCs/>
                <w:sz w:val="18"/>
                <w:szCs w:val="18"/>
              </w:rPr>
            </w:pPr>
            <w:r w:rsidRPr="00390E82">
              <w:rPr>
                <w:rFonts w:ascii="Roboto" w:hAnsi="Roboto"/>
                <w:b/>
                <w:bCs/>
                <w:sz w:val="18"/>
                <w:szCs w:val="18"/>
              </w:rPr>
              <w:t>2</w:t>
            </w:r>
          </w:p>
        </w:tc>
        <w:tc>
          <w:tcPr>
            <w:tcW w:w="2410" w:type="dxa"/>
            <w:tcBorders>
              <w:bottom w:val="single" w:sz="4" w:space="0" w:color="auto"/>
            </w:tcBorders>
            <w:vAlign w:val="center"/>
          </w:tcPr>
          <w:p w14:paraId="4E807DC1" w14:textId="77777777" w:rsidR="00001B41" w:rsidRPr="00390E82" w:rsidRDefault="00913322" w:rsidP="005432FA">
            <w:pPr>
              <w:pStyle w:val="Ttulo2"/>
              <w:spacing w:line="276" w:lineRule="auto"/>
              <w:rPr>
                <w:rFonts w:ascii="Roboto" w:hAnsi="Roboto"/>
                <w:sz w:val="18"/>
                <w:szCs w:val="18"/>
              </w:rPr>
            </w:pPr>
            <w:bookmarkStart w:id="174" w:name="_Toc18836194"/>
            <w:bookmarkStart w:id="175" w:name="_Toc44679321"/>
            <w:bookmarkStart w:id="176" w:name="_Toc174520020"/>
            <w:r w:rsidRPr="00390E82">
              <w:rPr>
                <w:rFonts w:ascii="Roboto" w:hAnsi="Roboto"/>
                <w:sz w:val="18"/>
                <w:szCs w:val="18"/>
              </w:rPr>
              <w:t>Gráfico de evolución anual de recursos</w:t>
            </w:r>
            <w:bookmarkEnd w:id="174"/>
            <w:bookmarkEnd w:id="175"/>
            <w:bookmarkEnd w:id="176"/>
          </w:p>
        </w:tc>
        <w:tc>
          <w:tcPr>
            <w:tcW w:w="4961" w:type="dxa"/>
            <w:tcBorders>
              <w:bottom w:val="single" w:sz="4" w:space="0" w:color="auto"/>
            </w:tcBorders>
            <w:vAlign w:val="center"/>
          </w:tcPr>
          <w:p w14:paraId="326522BD" w14:textId="77777777" w:rsidR="00001B41" w:rsidRPr="00390E82" w:rsidRDefault="00001B41" w:rsidP="005432FA">
            <w:pPr>
              <w:spacing w:line="276" w:lineRule="auto"/>
              <w:jc w:val="both"/>
              <w:rPr>
                <w:rFonts w:ascii="Roboto" w:hAnsi="Roboto" w:cs="Arial"/>
                <w:bCs/>
                <w:sz w:val="18"/>
                <w:szCs w:val="18"/>
              </w:rPr>
            </w:pPr>
            <w:r w:rsidRPr="00390E82">
              <w:rPr>
                <w:rFonts w:ascii="Roboto" w:hAnsi="Roboto" w:cs="Arial"/>
                <w:bCs/>
                <w:sz w:val="18"/>
                <w:szCs w:val="18"/>
              </w:rPr>
              <w:t xml:space="preserve">Detalle del presupuesto y ejecución últimos </w:t>
            </w:r>
            <w:r w:rsidR="00B73CBB" w:rsidRPr="00390E82">
              <w:rPr>
                <w:rFonts w:ascii="Roboto" w:hAnsi="Roboto" w:cs="Arial"/>
                <w:bCs/>
                <w:sz w:val="18"/>
                <w:szCs w:val="18"/>
              </w:rPr>
              <w:t>tres</w:t>
            </w:r>
            <w:r w:rsidRPr="00390E82">
              <w:rPr>
                <w:rFonts w:ascii="Roboto" w:hAnsi="Roboto" w:cs="Arial"/>
                <w:bCs/>
                <w:sz w:val="18"/>
                <w:szCs w:val="18"/>
              </w:rPr>
              <w:t xml:space="preserve"> años.</w:t>
            </w:r>
          </w:p>
        </w:tc>
      </w:tr>
    </w:tbl>
    <w:p w14:paraId="685AB576" w14:textId="77777777" w:rsidR="0085529C" w:rsidRPr="00390E82" w:rsidRDefault="0085529C" w:rsidP="00D57FB7">
      <w:pPr>
        <w:spacing w:line="276" w:lineRule="auto"/>
        <w:jc w:val="both"/>
        <w:rPr>
          <w:rFonts w:ascii="Roboto" w:hAnsi="Roboto" w:cs="Arial"/>
          <w:iCs/>
          <w:sz w:val="22"/>
          <w:szCs w:val="22"/>
          <w:lang w:val="es-MX"/>
        </w:rPr>
      </w:pPr>
    </w:p>
    <w:p w14:paraId="31CF2D68" w14:textId="56B9A21D" w:rsidR="005432FA" w:rsidRPr="00390E82" w:rsidRDefault="00D62D53" w:rsidP="005432FA">
      <w:pPr>
        <w:spacing w:line="276" w:lineRule="auto"/>
        <w:jc w:val="both"/>
        <w:rPr>
          <w:rFonts w:ascii="Roboto" w:hAnsi="Roboto" w:cs="Arial"/>
          <w:iCs/>
          <w:sz w:val="22"/>
          <w:szCs w:val="22"/>
          <w:lang w:val="es-MX"/>
        </w:rPr>
      </w:pPr>
      <w:r w:rsidRPr="00390E82">
        <w:rPr>
          <w:rFonts w:ascii="Roboto" w:hAnsi="Roboto" w:cs="Arial"/>
          <w:iCs/>
          <w:sz w:val="22"/>
          <w:szCs w:val="22"/>
          <w:lang w:val="es-MX"/>
        </w:rPr>
        <w:t xml:space="preserve">En </w:t>
      </w:r>
      <w:r w:rsidR="00EB4D39">
        <w:rPr>
          <w:rFonts w:ascii="Roboto" w:hAnsi="Roboto" w:cs="Arial"/>
          <w:iCs/>
          <w:sz w:val="22"/>
          <w:szCs w:val="22"/>
          <w:lang w:val="es-MX"/>
        </w:rPr>
        <w:t>los anexos 9 y 13</w:t>
      </w:r>
      <w:r w:rsidRPr="00390E82">
        <w:rPr>
          <w:rFonts w:ascii="Roboto" w:hAnsi="Roboto" w:cs="Arial"/>
          <w:iCs/>
          <w:sz w:val="22"/>
          <w:szCs w:val="22"/>
          <w:lang w:val="es-MX"/>
        </w:rPr>
        <w:t>, s</w:t>
      </w:r>
      <w:r w:rsidR="00CE1397" w:rsidRPr="00390E82">
        <w:rPr>
          <w:rFonts w:ascii="Roboto" w:hAnsi="Roboto" w:cs="Arial"/>
          <w:iCs/>
          <w:sz w:val="22"/>
          <w:szCs w:val="22"/>
          <w:lang w:val="es-MX"/>
        </w:rPr>
        <w:t>e adjunta</w:t>
      </w:r>
      <w:r w:rsidR="00EB4D39">
        <w:rPr>
          <w:rFonts w:ascii="Roboto" w:hAnsi="Roboto" w:cs="Arial"/>
          <w:iCs/>
          <w:sz w:val="22"/>
          <w:szCs w:val="22"/>
          <w:lang w:val="es-MX"/>
        </w:rPr>
        <w:t>n</w:t>
      </w:r>
      <w:r w:rsidR="00CE1397" w:rsidRPr="00390E82">
        <w:rPr>
          <w:rFonts w:ascii="Roboto" w:hAnsi="Roboto" w:cs="Arial"/>
          <w:iCs/>
          <w:sz w:val="22"/>
          <w:szCs w:val="22"/>
          <w:lang w:val="es-MX"/>
        </w:rPr>
        <w:t xml:space="preserve"> como archivo</w:t>
      </w:r>
      <w:r w:rsidR="00EB4D39">
        <w:rPr>
          <w:rFonts w:ascii="Roboto" w:hAnsi="Roboto" w:cs="Arial"/>
          <w:iCs/>
          <w:sz w:val="22"/>
          <w:szCs w:val="22"/>
          <w:lang w:val="es-MX"/>
        </w:rPr>
        <w:t>s</w:t>
      </w:r>
      <w:r w:rsidR="00CE1397" w:rsidRPr="00390E82">
        <w:rPr>
          <w:rFonts w:ascii="Roboto" w:hAnsi="Roboto" w:cs="Arial"/>
          <w:iCs/>
          <w:sz w:val="22"/>
          <w:szCs w:val="22"/>
          <w:lang w:val="es-MX"/>
        </w:rPr>
        <w:t xml:space="preserve"> electrónico</w:t>
      </w:r>
      <w:r w:rsidR="00EB4D39">
        <w:rPr>
          <w:rFonts w:ascii="Roboto" w:hAnsi="Roboto" w:cs="Arial"/>
          <w:iCs/>
          <w:sz w:val="22"/>
          <w:szCs w:val="22"/>
          <w:lang w:val="es-MX"/>
        </w:rPr>
        <w:t>s</w:t>
      </w:r>
      <w:r w:rsidR="00CE1397" w:rsidRPr="00390E82">
        <w:rPr>
          <w:rFonts w:ascii="Roboto" w:hAnsi="Roboto" w:cs="Arial"/>
          <w:iCs/>
          <w:sz w:val="22"/>
          <w:szCs w:val="22"/>
          <w:lang w:val="es-MX"/>
        </w:rPr>
        <w:t xml:space="preserve">, el presupuesto de la </w:t>
      </w:r>
      <w:r w:rsidR="006F1759" w:rsidRPr="00390E82">
        <w:rPr>
          <w:rFonts w:ascii="Roboto" w:hAnsi="Roboto" w:cs="Arial"/>
          <w:noProof/>
          <w:sz w:val="22"/>
        </w:rPr>
        <w:t>SUGEVAL</w:t>
      </w:r>
      <w:r w:rsidR="006F1759" w:rsidRPr="00390E82">
        <w:rPr>
          <w:rFonts w:ascii="Roboto" w:hAnsi="Roboto" w:cs="Arial"/>
          <w:iCs/>
          <w:sz w:val="22"/>
          <w:szCs w:val="22"/>
          <w:lang w:val="es-MX"/>
        </w:rPr>
        <w:t xml:space="preserve"> </w:t>
      </w:r>
      <w:r w:rsidR="00CE1397" w:rsidRPr="00390E82">
        <w:rPr>
          <w:rFonts w:ascii="Roboto" w:hAnsi="Roboto" w:cs="Arial"/>
          <w:iCs/>
          <w:sz w:val="22"/>
          <w:szCs w:val="22"/>
          <w:lang w:val="es-MX"/>
        </w:rPr>
        <w:t xml:space="preserve">para el año </w:t>
      </w:r>
      <w:r w:rsidR="00145CA2" w:rsidRPr="00390E82">
        <w:rPr>
          <w:rFonts w:ascii="Roboto" w:hAnsi="Roboto" w:cs="Arial"/>
          <w:iCs/>
          <w:sz w:val="22"/>
          <w:szCs w:val="22"/>
          <w:lang w:val="es-MX"/>
        </w:rPr>
        <w:t>2025</w:t>
      </w:r>
      <w:r w:rsidRPr="00390E82">
        <w:rPr>
          <w:rFonts w:ascii="Roboto" w:hAnsi="Roboto" w:cs="Arial"/>
          <w:iCs/>
          <w:sz w:val="22"/>
          <w:szCs w:val="22"/>
          <w:lang w:val="es-MX"/>
        </w:rPr>
        <w:t>.</w:t>
      </w:r>
      <w:r w:rsidR="00CE1397" w:rsidRPr="00390E82">
        <w:rPr>
          <w:rFonts w:ascii="Roboto" w:hAnsi="Roboto" w:cs="Arial"/>
          <w:iCs/>
          <w:sz w:val="22"/>
          <w:szCs w:val="22"/>
          <w:lang w:val="es-MX"/>
        </w:rPr>
        <w:t xml:space="preserve"> </w:t>
      </w:r>
      <w:r w:rsidR="001B7A99" w:rsidRPr="00390E82">
        <w:rPr>
          <w:rFonts w:ascii="Roboto" w:hAnsi="Roboto" w:cs="Arial"/>
          <w:iCs/>
          <w:sz w:val="22"/>
          <w:szCs w:val="22"/>
          <w:lang w:val="es-MX"/>
        </w:rPr>
        <w:t>E</w:t>
      </w:r>
      <w:r w:rsidR="00B27508" w:rsidRPr="00390E82">
        <w:rPr>
          <w:rFonts w:ascii="Roboto" w:hAnsi="Roboto" w:cs="Arial"/>
          <w:iCs/>
          <w:sz w:val="22"/>
          <w:szCs w:val="22"/>
          <w:lang w:val="es-MX"/>
        </w:rPr>
        <w:t xml:space="preserve">n el </w:t>
      </w:r>
      <w:r w:rsidR="00C30862">
        <w:rPr>
          <w:rFonts w:ascii="Roboto" w:hAnsi="Roboto" w:cs="Arial"/>
          <w:iCs/>
          <w:sz w:val="22"/>
          <w:szCs w:val="22"/>
          <w:lang w:val="es-MX"/>
        </w:rPr>
        <w:t>c</w:t>
      </w:r>
      <w:r w:rsidR="00B27508" w:rsidRPr="00390E82">
        <w:rPr>
          <w:rFonts w:ascii="Roboto" w:hAnsi="Roboto" w:cs="Arial"/>
          <w:iCs/>
          <w:sz w:val="22"/>
          <w:szCs w:val="22"/>
          <w:lang w:val="es-MX"/>
        </w:rPr>
        <w:t>uadro 1</w:t>
      </w:r>
      <w:r w:rsidR="00981526" w:rsidRPr="00390E82">
        <w:rPr>
          <w:rFonts w:ascii="Roboto" w:hAnsi="Roboto" w:cs="Arial"/>
          <w:iCs/>
          <w:sz w:val="22"/>
          <w:szCs w:val="22"/>
          <w:lang w:val="es-MX"/>
        </w:rPr>
        <w:t>5</w:t>
      </w:r>
      <w:r w:rsidR="00B27508" w:rsidRPr="00390E82">
        <w:rPr>
          <w:rFonts w:ascii="Roboto" w:hAnsi="Roboto" w:cs="Arial"/>
          <w:iCs/>
          <w:sz w:val="22"/>
          <w:szCs w:val="22"/>
          <w:lang w:val="es-MX"/>
        </w:rPr>
        <w:t xml:space="preserve"> se muestra un resumen del Presupuesto.</w:t>
      </w:r>
    </w:p>
    <w:p w14:paraId="6D51D213" w14:textId="77777777" w:rsidR="00CE44FF" w:rsidRDefault="00CE1397"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iCs/>
          <w:sz w:val="22"/>
          <w:szCs w:val="22"/>
          <w:lang w:val="es-MX"/>
        </w:rPr>
        <w:t xml:space="preserve"> </w:t>
      </w:r>
      <w:r w:rsidR="00B27508" w:rsidRPr="00390E82">
        <w:rPr>
          <w:rFonts w:ascii="Roboto" w:hAnsi="Roboto" w:cs="Arial"/>
          <w:b/>
          <w:sz w:val="22"/>
          <w:szCs w:val="22"/>
          <w:lang w:val="es-CR"/>
        </w:rPr>
        <w:t>Cuadro 1</w:t>
      </w:r>
      <w:r w:rsidR="00981526" w:rsidRPr="00390E82">
        <w:rPr>
          <w:rFonts w:ascii="Roboto" w:hAnsi="Roboto" w:cs="Arial"/>
          <w:b/>
          <w:sz w:val="22"/>
          <w:szCs w:val="22"/>
          <w:lang w:val="es-CR"/>
        </w:rPr>
        <w:t>5</w:t>
      </w:r>
    </w:p>
    <w:p w14:paraId="0603C7A5" w14:textId="05501C14" w:rsidR="00B27508" w:rsidRPr="00390E82" w:rsidRDefault="00B27508"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t xml:space="preserve">Presupuesto </w:t>
      </w:r>
      <w:r w:rsidR="001B7A99" w:rsidRPr="00390E82">
        <w:rPr>
          <w:rFonts w:ascii="Roboto" w:hAnsi="Roboto" w:cs="Arial"/>
          <w:b/>
          <w:sz w:val="22"/>
          <w:szCs w:val="22"/>
          <w:lang w:val="es-CR"/>
        </w:rPr>
        <w:t xml:space="preserve">año </w:t>
      </w:r>
      <w:r w:rsidR="00145CA2" w:rsidRPr="00390E82">
        <w:rPr>
          <w:rFonts w:ascii="Roboto" w:hAnsi="Roboto" w:cs="Arial"/>
          <w:b/>
          <w:sz w:val="22"/>
          <w:szCs w:val="22"/>
          <w:lang w:val="es-CR"/>
        </w:rPr>
        <w:t>2025</w:t>
      </w:r>
    </w:p>
    <w:p w14:paraId="5A0EAA67" w14:textId="77777777" w:rsidR="001B7A99" w:rsidRPr="00390E82" w:rsidRDefault="001B7A99" w:rsidP="00B27508">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t>(en millones de colones)</w:t>
      </w:r>
    </w:p>
    <w:p w14:paraId="7FAC2AB9" w14:textId="77777777" w:rsidR="00B27508" w:rsidRPr="00390E82" w:rsidRDefault="00B27508" w:rsidP="00B27508">
      <w:pPr>
        <w:jc w:val="both"/>
        <w:rPr>
          <w:rFonts w:ascii="Roboto" w:hAnsi="Roboto" w:cs="Arial"/>
          <w:sz w:val="22"/>
          <w:szCs w:val="22"/>
          <w:lang w:val="es-CR"/>
        </w:rPr>
      </w:pPr>
    </w:p>
    <w:tbl>
      <w:tblPr>
        <w:tblW w:w="807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904"/>
        <w:gridCol w:w="1385"/>
        <w:gridCol w:w="2510"/>
        <w:gridCol w:w="1276"/>
      </w:tblGrid>
      <w:tr w:rsidR="00B27508" w:rsidRPr="00390E82" w14:paraId="1F213E38" w14:textId="77777777" w:rsidTr="00F80F04">
        <w:trPr>
          <w:trHeight w:val="540"/>
          <w:jc w:val="center"/>
        </w:trPr>
        <w:tc>
          <w:tcPr>
            <w:tcW w:w="2904" w:type="dxa"/>
            <w:shd w:val="clear" w:color="auto" w:fill="0D559A"/>
            <w:vAlign w:val="center"/>
            <w:hideMark/>
          </w:tcPr>
          <w:p w14:paraId="0AEFFE56" w14:textId="77777777" w:rsidR="00B27508" w:rsidRPr="00390E82" w:rsidRDefault="00B27508" w:rsidP="001B7A99">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Ingresos</w:t>
            </w:r>
          </w:p>
        </w:tc>
        <w:tc>
          <w:tcPr>
            <w:tcW w:w="1385" w:type="dxa"/>
            <w:shd w:val="clear" w:color="auto" w:fill="0D559A"/>
            <w:vAlign w:val="center"/>
            <w:hideMark/>
          </w:tcPr>
          <w:p w14:paraId="33FCD7EC" w14:textId="77777777" w:rsidR="00B27508" w:rsidRPr="00390E82" w:rsidRDefault="001B7A99" w:rsidP="001B7A99">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Monto</w:t>
            </w:r>
          </w:p>
        </w:tc>
        <w:tc>
          <w:tcPr>
            <w:tcW w:w="2510" w:type="dxa"/>
            <w:shd w:val="clear" w:color="auto" w:fill="0D559A"/>
            <w:vAlign w:val="center"/>
            <w:hideMark/>
          </w:tcPr>
          <w:p w14:paraId="05F458CC" w14:textId="77777777" w:rsidR="00B27508" w:rsidRPr="00390E82" w:rsidRDefault="001B7A99" w:rsidP="001B7A99">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Gastos</w:t>
            </w:r>
          </w:p>
        </w:tc>
        <w:tc>
          <w:tcPr>
            <w:tcW w:w="1276" w:type="dxa"/>
            <w:shd w:val="clear" w:color="auto" w:fill="0D559A"/>
            <w:vAlign w:val="center"/>
          </w:tcPr>
          <w:p w14:paraId="09FF3858" w14:textId="77777777" w:rsidR="00B27508" w:rsidRPr="00390E82" w:rsidRDefault="001B7A99" w:rsidP="001B7A99">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Monto</w:t>
            </w:r>
          </w:p>
        </w:tc>
      </w:tr>
      <w:tr w:rsidR="001B7A99" w:rsidRPr="00390E82" w14:paraId="3A983C18" w14:textId="77777777" w:rsidTr="00EE7BE8">
        <w:trPr>
          <w:trHeight w:val="315"/>
          <w:jc w:val="center"/>
        </w:trPr>
        <w:tc>
          <w:tcPr>
            <w:tcW w:w="2904" w:type="dxa"/>
            <w:vMerge w:val="restart"/>
            <w:shd w:val="clear" w:color="auto" w:fill="auto"/>
            <w:vAlign w:val="center"/>
          </w:tcPr>
          <w:p w14:paraId="595CB14D" w14:textId="77777777" w:rsidR="001B7A99" w:rsidRPr="00390E82" w:rsidRDefault="001B7A99" w:rsidP="00981526">
            <w:pPr>
              <w:rPr>
                <w:rFonts w:ascii="Roboto" w:hAnsi="Roboto" w:cs="Arial"/>
                <w:sz w:val="18"/>
                <w:szCs w:val="18"/>
                <w:lang w:val="es-CR" w:eastAsia="es-CR"/>
              </w:rPr>
            </w:pPr>
            <w:r w:rsidRPr="00390E82">
              <w:rPr>
                <w:rFonts w:ascii="Roboto" w:hAnsi="Roboto" w:cs="Arial"/>
                <w:sz w:val="18"/>
                <w:szCs w:val="18"/>
                <w:lang w:val="es-CR" w:eastAsia="es-CR"/>
              </w:rPr>
              <w:t>1.Transferencias Corrientes</w:t>
            </w:r>
          </w:p>
          <w:p w14:paraId="540AB156" w14:textId="77777777" w:rsidR="001B7A99" w:rsidRPr="00390E82" w:rsidRDefault="001B7A99" w:rsidP="00981526">
            <w:pPr>
              <w:rPr>
                <w:rFonts w:ascii="Roboto" w:hAnsi="Roboto" w:cs="Arial"/>
                <w:b/>
                <w:bCs/>
                <w:sz w:val="18"/>
                <w:szCs w:val="18"/>
                <w:lang w:val="es-CR" w:eastAsia="es-CR"/>
              </w:rPr>
            </w:pPr>
            <w:r w:rsidRPr="00390E82">
              <w:rPr>
                <w:rFonts w:ascii="Roboto" w:hAnsi="Roboto" w:cs="Arial"/>
                <w:sz w:val="18"/>
                <w:szCs w:val="18"/>
                <w:lang w:val="es-CR" w:eastAsia="es-CR"/>
              </w:rPr>
              <w:t>Aporte del Banco Central de Costa Rica (según artículo 174, Ley 7732)</w:t>
            </w:r>
          </w:p>
        </w:tc>
        <w:tc>
          <w:tcPr>
            <w:tcW w:w="1385" w:type="dxa"/>
            <w:shd w:val="clear" w:color="auto" w:fill="auto"/>
            <w:vAlign w:val="center"/>
          </w:tcPr>
          <w:p w14:paraId="39420C54" w14:textId="3B43BD01" w:rsidR="001B7A99" w:rsidRPr="00390E82" w:rsidRDefault="00674EEF" w:rsidP="00981526">
            <w:pPr>
              <w:jc w:val="right"/>
              <w:rPr>
                <w:rFonts w:ascii="Roboto" w:hAnsi="Roboto" w:cs="Arial"/>
                <w:sz w:val="18"/>
                <w:szCs w:val="18"/>
                <w:lang w:val="es-CR" w:eastAsia="es-CR"/>
              </w:rPr>
            </w:pPr>
            <w:r>
              <w:rPr>
                <w:rFonts w:ascii="Roboto" w:hAnsi="Roboto" w:cs="Arial"/>
                <w:sz w:val="18"/>
                <w:szCs w:val="18"/>
                <w:lang w:val="es-CR" w:eastAsia="es-CR"/>
              </w:rPr>
              <w:t>6</w:t>
            </w:r>
            <w:r w:rsidR="001B7A99" w:rsidRPr="00390E82">
              <w:rPr>
                <w:rFonts w:ascii="Roboto" w:hAnsi="Roboto" w:cs="Arial"/>
                <w:sz w:val="18"/>
                <w:szCs w:val="18"/>
                <w:lang w:val="es-CR" w:eastAsia="es-CR"/>
              </w:rPr>
              <w:t>.</w:t>
            </w:r>
            <w:r>
              <w:rPr>
                <w:rFonts w:ascii="Roboto" w:hAnsi="Roboto" w:cs="Arial"/>
                <w:sz w:val="18"/>
                <w:szCs w:val="18"/>
                <w:lang w:val="es-CR" w:eastAsia="es-CR"/>
              </w:rPr>
              <w:t>181</w:t>
            </w:r>
            <w:r w:rsidR="001B7A99" w:rsidRPr="00390E82">
              <w:rPr>
                <w:rFonts w:ascii="Roboto" w:hAnsi="Roboto" w:cs="Arial"/>
                <w:sz w:val="18"/>
                <w:szCs w:val="18"/>
                <w:lang w:val="es-CR" w:eastAsia="es-CR"/>
              </w:rPr>
              <w:t>,</w:t>
            </w:r>
            <w:r>
              <w:rPr>
                <w:rFonts w:ascii="Roboto" w:hAnsi="Roboto" w:cs="Arial"/>
                <w:sz w:val="18"/>
                <w:szCs w:val="18"/>
                <w:lang w:val="es-CR" w:eastAsia="es-CR"/>
              </w:rPr>
              <w:t>1</w:t>
            </w:r>
          </w:p>
        </w:tc>
        <w:tc>
          <w:tcPr>
            <w:tcW w:w="2510" w:type="dxa"/>
            <w:shd w:val="clear" w:color="auto" w:fill="auto"/>
            <w:vAlign w:val="center"/>
          </w:tcPr>
          <w:p w14:paraId="35DFD56C" w14:textId="77777777" w:rsidR="001B7A99" w:rsidRPr="00390E82" w:rsidRDefault="001B7A99" w:rsidP="001B7A99">
            <w:pPr>
              <w:rPr>
                <w:rFonts w:ascii="Roboto" w:hAnsi="Roboto" w:cs="Arial"/>
                <w:sz w:val="18"/>
                <w:szCs w:val="18"/>
                <w:lang w:val="es-CR" w:eastAsia="es-CR"/>
              </w:rPr>
            </w:pPr>
            <w:r w:rsidRPr="00390E82">
              <w:rPr>
                <w:rFonts w:ascii="Roboto" w:hAnsi="Roboto" w:cs="Arial"/>
                <w:sz w:val="18"/>
                <w:szCs w:val="18"/>
                <w:lang w:val="es-CR" w:eastAsia="es-CR"/>
              </w:rPr>
              <w:t>0.Remuneraciones</w:t>
            </w:r>
          </w:p>
        </w:tc>
        <w:tc>
          <w:tcPr>
            <w:tcW w:w="1276" w:type="dxa"/>
            <w:vAlign w:val="center"/>
          </w:tcPr>
          <w:p w14:paraId="670B6114" w14:textId="6FFF03EE" w:rsidR="001B7A99" w:rsidRPr="00390E82" w:rsidRDefault="00A12265">
            <w:pPr>
              <w:jc w:val="right"/>
              <w:rPr>
                <w:rFonts w:ascii="Roboto" w:hAnsi="Roboto" w:cs="Arial"/>
                <w:sz w:val="18"/>
                <w:szCs w:val="18"/>
                <w:lang w:val="es-CR" w:eastAsia="es-CR"/>
              </w:rPr>
            </w:pPr>
            <w:r w:rsidRPr="00390E82">
              <w:rPr>
                <w:rFonts w:ascii="Roboto" w:hAnsi="Roboto" w:cs="Arial"/>
                <w:sz w:val="18"/>
                <w:szCs w:val="18"/>
                <w:lang w:val="es-CR" w:eastAsia="es-CR"/>
              </w:rPr>
              <w:t>3</w:t>
            </w:r>
            <w:r w:rsidR="00E17F39" w:rsidRPr="00390E82">
              <w:rPr>
                <w:rFonts w:ascii="Roboto" w:hAnsi="Roboto" w:cs="Arial"/>
                <w:sz w:val="18"/>
                <w:szCs w:val="18"/>
                <w:lang w:val="es-CR" w:eastAsia="es-CR"/>
              </w:rPr>
              <w:t>.</w:t>
            </w:r>
            <w:r w:rsidR="00674EEF">
              <w:rPr>
                <w:rFonts w:ascii="Roboto" w:hAnsi="Roboto" w:cs="Arial"/>
                <w:sz w:val="18"/>
                <w:szCs w:val="18"/>
                <w:lang w:val="es-CR" w:eastAsia="es-CR"/>
              </w:rPr>
              <w:t>313</w:t>
            </w:r>
            <w:r w:rsidRPr="00390E82">
              <w:rPr>
                <w:rFonts w:ascii="Roboto" w:hAnsi="Roboto" w:cs="Arial"/>
                <w:sz w:val="18"/>
                <w:szCs w:val="18"/>
                <w:lang w:val="es-CR" w:eastAsia="es-CR"/>
              </w:rPr>
              <w:t>,</w:t>
            </w:r>
            <w:r w:rsidR="00674EEF">
              <w:rPr>
                <w:rFonts w:ascii="Roboto" w:hAnsi="Roboto" w:cs="Arial"/>
                <w:sz w:val="18"/>
                <w:szCs w:val="18"/>
                <w:lang w:val="es-CR" w:eastAsia="es-CR"/>
              </w:rPr>
              <w:t>9</w:t>
            </w:r>
          </w:p>
        </w:tc>
      </w:tr>
      <w:tr w:rsidR="001B7A99" w:rsidRPr="00390E82" w14:paraId="1044C192" w14:textId="77777777" w:rsidTr="00EE7BE8">
        <w:trPr>
          <w:trHeight w:val="315"/>
          <w:jc w:val="center"/>
        </w:trPr>
        <w:tc>
          <w:tcPr>
            <w:tcW w:w="2904" w:type="dxa"/>
            <w:vMerge/>
            <w:shd w:val="clear" w:color="auto" w:fill="auto"/>
            <w:vAlign w:val="center"/>
          </w:tcPr>
          <w:p w14:paraId="7D4639E9" w14:textId="77777777" w:rsidR="001B7A99" w:rsidRPr="00390E82" w:rsidRDefault="001B7A99" w:rsidP="00981526">
            <w:pPr>
              <w:rPr>
                <w:rFonts w:ascii="Roboto" w:hAnsi="Roboto" w:cs="Arial"/>
                <w:b/>
                <w:bCs/>
                <w:sz w:val="18"/>
                <w:szCs w:val="18"/>
                <w:lang w:val="es-CR" w:eastAsia="es-CR"/>
              </w:rPr>
            </w:pPr>
          </w:p>
        </w:tc>
        <w:tc>
          <w:tcPr>
            <w:tcW w:w="1385" w:type="dxa"/>
            <w:shd w:val="clear" w:color="auto" w:fill="auto"/>
            <w:vAlign w:val="center"/>
          </w:tcPr>
          <w:p w14:paraId="0A288DA5" w14:textId="77777777" w:rsidR="001B7A99" w:rsidRPr="00390E82" w:rsidRDefault="001B7A99" w:rsidP="00981526">
            <w:pPr>
              <w:jc w:val="right"/>
              <w:rPr>
                <w:rFonts w:ascii="Roboto" w:hAnsi="Roboto" w:cs="Arial"/>
                <w:sz w:val="18"/>
                <w:szCs w:val="18"/>
                <w:lang w:val="es-CR" w:eastAsia="es-CR"/>
              </w:rPr>
            </w:pPr>
          </w:p>
        </w:tc>
        <w:tc>
          <w:tcPr>
            <w:tcW w:w="2510" w:type="dxa"/>
            <w:shd w:val="clear" w:color="auto" w:fill="auto"/>
            <w:vAlign w:val="center"/>
          </w:tcPr>
          <w:p w14:paraId="50CE98EE" w14:textId="77777777" w:rsidR="001B7A99" w:rsidRPr="00390E82" w:rsidRDefault="001B7A99" w:rsidP="001B7A99">
            <w:pPr>
              <w:rPr>
                <w:rFonts w:ascii="Roboto" w:hAnsi="Roboto" w:cs="Arial"/>
                <w:sz w:val="18"/>
                <w:szCs w:val="18"/>
                <w:lang w:val="es-CR" w:eastAsia="es-CR"/>
              </w:rPr>
            </w:pPr>
            <w:r w:rsidRPr="00390E82">
              <w:rPr>
                <w:rFonts w:ascii="Roboto" w:hAnsi="Roboto" w:cs="Arial"/>
                <w:sz w:val="18"/>
                <w:szCs w:val="18"/>
                <w:lang w:val="es-CR" w:eastAsia="es-CR"/>
              </w:rPr>
              <w:t>1. Servicios</w:t>
            </w:r>
          </w:p>
        </w:tc>
        <w:tc>
          <w:tcPr>
            <w:tcW w:w="1276" w:type="dxa"/>
            <w:vAlign w:val="center"/>
          </w:tcPr>
          <w:p w14:paraId="20CDBFD3" w14:textId="45BD5E47" w:rsidR="001B7A99" w:rsidRPr="00390E82" w:rsidRDefault="00674EEF">
            <w:pPr>
              <w:jc w:val="right"/>
              <w:rPr>
                <w:rFonts w:ascii="Roboto" w:hAnsi="Roboto" w:cs="Arial"/>
                <w:sz w:val="18"/>
                <w:szCs w:val="18"/>
                <w:lang w:val="es-CR" w:eastAsia="es-CR"/>
              </w:rPr>
            </w:pPr>
            <w:r w:rsidRPr="00674EEF">
              <w:rPr>
                <w:rFonts w:ascii="Roboto" w:hAnsi="Roboto" w:cs="Arial"/>
                <w:sz w:val="18"/>
                <w:szCs w:val="18"/>
                <w:lang w:val="es-CR" w:eastAsia="es-CR"/>
              </w:rPr>
              <w:t>2.511,8</w:t>
            </w:r>
          </w:p>
        </w:tc>
      </w:tr>
      <w:tr w:rsidR="001B7A99" w:rsidRPr="00390E82" w14:paraId="51B94306" w14:textId="77777777" w:rsidTr="00EE7BE8">
        <w:trPr>
          <w:trHeight w:val="315"/>
          <w:jc w:val="center"/>
        </w:trPr>
        <w:tc>
          <w:tcPr>
            <w:tcW w:w="2904" w:type="dxa"/>
            <w:vMerge/>
            <w:shd w:val="clear" w:color="auto" w:fill="auto"/>
            <w:vAlign w:val="center"/>
          </w:tcPr>
          <w:p w14:paraId="38C2AF31" w14:textId="77777777" w:rsidR="001B7A99" w:rsidRPr="00390E82" w:rsidRDefault="001B7A99" w:rsidP="00981526">
            <w:pPr>
              <w:rPr>
                <w:rFonts w:ascii="Roboto" w:hAnsi="Roboto" w:cs="Arial"/>
                <w:b/>
                <w:bCs/>
                <w:sz w:val="18"/>
                <w:szCs w:val="18"/>
                <w:lang w:val="es-CR" w:eastAsia="es-CR"/>
              </w:rPr>
            </w:pPr>
          </w:p>
        </w:tc>
        <w:tc>
          <w:tcPr>
            <w:tcW w:w="1385" w:type="dxa"/>
            <w:shd w:val="clear" w:color="auto" w:fill="auto"/>
            <w:vAlign w:val="center"/>
          </w:tcPr>
          <w:p w14:paraId="1FC7CAA3" w14:textId="77777777" w:rsidR="001B7A99" w:rsidRPr="00390E82" w:rsidRDefault="001B7A99" w:rsidP="00981526">
            <w:pPr>
              <w:jc w:val="right"/>
              <w:rPr>
                <w:rFonts w:ascii="Roboto" w:hAnsi="Roboto" w:cs="Arial"/>
                <w:sz w:val="18"/>
                <w:szCs w:val="18"/>
                <w:lang w:val="es-CR" w:eastAsia="es-CR"/>
              </w:rPr>
            </w:pPr>
          </w:p>
        </w:tc>
        <w:tc>
          <w:tcPr>
            <w:tcW w:w="2510" w:type="dxa"/>
            <w:shd w:val="clear" w:color="auto" w:fill="auto"/>
            <w:vAlign w:val="center"/>
          </w:tcPr>
          <w:p w14:paraId="4EB58EE7" w14:textId="77777777" w:rsidR="001B7A99" w:rsidRPr="00390E82" w:rsidRDefault="001B7A99" w:rsidP="001B7A99">
            <w:pPr>
              <w:rPr>
                <w:rFonts w:ascii="Roboto" w:hAnsi="Roboto" w:cs="Arial"/>
                <w:sz w:val="18"/>
                <w:szCs w:val="18"/>
                <w:lang w:val="es-CR" w:eastAsia="es-CR"/>
              </w:rPr>
            </w:pPr>
            <w:r w:rsidRPr="00390E82">
              <w:rPr>
                <w:rFonts w:ascii="Roboto" w:hAnsi="Roboto" w:cs="Arial"/>
                <w:sz w:val="18"/>
                <w:szCs w:val="18"/>
                <w:lang w:val="es-CR" w:eastAsia="es-CR"/>
              </w:rPr>
              <w:t>2.Materiales y Suministros</w:t>
            </w:r>
          </w:p>
        </w:tc>
        <w:tc>
          <w:tcPr>
            <w:tcW w:w="1276" w:type="dxa"/>
            <w:vAlign w:val="center"/>
          </w:tcPr>
          <w:p w14:paraId="26381CE5" w14:textId="41DC2C42" w:rsidR="001B7A99" w:rsidRPr="00390E82" w:rsidRDefault="00674EEF">
            <w:pPr>
              <w:jc w:val="right"/>
              <w:rPr>
                <w:rFonts w:ascii="Roboto" w:hAnsi="Roboto" w:cs="Arial"/>
                <w:sz w:val="18"/>
                <w:szCs w:val="18"/>
                <w:lang w:val="es-CR" w:eastAsia="es-CR"/>
              </w:rPr>
            </w:pPr>
            <w:r w:rsidRPr="00674EEF">
              <w:rPr>
                <w:rFonts w:ascii="Roboto" w:hAnsi="Roboto" w:cs="Arial"/>
                <w:sz w:val="18"/>
                <w:szCs w:val="18"/>
                <w:lang w:val="es-CR" w:eastAsia="es-CR"/>
              </w:rPr>
              <w:t>6,7</w:t>
            </w:r>
          </w:p>
        </w:tc>
      </w:tr>
      <w:tr w:rsidR="001B7A99" w:rsidRPr="00390E82" w14:paraId="4EA39F64" w14:textId="77777777" w:rsidTr="00EE7BE8">
        <w:trPr>
          <w:trHeight w:val="315"/>
          <w:jc w:val="center"/>
        </w:trPr>
        <w:tc>
          <w:tcPr>
            <w:tcW w:w="2904" w:type="dxa"/>
            <w:vMerge/>
            <w:shd w:val="clear" w:color="auto" w:fill="auto"/>
            <w:vAlign w:val="center"/>
          </w:tcPr>
          <w:p w14:paraId="4B4D221C" w14:textId="77777777" w:rsidR="001B7A99" w:rsidRPr="00390E82" w:rsidRDefault="001B7A99" w:rsidP="00981526">
            <w:pPr>
              <w:rPr>
                <w:rFonts w:ascii="Roboto" w:hAnsi="Roboto" w:cs="Arial"/>
                <w:b/>
                <w:bCs/>
                <w:sz w:val="18"/>
                <w:szCs w:val="18"/>
                <w:lang w:val="es-CR" w:eastAsia="es-CR"/>
              </w:rPr>
            </w:pPr>
          </w:p>
        </w:tc>
        <w:tc>
          <w:tcPr>
            <w:tcW w:w="1385" w:type="dxa"/>
            <w:shd w:val="clear" w:color="auto" w:fill="auto"/>
            <w:vAlign w:val="center"/>
          </w:tcPr>
          <w:p w14:paraId="69225959" w14:textId="77777777" w:rsidR="001B7A99" w:rsidRPr="00390E82" w:rsidRDefault="001B7A99" w:rsidP="00981526">
            <w:pPr>
              <w:jc w:val="right"/>
              <w:rPr>
                <w:rFonts w:ascii="Roboto" w:hAnsi="Roboto" w:cs="Arial"/>
                <w:sz w:val="18"/>
                <w:szCs w:val="18"/>
                <w:lang w:val="es-CR" w:eastAsia="es-CR"/>
              </w:rPr>
            </w:pPr>
          </w:p>
        </w:tc>
        <w:tc>
          <w:tcPr>
            <w:tcW w:w="2510" w:type="dxa"/>
            <w:shd w:val="clear" w:color="auto" w:fill="auto"/>
            <w:vAlign w:val="center"/>
          </w:tcPr>
          <w:p w14:paraId="65CA889E" w14:textId="77777777" w:rsidR="001B7A99" w:rsidRPr="00390E82" w:rsidRDefault="001B7A99" w:rsidP="001B7A99">
            <w:pPr>
              <w:rPr>
                <w:rFonts w:ascii="Roboto" w:hAnsi="Roboto" w:cs="Arial"/>
                <w:sz w:val="18"/>
                <w:szCs w:val="18"/>
                <w:lang w:val="es-CR" w:eastAsia="es-CR"/>
              </w:rPr>
            </w:pPr>
            <w:r w:rsidRPr="00390E82">
              <w:rPr>
                <w:rFonts w:ascii="Roboto" w:hAnsi="Roboto" w:cs="Arial"/>
                <w:sz w:val="18"/>
                <w:szCs w:val="18"/>
                <w:lang w:val="es-CR" w:eastAsia="es-CR"/>
              </w:rPr>
              <w:t>5. Bienes Duraderos</w:t>
            </w:r>
          </w:p>
        </w:tc>
        <w:tc>
          <w:tcPr>
            <w:tcW w:w="1276" w:type="dxa"/>
            <w:vAlign w:val="center"/>
          </w:tcPr>
          <w:p w14:paraId="25E7F4B6" w14:textId="768AD856" w:rsidR="001B7A99" w:rsidRPr="00390E82" w:rsidRDefault="00674EEF">
            <w:pPr>
              <w:jc w:val="right"/>
              <w:rPr>
                <w:rFonts w:ascii="Roboto" w:hAnsi="Roboto" w:cs="Arial"/>
                <w:sz w:val="18"/>
                <w:szCs w:val="18"/>
                <w:lang w:val="es-CR" w:eastAsia="es-CR"/>
              </w:rPr>
            </w:pPr>
            <w:r w:rsidRPr="00674EEF">
              <w:rPr>
                <w:rFonts w:ascii="Roboto" w:hAnsi="Roboto" w:cs="Arial"/>
                <w:sz w:val="18"/>
                <w:szCs w:val="18"/>
                <w:lang w:val="es-CR" w:eastAsia="es-CR"/>
              </w:rPr>
              <w:t>234,5</w:t>
            </w:r>
          </w:p>
        </w:tc>
      </w:tr>
      <w:tr w:rsidR="001B7A99" w:rsidRPr="00390E82" w14:paraId="3FBD2A5E" w14:textId="77777777" w:rsidTr="00EE7BE8">
        <w:trPr>
          <w:trHeight w:val="315"/>
          <w:jc w:val="center"/>
        </w:trPr>
        <w:tc>
          <w:tcPr>
            <w:tcW w:w="2904" w:type="dxa"/>
            <w:vMerge/>
            <w:shd w:val="clear" w:color="auto" w:fill="auto"/>
            <w:vAlign w:val="center"/>
          </w:tcPr>
          <w:p w14:paraId="76269EC9" w14:textId="77777777" w:rsidR="001B7A99" w:rsidRPr="00390E82" w:rsidRDefault="001B7A99" w:rsidP="001B7A99">
            <w:pPr>
              <w:rPr>
                <w:rFonts w:ascii="Roboto" w:hAnsi="Roboto" w:cs="Arial"/>
                <w:b/>
                <w:bCs/>
                <w:sz w:val="18"/>
                <w:szCs w:val="18"/>
                <w:lang w:val="es-CR" w:eastAsia="es-CR"/>
              </w:rPr>
            </w:pPr>
          </w:p>
        </w:tc>
        <w:tc>
          <w:tcPr>
            <w:tcW w:w="1385" w:type="dxa"/>
            <w:shd w:val="clear" w:color="auto" w:fill="auto"/>
            <w:vAlign w:val="center"/>
          </w:tcPr>
          <w:p w14:paraId="42A66E98" w14:textId="77777777" w:rsidR="001B7A99" w:rsidRPr="00390E82" w:rsidRDefault="001B7A99" w:rsidP="001B7A99">
            <w:pPr>
              <w:jc w:val="right"/>
              <w:rPr>
                <w:rFonts w:ascii="Roboto" w:hAnsi="Roboto" w:cs="Arial"/>
                <w:sz w:val="18"/>
                <w:szCs w:val="18"/>
                <w:lang w:val="es-CR" w:eastAsia="es-CR"/>
              </w:rPr>
            </w:pPr>
          </w:p>
        </w:tc>
        <w:tc>
          <w:tcPr>
            <w:tcW w:w="2510" w:type="dxa"/>
            <w:shd w:val="clear" w:color="auto" w:fill="auto"/>
            <w:vAlign w:val="center"/>
          </w:tcPr>
          <w:p w14:paraId="05ED9484" w14:textId="77777777" w:rsidR="001B7A99" w:rsidRPr="00390E82" w:rsidRDefault="001B7A99" w:rsidP="001B7A99">
            <w:pPr>
              <w:rPr>
                <w:rFonts w:ascii="Roboto" w:hAnsi="Roboto" w:cs="Arial"/>
                <w:sz w:val="18"/>
                <w:szCs w:val="18"/>
                <w:lang w:val="es-CR" w:eastAsia="es-CR"/>
              </w:rPr>
            </w:pPr>
            <w:r w:rsidRPr="00390E82">
              <w:rPr>
                <w:rFonts w:ascii="Roboto" w:hAnsi="Roboto" w:cs="Arial"/>
                <w:sz w:val="18"/>
                <w:szCs w:val="18"/>
                <w:lang w:val="es-CR" w:eastAsia="es-CR"/>
              </w:rPr>
              <w:t>6. Transferencias Corrientes</w:t>
            </w:r>
          </w:p>
        </w:tc>
        <w:tc>
          <w:tcPr>
            <w:tcW w:w="1276" w:type="dxa"/>
            <w:vAlign w:val="center"/>
          </w:tcPr>
          <w:p w14:paraId="06673086" w14:textId="6CDEAE74" w:rsidR="001B7A99" w:rsidRPr="00390E82" w:rsidRDefault="00674EEF">
            <w:pPr>
              <w:jc w:val="right"/>
              <w:rPr>
                <w:rFonts w:ascii="Roboto" w:hAnsi="Roboto" w:cs="Arial"/>
                <w:sz w:val="18"/>
                <w:szCs w:val="18"/>
                <w:lang w:val="es-CR" w:eastAsia="es-CR"/>
              </w:rPr>
            </w:pPr>
            <w:r w:rsidRPr="00674EEF">
              <w:rPr>
                <w:rFonts w:ascii="Roboto" w:hAnsi="Roboto" w:cs="Arial"/>
                <w:sz w:val="18"/>
                <w:szCs w:val="18"/>
                <w:lang w:val="es-CR" w:eastAsia="es-CR"/>
              </w:rPr>
              <w:t>114,1</w:t>
            </w:r>
          </w:p>
        </w:tc>
      </w:tr>
      <w:tr w:rsidR="001B7A99" w:rsidRPr="00390E82" w14:paraId="1E763B41" w14:textId="77777777" w:rsidTr="00EE7BE8">
        <w:trPr>
          <w:trHeight w:val="315"/>
          <w:jc w:val="center"/>
        </w:trPr>
        <w:tc>
          <w:tcPr>
            <w:tcW w:w="2904" w:type="dxa"/>
            <w:shd w:val="clear" w:color="auto" w:fill="auto"/>
            <w:vAlign w:val="center"/>
          </w:tcPr>
          <w:p w14:paraId="570F3FFF" w14:textId="77777777" w:rsidR="001B7A99" w:rsidRPr="00390E82" w:rsidRDefault="001B7A99" w:rsidP="001B7A99">
            <w:pPr>
              <w:rPr>
                <w:rFonts w:ascii="Roboto" w:hAnsi="Roboto" w:cs="Arial"/>
                <w:b/>
                <w:bCs/>
                <w:sz w:val="18"/>
                <w:szCs w:val="18"/>
                <w:lang w:val="es-CR" w:eastAsia="es-CR"/>
              </w:rPr>
            </w:pPr>
            <w:proofErr w:type="gramStart"/>
            <w:r w:rsidRPr="00390E82">
              <w:rPr>
                <w:rFonts w:ascii="Roboto" w:hAnsi="Roboto" w:cs="Arial"/>
                <w:b/>
                <w:bCs/>
                <w:sz w:val="18"/>
                <w:szCs w:val="18"/>
                <w:lang w:val="es-CR" w:eastAsia="es-CR"/>
              </w:rPr>
              <w:t>Total</w:t>
            </w:r>
            <w:proofErr w:type="gramEnd"/>
            <w:r w:rsidRPr="00390E82">
              <w:rPr>
                <w:rFonts w:ascii="Roboto" w:hAnsi="Roboto" w:cs="Arial"/>
                <w:b/>
                <w:bCs/>
                <w:sz w:val="18"/>
                <w:szCs w:val="18"/>
                <w:lang w:val="es-CR" w:eastAsia="es-CR"/>
              </w:rPr>
              <w:t xml:space="preserve"> general</w:t>
            </w:r>
          </w:p>
        </w:tc>
        <w:tc>
          <w:tcPr>
            <w:tcW w:w="1385" w:type="dxa"/>
            <w:shd w:val="clear" w:color="auto" w:fill="auto"/>
            <w:vAlign w:val="center"/>
          </w:tcPr>
          <w:p w14:paraId="7F171065" w14:textId="60F2A812" w:rsidR="001B7A99" w:rsidRPr="00390E82" w:rsidRDefault="00674EEF" w:rsidP="001B7A99">
            <w:pPr>
              <w:jc w:val="right"/>
              <w:rPr>
                <w:rFonts w:ascii="Roboto" w:hAnsi="Roboto" w:cs="Arial"/>
                <w:b/>
                <w:bCs/>
                <w:sz w:val="18"/>
                <w:szCs w:val="18"/>
                <w:lang w:val="es-CR" w:eastAsia="es-CR"/>
              </w:rPr>
            </w:pPr>
            <w:r>
              <w:rPr>
                <w:rFonts w:ascii="Roboto" w:hAnsi="Roboto" w:cs="Arial"/>
                <w:b/>
                <w:bCs/>
                <w:sz w:val="18"/>
                <w:szCs w:val="18"/>
                <w:lang w:val="es-CR" w:eastAsia="es-CR"/>
              </w:rPr>
              <w:t>6</w:t>
            </w:r>
            <w:r w:rsidR="00596F30" w:rsidRPr="00390E82">
              <w:rPr>
                <w:rFonts w:ascii="Roboto" w:hAnsi="Roboto" w:cs="Arial"/>
                <w:b/>
                <w:bCs/>
                <w:sz w:val="18"/>
                <w:szCs w:val="18"/>
                <w:lang w:val="es-CR" w:eastAsia="es-CR"/>
              </w:rPr>
              <w:t>.</w:t>
            </w:r>
            <w:r>
              <w:rPr>
                <w:rFonts w:ascii="Roboto" w:hAnsi="Roboto" w:cs="Arial"/>
                <w:b/>
                <w:bCs/>
                <w:sz w:val="18"/>
                <w:szCs w:val="18"/>
                <w:lang w:val="es-CR" w:eastAsia="es-CR"/>
              </w:rPr>
              <w:t>181</w:t>
            </w:r>
            <w:r w:rsidR="00596F30" w:rsidRPr="00390E82">
              <w:rPr>
                <w:rFonts w:ascii="Roboto" w:hAnsi="Roboto" w:cs="Arial"/>
                <w:b/>
                <w:bCs/>
                <w:sz w:val="18"/>
                <w:szCs w:val="18"/>
                <w:lang w:val="es-CR" w:eastAsia="es-CR"/>
              </w:rPr>
              <w:t>,</w:t>
            </w:r>
            <w:r>
              <w:rPr>
                <w:rFonts w:ascii="Roboto" w:hAnsi="Roboto" w:cs="Arial"/>
                <w:b/>
                <w:bCs/>
                <w:sz w:val="18"/>
                <w:szCs w:val="18"/>
                <w:lang w:val="es-CR" w:eastAsia="es-CR"/>
              </w:rPr>
              <w:t>1</w:t>
            </w:r>
          </w:p>
        </w:tc>
        <w:tc>
          <w:tcPr>
            <w:tcW w:w="2510" w:type="dxa"/>
            <w:shd w:val="clear" w:color="auto" w:fill="auto"/>
            <w:vAlign w:val="center"/>
          </w:tcPr>
          <w:p w14:paraId="32DCEF13" w14:textId="77777777" w:rsidR="001B7A99" w:rsidRPr="00390E82" w:rsidRDefault="001B7A99" w:rsidP="001B7A99">
            <w:pPr>
              <w:jc w:val="right"/>
              <w:rPr>
                <w:rFonts w:ascii="Roboto" w:hAnsi="Roboto" w:cs="Arial"/>
                <w:b/>
                <w:bCs/>
                <w:sz w:val="18"/>
                <w:szCs w:val="18"/>
                <w:lang w:val="es-CR" w:eastAsia="es-CR"/>
              </w:rPr>
            </w:pPr>
            <w:proofErr w:type="gramStart"/>
            <w:r w:rsidRPr="00390E82">
              <w:rPr>
                <w:rFonts w:ascii="Roboto" w:hAnsi="Roboto" w:cs="Arial"/>
                <w:b/>
                <w:bCs/>
                <w:sz w:val="18"/>
                <w:szCs w:val="18"/>
                <w:lang w:val="es-CR" w:eastAsia="es-CR"/>
              </w:rPr>
              <w:t>Total</w:t>
            </w:r>
            <w:proofErr w:type="gramEnd"/>
            <w:r w:rsidRPr="00390E82">
              <w:rPr>
                <w:rFonts w:ascii="Roboto" w:hAnsi="Roboto" w:cs="Arial"/>
                <w:b/>
                <w:bCs/>
                <w:sz w:val="18"/>
                <w:szCs w:val="18"/>
                <w:lang w:val="es-CR" w:eastAsia="es-CR"/>
              </w:rPr>
              <w:t xml:space="preserve"> general</w:t>
            </w:r>
          </w:p>
        </w:tc>
        <w:tc>
          <w:tcPr>
            <w:tcW w:w="1276" w:type="dxa"/>
            <w:vAlign w:val="center"/>
          </w:tcPr>
          <w:p w14:paraId="60CC7375" w14:textId="6FA008D0" w:rsidR="001B7A99" w:rsidRPr="00390E82" w:rsidRDefault="00674EEF" w:rsidP="00EE7BE8">
            <w:pPr>
              <w:jc w:val="right"/>
              <w:rPr>
                <w:rFonts w:ascii="Roboto" w:hAnsi="Roboto" w:cs="Arial"/>
                <w:b/>
                <w:bCs/>
                <w:sz w:val="18"/>
                <w:szCs w:val="18"/>
                <w:lang w:val="es-CR" w:eastAsia="es-CR"/>
              </w:rPr>
            </w:pPr>
            <w:r w:rsidRPr="00674EEF">
              <w:rPr>
                <w:rFonts w:ascii="Roboto" w:hAnsi="Roboto" w:cs="Arial"/>
                <w:b/>
                <w:bCs/>
                <w:sz w:val="18"/>
                <w:szCs w:val="18"/>
                <w:lang w:val="es-CR" w:eastAsia="es-CR"/>
              </w:rPr>
              <w:t>6.181,1</w:t>
            </w:r>
          </w:p>
        </w:tc>
      </w:tr>
    </w:tbl>
    <w:p w14:paraId="0185D6D7" w14:textId="77777777" w:rsidR="00CE1397" w:rsidRPr="00390E82" w:rsidRDefault="00CE1397" w:rsidP="00CE1397">
      <w:pPr>
        <w:jc w:val="both"/>
        <w:rPr>
          <w:rFonts w:ascii="Roboto" w:hAnsi="Roboto" w:cs="Arial"/>
          <w:b/>
          <w:iCs/>
          <w:sz w:val="22"/>
          <w:lang w:val="es-MX"/>
        </w:rPr>
      </w:pPr>
    </w:p>
    <w:p w14:paraId="068FAAC9" w14:textId="77777777" w:rsidR="00046F03" w:rsidRPr="00390E82" w:rsidRDefault="00046F03" w:rsidP="00872DFD">
      <w:pPr>
        <w:pStyle w:val="Ttulo2"/>
        <w:rPr>
          <w:rFonts w:ascii="Roboto" w:hAnsi="Roboto"/>
        </w:rPr>
      </w:pPr>
      <w:bookmarkStart w:id="177" w:name="_Toc523739683"/>
      <w:bookmarkStart w:id="178" w:name="_Toc523740841"/>
      <w:bookmarkStart w:id="179" w:name="_Toc523748058"/>
      <w:bookmarkStart w:id="180" w:name="_Toc18836199"/>
      <w:bookmarkStart w:id="181" w:name="_Toc44679326"/>
      <w:bookmarkStart w:id="182" w:name="_Toc174520021"/>
      <w:r w:rsidRPr="00390E82">
        <w:rPr>
          <w:rFonts w:ascii="Roboto" w:hAnsi="Roboto"/>
        </w:rPr>
        <w:lastRenderedPageBreak/>
        <w:t>2.5 Plan de Inversiones y Justificación de Partidas.</w:t>
      </w:r>
      <w:bookmarkEnd w:id="177"/>
      <w:bookmarkEnd w:id="178"/>
      <w:bookmarkEnd w:id="179"/>
      <w:bookmarkEnd w:id="180"/>
      <w:bookmarkEnd w:id="181"/>
      <w:bookmarkEnd w:id="182"/>
    </w:p>
    <w:p w14:paraId="509788BB" w14:textId="77777777" w:rsidR="004874B3" w:rsidRPr="00390E82" w:rsidRDefault="004874B3" w:rsidP="004874B3">
      <w:pPr>
        <w:rPr>
          <w:rFonts w:ascii="Roboto" w:hAnsi="Roboto" w:cs="Arial"/>
          <w:lang w:val="es-ES_tradnl" w:eastAsia="en-US"/>
        </w:rPr>
      </w:pPr>
    </w:p>
    <w:p w14:paraId="60655D9C" w14:textId="5FF6357E" w:rsidR="00FA485D" w:rsidRPr="00390E82" w:rsidRDefault="009E644B" w:rsidP="009E644B">
      <w:pPr>
        <w:pStyle w:val="NormalWeb"/>
        <w:spacing w:before="0" w:beforeAutospacing="0" w:after="0" w:afterAutospacing="0" w:line="276" w:lineRule="auto"/>
        <w:jc w:val="both"/>
        <w:rPr>
          <w:rFonts w:ascii="Roboto" w:hAnsi="Roboto" w:cs="Arial"/>
          <w:bCs/>
          <w:sz w:val="22"/>
          <w:szCs w:val="22"/>
          <w:lang w:val="es-CR"/>
        </w:rPr>
      </w:pPr>
      <w:r w:rsidRPr="00390E82">
        <w:rPr>
          <w:rFonts w:ascii="Roboto" w:hAnsi="Roboto" w:cs="Arial"/>
          <w:bCs/>
          <w:sz w:val="22"/>
          <w:szCs w:val="22"/>
          <w:lang w:val="es-CR"/>
        </w:rPr>
        <w:t>Las inversiones más relevantes programadas para el año</w:t>
      </w:r>
      <w:r w:rsidR="00C30862">
        <w:rPr>
          <w:rFonts w:ascii="Roboto" w:hAnsi="Roboto" w:cs="Arial"/>
          <w:bCs/>
          <w:sz w:val="22"/>
          <w:szCs w:val="22"/>
          <w:lang w:val="es-CR"/>
        </w:rPr>
        <w:t xml:space="preserve"> </w:t>
      </w:r>
      <w:r w:rsidR="00145CA2" w:rsidRPr="00390E82">
        <w:rPr>
          <w:rFonts w:ascii="Roboto" w:hAnsi="Roboto" w:cs="Arial"/>
          <w:bCs/>
          <w:sz w:val="22"/>
          <w:szCs w:val="22"/>
          <w:lang w:val="es-CR"/>
        </w:rPr>
        <w:t>2025</w:t>
      </w:r>
      <w:r w:rsidR="008E6E87" w:rsidRPr="00390E82">
        <w:rPr>
          <w:rFonts w:ascii="Roboto" w:hAnsi="Roboto" w:cs="Arial"/>
          <w:bCs/>
          <w:sz w:val="22"/>
          <w:szCs w:val="22"/>
          <w:lang w:val="es-CR"/>
        </w:rPr>
        <w:t xml:space="preserve"> </w:t>
      </w:r>
      <w:r w:rsidRPr="00390E82">
        <w:rPr>
          <w:rFonts w:ascii="Roboto" w:hAnsi="Roboto" w:cs="Arial"/>
          <w:bCs/>
          <w:sz w:val="22"/>
          <w:szCs w:val="22"/>
          <w:lang w:val="es-CR"/>
        </w:rPr>
        <w:t xml:space="preserve">se muestran en el </w:t>
      </w:r>
      <w:r w:rsidR="00C30862">
        <w:rPr>
          <w:rFonts w:ascii="Roboto" w:hAnsi="Roboto" w:cs="Arial"/>
          <w:bCs/>
          <w:sz w:val="22"/>
          <w:szCs w:val="22"/>
          <w:lang w:val="es-CR"/>
        </w:rPr>
        <w:t>c</w:t>
      </w:r>
      <w:r w:rsidRPr="00390E82">
        <w:rPr>
          <w:rFonts w:ascii="Roboto" w:hAnsi="Roboto" w:cs="Arial"/>
          <w:bCs/>
          <w:sz w:val="22"/>
          <w:szCs w:val="22"/>
          <w:lang w:val="es-CR"/>
        </w:rPr>
        <w:t>uadro 1</w:t>
      </w:r>
      <w:r w:rsidR="00981526" w:rsidRPr="00390E82">
        <w:rPr>
          <w:rFonts w:ascii="Roboto" w:hAnsi="Roboto" w:cs="Arial"/>
          <w:bCs/>
          <w:sz w:val="22"/>
          <w:szCs w:val="22"/>
          <w:lang w:val="es-CR"/>
        </w:rPr>
        <w:t>6</w:t>
      </w:r>
      <w:r w:rsidRPr="00390E82">
        <w:rPr>
          <w:rFonts w:ascii="Roboto" w:hAnsi="Roboto" w:cs="Arial"/>
          <w:bCs/>
          <w:sz w:val="22"/>
          <w:szCs w:val="22"/>
          <w:lang w:val="es-CR"/>
        </w:rPr>
        <w:t xml:space="preserve"> adjunto, además un mayor nivel de detalle se incluye en el </w:t>
      </w:r>
      <w:r w:rsidR="006E49F4">
        <w:rPr>
          <w:rFonts w:ascii="Roboto" w:hAnsi="Roboto" w:cs="Arial"/>
          <w:bCs/>
          <w:sz w:val="22"/>
          <w:szCs w:val="22"/>
          <w:lang w:val="es-CR"/>
        </w:rPr>
        <w:t>a</w:t>
      </w:r>
      <w:r w:rsidRPr="00390E82">
        <w:rPr>
          <w:rFonts w:ascii="Roboto" w:hAnsi="Roboto" w:cs="Arial"/>
          <w:bCs/>
          <w:sz w:val="22"/>
          <w:szCs w:val="22"/>
          <w:lang w:val="es-CR"/>
        </w:rPr>
        <w:t xml:space="preserve">nexo </w:t>
      </w:r>
      <w:r w:rsidR="00DF3ADF" w:rsidRPr="00390E82">
        <w:rPr>
          <w:rFonts w:ascii="Roboto" w:hAnsi="Roboto" w:cs="Arial"/>
          <w:bCs/>
          <w:sz w:val="22"/>
          <w:szCs w:val="22"/>
          <w:lang w:val="es-CR"/>
        </w:rPr>
        <w:t>10</w:t>
      </w:r>
      <w:r w:rsidRPr="00390E82">
        <w:rPr>
          <w:rFonts w:ascii="Roboto" w:hAnsi="Roboto" w:cs="Arial"/>
          <w:bCs/>
          <w:sz w:val="22"/>
          <w:szCs w:val="22"/>
          <w:lang w:val="es-CR"/>
        </w:rPr>
        <w:t>.</w:t>
      </w:r>
    </w:p>
    <w:p w14:paraId="2BC504F0" w14:textId="77777777" w:rsidR="00D57FB7" w:rsidRPr="00390E82" w:rsidRDefault="00D57FB7" w:rsidP="00D57FB7">
      <w:pPr>
        <w:pStyle w:val="NormalWeb"/>
        <w:spacing w:before="0" w:beforeAutospacing="0" w:after="0" w:afterAutospacing="0" w:line="276" w:lineRule="auto"/>
        <w:jc w:val="both"/>
        <w:rPr>
          <w:rFonts w:ascii="Roboto" w:hAnsi="Roboto" w:cs="Arial"/>
          <w:bCs/>
          <w:sz w:val="22"/>
          <w:szCs w:val="22"/>
          <w:lang w:val="es-CR"/>
        </w:rPr>
      </w:pPr>
    </w:p>
    <w:p w14:paraId="47BC7645" w14:textId="77777777" w:rsidR="00CE44FF" w:rsidRDefault="00484477" w:rsidP="00C3300E">
      <w:pPr>
        <w:pStyle w:val="Listaconvietas2"/>
        <w:jc w:val="center"/>
        <w:rPr>
          <w:rFonts w:ascii="Roboto" w:hAnsi="Roboto"/>
          <w:b/>
          <w:bCs/>
          <w:noProof/>
          <w:lang w:val="es-CR"/>
        </w:rPr>
      </w:pPr>
      <w:r w:rsidRPr="00390E82">
        <w:rPr>
          <w:rFonts w:ascii="Roboto" w:hAnsi="Roboto"/>
          <w:b/>
          <w:bCs/>
          <w:noProof/>
          <w:lang w:val="es-CR"/>
        </w:rPr>
        <w:t>Cuadro 1</w:t>
      </w:r>
      <w:r w:rsidR="00CE44FF">
        <w:rPr>
          <w:rFonts w:ascii="Roboto" w:hAnsi="Roboto"/>
          <w:b/>
          <w:bCs/>
          <w:noProof/>
          <w:lang w:val="es-CR"/>
        </w:rPr>
        <w:t>6</w:t>
      </w:r>
    </w:p>
    <w:p w14:paraId="0412E1A8" w14:textId="7AEF41CE" w:rsidR="00FA485D" w:rsidRDefault="00484477" w:rsidP="00C3300E">
      <w:pPr>
        <w:pStyle w:val="Listaconvietas2"/>
        <w:jc w:val="center"/>
        <w:rPr>
          <w:rFonts w:ascii="Roboto" w:hAnsi="Roboto"/>
          <w:b/>
          <w:bCs/>
          <w:noProof/>
          <w:lang w:val="es-CR"/>
        </w:rPr>
      </w:pPr>
      <w:r w:rsidRPr="00390E82">
        <w:rPr>
          <w:rFonts w:ascii="Roboto" w:hAnsi="Roboto"/>
          <w:b/>
          <w:bCs/>
          <w:noProof/>
          <w:lang w:val="es-CR"/>
        </w:rPr>
        <w:t xml:space="preserve">Plan de inversiones </w:t>
      </w:r>
      <w:r w:rsidR="001B7A99" w:rsidRPr="00390E82">
        <w:rPr>
          <w:rFonts w:ascii="Roboto" w:hAnsi="Roboto"/>
          <w:b/>
          <w:bCs/>
          <w:noProof/>
          <w:lang w:val="es-CR"/>
        </w:rPr>
        <w:t xml:space="preserve">año </w:t>
      </w:r>
      <w:r w:rsidR="00145CA2" w:rsidRPr="00390E82">
        <w:rPr>
          <w:rFonts w:ascii="Roboto" w:hAnsi="Roboto"/>
          <w:b/>
          <w:bCs/>
          <w:noProof/>
          <w:lang w:val="es-CR"/>
        </w:rPr>
        <w:t>2025</w:t>
      </w:r>
    </w:p>
    <w:p w14:paraId="6684F51E" w14:textId="670E647F" w:rsidR="00F80F04" w:rsidRDefault="00F80F04" w:rsidP="002C2F5F">
      <w:pPr>
        <w:pStyle w:val="Listaconvietas2"/>
        <w:jc w:val="center"/>
        <w:rPr>
          <w:rFonts w:ascii="Roboto" w:hAnsi="Roboto"/>
          <w:b/>
          <w:bCs/>
          <w:noProof/>
          <w:lang w:val="es-CR"/>
        </w:rPr>
      </w:pPr>
      <w:r>
        <w:rPr>
          <w:rFonts w:ascii="Roboto" w:hAnsi="Roboto"/>
          <w:b/>
          <w:bCs/>
          <w:noProof/>
          <w:lang w:val="es-CR"/>
        </w:rPr>
        <w:t>Monto en colones</w:t>
      </w:r>
    </w:p>
    <w:p w14:paraId="2E324C88" w14:textId="5AAEC290" w:rsidR="008C75B9" w:rsidRDefault="008C75B9" w:rsidP="002C2F5F">
      <w:pPr>
        <w:pStyle w:val="Listaconvietas2"/>
        <w:jc w:val="center"/>
        <w:rPr>
          <w:rFonts w:ascii="Roboto" w:hAnsi="Roboto"/>
          <w:b/>
          <w:bCs/>
          <w:noProof/>
          <w:lang w:val="es-CR"/>
        </w:rPr>
      </w:pPr>
    </w:p>
    <w:tbl>
      <w:tblPr>
        <w:tblW w:w="8620" w:type="dxa"/>
        <w:tblCellMar>
          <w:left w:w="70" w:type="dxa"/>
          <w:right w:w="70" w:type="dxa"/>
        </w:tblCellMar>
        <w:tblLook w:val="04A0" w:firstRow="1" w:lastRow="0" w:firstColumn="1" w:lastColumn="0" w:noHBand="0" w:noVBand="1"/>
      </w:tblPr>
      <w:tblGrid>
        <w:gridCol w:w="4480"/>
        <w:gridCol w:w="1240"/>
        <w:gridCol w:w="1460"/>
        <w:gridCol w:w="1440"/>
      </w:tblGrid>
      <w:tr w:rsidR="004F590E" w:rsidRPr="004F590E" w14:paraId="1CB39034" w14:textId="77777777" w:rsidTr="004F590E">
        <w:trPr>
          <w:trHeight w:val="288"/>
        </w:trPr>
        <w:tc>
          <w:tcPr>
            <w:tcW w:w="4480" w:type="dxa"/>
            <w:tcBorders>
              <w:top w:val="single" w:sz="4" w:space="0" w:color="auto"/>
              <w:left w:val="single" w:sz="4" w:space="0" w:color="auto"/>
              <w:bottom w:val="single" w:sz="4" w:space="0" w:color="auto"/>
              <w:right w:val="single" w:sz="4" w:space="0" w:color="auto"/>
            </w:tcBorders>
            <w:shd w:val="clear" w:color="000000" w:fill="0D559A"/>
            <w:noWrap/>
            <w:vAlign w:val="center"/>
            <w:hideMark/>
          </w:tcPr>
          <w:p w14:paraId="48A4C906" w14:textId="77777777" w:rsidR="004F590E" w:rsidRPr="004F590E" w:rsidRDefault="004F590E" w:rsidP="004F590E">
            <w:pPr>
              <w:jc w:val="center"/>
              <w:rPr>
                <w:rFonts w:ascii="Roboto" w:hAnsi="Roboto" w:cs="Calibri"/>
                <w:b/>
                <w:bCs/>
                <w:color w:val="FFFFFF"/>
                <w:sz w:val="18"/>
                <w:szCs w:val="18"/>
                <w:lang w:val="es-CR" w:eastAsia="es-CR"/>
              </w:rPr>
            </w:pPr>
            <w:r w:rsidRPr="004F590E">
              <w:rPr>
                <w:rFonts w:ascii="Roboto" w:hAnsi="Roboto" w:cs="Calibri"/>
                <w:b/>
                <w:bCs/>
                <w:noProof/>
                <w:color w:val="FFFFFF"/>
                <w:sz w:val="18"/>
                <w:szCs w:val="18"/>
                <w:lang w:val="es-CR" w:eastAsia="es-CR"/>
              </w:rPr>
              <w:t>Inversiones</w:t>
            </w:r>
          </w:p>
        </w:tc>
        <w:tc>
          <w:tcPr>
            <w:tcW w:w="1240" w:type="dxa"/>
            <w:tcBorders>
              <w:top w:val="single" w:sz="4" w:space="0" w:color="auto"/>
              <w:left w:val="nil"/>
              <w:bottom w:val="single" w:sz="4" w:space="0" w:color="auto"/>
              <w:right w:val="single" w:sz="4" w:space="0" w:color="auto"/>
            </w:tcBorders>
            <w:shd w:val="clear" w:color="000000" w:fill="0D559A"/>
            <w:noWrap/>
            <w:vAlign w:val="center"/>
            <w:hideMark/>
          </w:tcPr>
          <w:p w14:paraId="74C0D80C" w14:textId="77777777" w:rsidR="004F590E" w:rsidRPr="004F590E" w:rsidRDefault="004F590E" w:rsidP="004F590E">
            <w:pPr>
              <w:jc w:val="center"/>
              <w:rPr>
                <w:rFonts w:ascii="Roboto" w:hAnsi="Roboto" w:cs="Calibri"/>
                <w:b/>
                <w:bCs/>
                <w:color w:val="FFFFFF"/>
                <w:sz w:val="18"/>
                <w:szCs w:val="18"/>
                <w:lang w:val="es-CR" w:eastAsia="es-CR"/>
              </w:rPr>
            </w:pPr>
            <w:r w:rsidRPr="004F590E">
              <w:rPr>
                <w:rFonts w:ascii="Roboto" w:hAnsi="Roboto" w:cs="Calibri"/>
                <w:b/>
                <w:bCs/>
                <w:noProof/>
                <w:color w:val="FFFFFF"/>
                <w:sz w:val="18"/>
                <w:szCs w:val="18"/>
                <w:lang w:val="es-CR" w:eastAsia="es-CR"/>
              </w:rPr>
              <w:t>Cantidad</w:t>
            </w:r>
          </w:p>
        </w:tc>
        <w:tc>
          <w:tcPr>
            <w:tcW w:w="1460" w:type="dxa"/>
            <w:tcBorders>
              <w:top w:val="single" w:sz="4" w:space="0" w:color="auto"/>
              <w:left w:val="nil"/>
              <w:bottom w:val="single" w:sz="4" w:space="0" w:color="auto"/>
              <w:right w:val="single" w:sz="4" w:space="0" w:color="auto"/>
            </w:tcBorders>
            <w:shd w:val="clear" w:color="000000" w:fill="0D559A"/>
            <w:noWrap/>
            <w:vAlign w:val="center"/>
            <w:hideMark/>
          </w:tcPr>
          <w:p w14:paraId="252D41A4" w14:textId="77777777" w:rsidR="004F590E" w:rsidRPr="004F590E" w:rsidRDefault="004F590E" w:rsidP="004F590E">
            <w:pPr>
              <w:jc w:val="center"/>
              <w:rPr>
                <w:rFonts w:ascii="Roboto" w:hAnsi="Roboto" w:cs="Calibri"/>
                <w:b/>
                <w:bCs/>
                <w:color w:val="FFFFFF"/>
                <w:sz w:val="18"/>
                <w:szCs w:val="18"/>
                <w:lang w:val="es-CR" w:eastAsia="es-CR"/>
              </w:rPr>
            </w:pPr>
            <w:r w:rsidRPr="004F590E">
              <w:rPr>
                <w:rFonts w:ascii="Roboto" w:hAnsi="Roboto" w:cs="Calibri"/>
                <w:b/>
                <w:bCs/>
                <w:noProof/>
                <w:color w:val="FFFFFF"/>
                <w:sz w:val="18"/>
                <w:szCs w:val="18"/>
                <w:lang w:val="es-CR" w:eastAsia="es-CR"/>
              </w:rPr>
              <w:t>Monto unitario</w:t>
            </w:r>
          </w:p>
        </w:tc>
        <w:tc>
          <w:tcPr>
            <w:tcW w:w="1440" w:type="dxa"/>
            <w:tcBorders>
              <w:top w:val="single" w:sz="4" w:space="0" w:color="auto"/>
              <w:left w:val="nil"/>
              <w:bottom w:val="single" w:sz="4" w:space="0" w:color="auto"/>
              <w:right w:val="single" w:sz="4" w:space="0" w:color="auto"/>
            </w:tcBorders>
            <w:shd w:val="clear" w:color="000000" w:fill="0D559A"/>
            <w:noWrap/>
            <w:vAlign w:val="center"/>
            <w:hideMark/>
          </w:tcPr>
          <w:p w14:paraId="543BFF07" w14:textId="77777777" w:rsidR="004F590E" w:rsidRPr="004F590E" w:rsidRDefault="004F590E" w:rsidP="004F590E">
            <w:pPr>
              <w:jc w:val="center"/>
              <w:rPr>
                <w:rFonts w:ascii="Roboto" w:hAnsi="Roboto" w:cs="Calibri"/>
                <w:b/>
                <w:bCs/>
                <w:color w:val="FFFFFF"/>
                <w:sz w:val="18"/>
                <w:szCs w:val="18"/>
                <w:lang w:val="es-CR" w:eastAsia="es-CR"/>
              </w:rPr>
            </w:pPr>
            <w:r w:rsidRPr="004F590E">
              <w:rPr>
                <w:rFonts w:ascii="Roboto" w:hAnsi="Roboto" w:cs="Calibri"/>
                <w:b/>
                <w:bCs/>
                <w:noProof/>
                <w:color w:val="FFFFFF"/>
                <w:sz w:val="18"/>
                <w:szCs w:val="18"/>
                <w:lang w:val="es-CR" w:eastAsia="es-CR"/>
              </w:rPr>
              <w:t>Monto total</w:t>
            </w:r>
          </w:p>
        </w:tc>
      </w:tr>
      <w:tr w:rsidR="004F590E" w:rsidRPr="004F590E" w14:paraId="476BE538"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2FAFDA82"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Micrófono inalámbrico compacto de 4 canales</w:t>
            </w:r>
          </w:p>
        </w:tc>
        <w:tc>
          <w:tcPr>
            <w:tcW w:w="1240" w:type="dxa"/>
            <w:tcBorders>
              <w:top w:val="nil"/>
              <w:left w:val="nil"/>
              <w:bottom w:val="single" w:sz="4" w:space="0" w:color="auto"/>
              <w:right w:val="single" w:sz="4" w:space="0" w:color="auto"/>
            </w:tcBorders>
            <w:shd w:val="clear" w:color="auto" w:fill="auto"/>
            <w:noWrap/>
            <w:vAlign w:val="center"/>
            <w:hideMark/>
          </w:tcPr>
          <w:p w14:paraId="085E68E0"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28E9FCF8"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200.000,00</w:t>
            </w:r>
          </w:p>
        </w:tc>
        <w:tc>
          <w:tcPr>
            <w:tcW w:w="1440" w:type="dxa"/>
            <w:tcBorders>
              <w:top w:val="nil"/>
              <w:left w:val="nil"/>
              <w:bottom w:val="single" w:sz="4" w:space="0" w:color="auto"/>
              <w:right w:val="single" w:sz="4" w:space="0" w:color="auto"/>
            </w:tcBorders>
            <w:shd w:val="clear" w:color="auto" w:fill="auto"/>
            <w:noWrap/>
            <w:vAlign w:val="center"/>
            <w:hideMark/>
          </w:tcPr>
          <w:p w14:paraId="339A7449"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200.000,00</w:t>
            </w:r>
          </w:p>
        </w:tc>
      </w:tr>
      <w:tr w:rsidR="004F590E" w:rsidRPr="004F590E" w14:paraId="1D1F4D98"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114560E0"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Trípode portátil con luz y soporte</w:t>
            </w:r>
          </w:p>
        </w:tc>
        <w:tc>
          <w:tcPr>
            <w:tcW w:w="1240" w:type="dxa"/>
            <w:tcBorders>
              <w:top w:val="nil"/>
              <w:left w:val="nil"/>
              <w:bottom w:val="single" w:sz="4" w:space="0" w:color="auto"/>
              <w:right w:val="single" w:sz="4" w:space="0" w:color="auto"/>
            </w:tcBorders>
            <w:shd w:val="clear" w:color="auto" w:fill="auto"/>
            <w:noWrap/>
            <w:vAlign w:val="center"/>
            <w:hideMark/>
          </w:tcPr>
          <w:p w14:paraId="2DA22873"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40F68AA9"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50.000,00</w:t>
            </w:r>
          </w:p>
        </w:tc>
        <w:tc>
          <w:tcPr>
            <w:tcW w:w="1440" w:type="dxa"/>
            <w:tcBorders>
              <w:top w:val="nil"/>
              <w:left w:val="nil"/>
              <w:bottom w:val="single" w:sz="4" w:space="0" w:color="auto"/>
              <w:right w:val="single" w:sz="4" w:space="0" w:color="auto"/>
            </w:tcBorders>
            <w:shd w:val="clear" w:color="auto" w:fill="auto"/>
            <w:noWrap/>
            <w:vAlign w:val="center"/>
            <w:hideMark/>
          </w:tcPr>
          <w:p w14:paraId="4D3248CA"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50.000,00</w:t>
            </w:r>
          </w:p>
        </w:tc>
      </w:tr>
      <w:tr w:rsidR="004F590E" w:rsidRPr="004F590E" w14:paraId="3750F7D3"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54F07C63" w14:textId="768E1C2E"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Radio de comunicación</w:t>
            </w:r>
          </w:p>
        </w:tc>
        <w:tc>
          <w:tcPr>
            <w:tcW w:w="1240" w:type="dxa"/>
            <w:tcBorders>
              <w:top w:val="nil"/>
              <w:left w:val="nil"/>
              <w:bottom w:val="single" w:sz="4" w:space="0" w:color="auto"/>
              <w:right w:val="single" w:sz="4" w:space="0" w:color="auto"/>
            </w:tcBorders>
            <w:shd w:val="clear" w:color="auto" w:fill="auto"/>
            <w:noWrap/>
            <w:vAlign w:val="center"/>
            <w:hideMark/>
          </w:tcPr>
          <w:p w14:paraId="28E0B656"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4FBFC8F3"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325.000,00</w:t>
            </w:r>
          </w:p>
        </w:tc>
        <w:tc>
          <w:tcPr>
            <w:tcW w:w="1440" w:type="dxa"/>
            <w:tcBorders>
              <w:top w:val="nil"/>
              <w:left w:val="nil"/>
              <w:bottom w:val="single" w:sz="4" w:space="0" w:color="auto"/>
              <w:right w:val="single" w:sz="4" w:space="0" w:color="auto"/>
            </w:tcBorders>
            <w:shd w:val="clear" w:color="auto" w:fill="auto"/>
            <w:noWrap/>
            <w:vAlign w:val="center"/>
            <w:hideMark/>
          </w:tcPr>
          <w:p w14:paraId="0B8CE59A"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325.000,00</w:t>
            </w:r>
          </w:p>
        </w:tc>
      </w:tr>
      <w:tr w:rsidR="004F590E" w:rsidRPr="004F590E" w14:paraId="0BF729BE"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384019F1"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Aro de luz led de 10” con trípode y conexión bluetooth</w:t>
            </w:r>
          </w:p>
        </w:tc>
        <w:tc>
          <w:tcPr>
            <w:tcW w:w="1240" w:type="dxa"/>
            <w:tcBorders>
              <w:top w:val="nil"/>
              <w:left w:val="nil"/>
              <w:bottom w:val="single" w:sz="4" w:space="0" w:color="auto"/>
              <w:right w:val="single" w:sz="4" w:space="0" w:color="auto"/>
            </w:tcBorders>
            <w:shd w:val="clear" w:color="auto" w:fill="auto"/>
            <w:noWrap/>
            <w:vAlign w:val="center"/>
            <w:hideMark/>
          </w:tcPr>
          <w:p w14:paraId="0E30068C"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6377F416"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50.000,00</w:t>
            </w:r>
          </w:p>
        </w:tc>
        <w:tc>
          <w:tcPr>
            <w:tcW w:w="1440" w:type="dxa"/>
            <w:tcBorders>
              <w:top w:val="nil"/>
              <w:left w:val="nil"/>
              <w:bottom w:val="single" w:sz="4" w:space="0" w:color="auto"/>
              <w:right w:val="single" w:sz="4" w:space="0" w:color="auto"/>
            </w:tcBorders>
            <w:shd w:val="clear" w:color="auto" w:fill="auto"/>
            <w:noWrap/>
            <w:vAlign w:val="center"/>
            <w:hideMark/>
          </w:tcPr>
          <w:p w14:paraId="0BDBD7EC"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50.000,00</w:t>
            </w:r>
          </w:p>
        </w:tc>
      </w:tr>
      <w:tr w:rsidR="004F590E" w:rsidRPr="004F590E" w14:paraId="632CEB15"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2409098F"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 Paneles Luz LED Color</w:t>
            </w:r>
          </w:p>
        </w:tc>
        <w:tc>
          <w:tcPr>
            <w:tcW w:w="1240" w:type="dxa"/>
            <w:tcBorders>
              <w:top w:val="nil"/>
              <w:left w:val="nil"/>
              <w:bottom w:val="single" w:sz="4" w:space="0" w:color="auto"/>
              <w:right w:val="single" w:sz="4" w:space="0" w:color="auto"/>
            </w:tcBorders>
            <w:shd w:val="clear" w:color="auto" w:fill="auto"/>
            <w:noWrap/>
            <w:vAlign w:val="center"/>
            <w:hideMark/>
          </w:tcPr>
          <w:p w14:paraId="09C07AE2"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3836F1F7"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200.000,00</w:t>
            </w:r>
          </w:p>
        </w:tc>
        <w:tc>
          <w:tcPr>
            <w:tcW w:w="1440" w:type="dxa"/>
            <w:tcBorders>
              <w:top w:val="nil"/>
              <w:left w:val="nil"/>
              <w:bottom w:val="single" w:sz="4" w:space="0" w:color="auto"/>
              <w:right w:val="single" w:sz="4" w:space="0" w:color="auto"/>
            </w:tcBorders>
            <w:shd w:val="clear" w:color="auto" w:fill="auto"/>
            <w:noWrap/>
            <w:vAlign w:val="center"/>
            <w:hideMark/>
          </w:tcPr>
          <w:p w14:paraId="2EED5D9C"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200.000,00</w:t>
            </w:r>
          </w:p>
        </w:tc>
      </w:tr>
      <w:tr w:rsidR="004F590E" w:rsidRPr="004F590E" w14:paraId="306D35C9"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4D43746C"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Licencia Adobe Illustrator</w:t>
            </w:r>
          </w:p>
        </w:tc>
        <w:tc>
          <w:tcPr>
            <w:tcW w:w="1240" w:type="dxa"/>
            <w:tcBorders>
              <w:top w:val="nil"/>
              <w:left w:val="nil"/>
              <w:bottom w:val="single" w:sz="4" w:space="0" w:color="auto"/>
              <w:right w:val="single" w:sz="4" w:space="0" w:color="auto"/>
            </w:tcBorders>
            <w:shd w:val="clear" w:color="auto" w:fill="auto"/>
            <w:noWrap/>
            <w:vAlign w:val="center"/>
            <w:hideMark/>
          </w:tcPr>
          <w:p w14:paraId="2FD62D60"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4697830F"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390.000,00</w:t>
            </w:r>
          </w:p>
        </w:tc>
        <w:tc>
          <w:tcPr>
            <w:tcW w:w="1440" w:type="dxa"/>
            <w:tcBorders>
              <w:top w:val="nil"/>
              <w:left w:val="nil"/>
              <w:bottom w:val="single" w:sz="4" w:space="0" w:color="auto"/>
              <w:right w:val="single" w:sz="4" w:space="0" w:color="auto"/>
            </w:tcBorders>
            <w:shd w:val="clear" w:color="auto" w:fill="auto"/>
            <w:noWrap/>
            <w:vAlign w:val="center"/>
            <w:hideMark/>
          </w:tcPr>
          <w:p w14:paraId="3D8B9F5B"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390.000,00</w:t>
            </w:r>
          </w:p>
        </w:tc>
      </w:tr>
      <w:tr w:rsidR="004F590E" w:rsidRPr="004F590E" w14:paraId="13D3BC91"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68B51DAF"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Licencia Canva Pro</w:t>
            </w:r>
          </w:p>
        </w:tc>
        <w:tc>
          <w:tcPr>
            <w:tcW w:w="1240" w:type="dxa"/>
            <w:tcBorders>
              <w:top w:val="nil"/>
              <w:left w:val="nil"/>
              <w:bottom w:val="single" w:sz="4" w:space="0" w:color="auto"/>
              <w:right w:val="single" w:sz="4" w:space="0" w:color="auto"/>
            </w:tcBorders>
            <w:shd w:val="clear" w:color="auto" w:fill="auto"/>
            <w:noWrap/>
            <w:vAlign w:val="center"/>
            <w:hideMark/>
          </w:tcPr>
          <w:p w14:paraId="0740AF39"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w:t>
            </w:r>
          </w:p>
        </w:tc>
        <w:tc>
          <w:tcPr>
            <w:tcW w:w="1460" w:type="dxa"/>
            <w:tcBorders>
              <w:top w:val="nil"/>
              <w:left w:val="nil"/>
              <w:bottom w:val="single" w:sz="4" w:space="0" w:color="auto"/>
              <w:right w:val="single" w:sz="4" w:space="0" w:color="auto"/>
            </w:tcBorders>
            <w:shd w:val="clear" w:color="auto" w:fill="auto"/>
            <w:noWrap/>
            <w:vAlign w:val="center"/>
            <w:hideMark/>
          </w:tcPr>
          <w:p w14:paraId="578EDFB8"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200.000,00</w:t>
            </w:r>
          </w:p>
        </w:tc>
        <w:tc>
          <w:tcPr>
            <w:tcW w:w="1440" w:type="dxa"/>
            <w:tcBorders>
              <w:top w:val="nil"/>
              <w:left w:val="nil"/>
              <w:bottom w:val="single" w:sz="4" w:space="0" w:color="auto"/>
              <w:right w:val="single" w:sz="4" w:space="0" w:color="auto"/>
            </w:tcBorders>
            <w:shd w:val="clear" w:color="auto" w:fill="auto"/>
            <w:noWrap/>
            <w:vAlign w:val="center"/>
            <w:hideMark/>
          </w:tcPr>
          <w:p w14:paraId="1F2970A9"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noProof/>
                <w:color w:val="000000"/>
                <w:sz w:val="18"/>
                <w:szCs w:val="18"/>
                <w:lang w:val="es-CR" w:eastAsia="es-CR"/>
              </w:rPr>
              <w:t>400.000,00</w:t>
            </w:r>
          </w:p>
        </w:tc>
      </w:tr>
      <w:tr w:rsidR="004F590E" w:rsidRPr="004F590E" w14:paraId="1B95E259"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3CF5D0DB"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Licencia de Adobe Creative</w:t>
            </w:r>
          </w:p>
        </w:tc>
        <w:tc>
          <w:tcPr>
            <w:tcW w:w="1240" w:type="dxa"/>
            <w:tcBorders>
              <w:top w:val="nil"/>
              <w:left w:val="nil"/>
              <w:bottom w:val="single" w:sz="4" w:space="0" w:color="auto"/>
              <w:right w:val="single" w:sz="4" w:space="0" w:color="auto"/>
            </w:tcBorders>
            <w:shd w:val="clear" w:color="auto" w:fill="auto"/>
            <w:noWrap/>
            <w:vAlign w:val="center"/>
            <w:hideMark/>
          </w:tcPr>
          <w:p w14:paraId="3D5A34A8"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5</w:t>
            </w:r>
          </w:p>
        </w:tc>
        <w:tc>
          <w:tcPr>
            <w:tcW w:w="1460" w:type="dxa"/>
            <w:tcBorders>
              <w:top w:val="nil"/>
              <w:left w:val="nil"/>
              <w:bottom w:val="single" w:sz="4" w:space="0" w:color="auto"/>
              <w:right w:val="single" w:sz="4" w:space="0" w:color="auto"/>
            </w:tcBorders>
            <w:shd w:val="clear" w:color="auto" w:fill="auto"/>
            <w:noWrap/>
            <w:vAlign w:val="center"/>
            <w:hideMark/>
          </w:tcPr>
          <w:p w14:paraId="48A2D55E"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218.000,00</w:t>
            </w:r>
          </w:p>
        </w:tc>
        <w:tc>
          <w:tcPr>
            <w:tcW w:w="1440" w:type="dxa"/>
            <w:tcBorders>
              <w:top w:val="nil"/>
              <w:left w:val="nil"/>
              <w:bottom w:val="single" w:sz="4" w:space="0" w:color="auto"/>
              <w:right w:val="single" w:sz="4" w:space="0" w:color="auto"/>
            </w:tcBorders>
            <w:shd w:val="clear" w:color="auto" w:fill="auto"/>
            <w:noWrap/>
            <w:vAlign w:val="center"/>
            <w:hideMark/>
          </w:tcPr>
          <w:p w14:paraId="29E043CD"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1.090.000,00</w:t>
            </w:r>
          </w:p>
        </w:tc>
      </w:tr>
      <w:tr w:rsidR="004F590E" w:rsidRPr="004F590E" w14:paraId="15B565C5"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60191FC3" w14:textId="18B5D65B"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 xml:space="preserve">Licencias </w:t>
            </w:r>
            <w:proofErr w:type="spellStart"/>
            <w:r w:rsidRPr="004F590E">
              <w:rPr>
                <w:rFonts w:ascii="Roboto" w:hAnsi="Roboto" w:cs="Calibri"/>
                <w:color w:val="000000"/>
                <w:sz w:val="18"/>
                <w:szCs w:val="18"/>
                <w:lang w:val="es-CR" w:eastAsia="es-CR"/>
              </w:rPr>
              <w:t>TeamMate</w:t>
            </w:r>
            <w:proofErr w:type="spellEnd"/>
            <w:r w:rsidRPr="004F590E">
              <w:rPr>
                <w:rFonts w:ascii="Roboto" w:hAnsi="Roboto" w:cs="Calibri"/>
                <w:color w:val="000000"/>
                <w:sz w:val="18"/>
                <w:szCs w:val="18"/>
                <w:lang w:val="es-CR" w:eastAsia="es-CR"/>
              </w:rPr>
              <w:t xml:space="preserve"> (Renovación)</w:t>
            </w:r>
          </w:p>
        </w:tc>
        <w:tc>
          <w:tcPr>
            <w:tcW w:w="1240" w:type="dxa"/>
            <w:tcBorders>
              <w:top w:val="nil"/>
              <w:left w:val="nil"/>
              <w:bottom w:val="single" w:sz="4" w:space="0" w:color="auto"/>
              <w:right w:val="single" w:sz="4" w:space="0" w:color="auto"/>
            </w:tcBorders>
            <w:shd w:val="clear" w:color="auto" w:fill="auto"/>
            <w:noWrap/>
            <w:vAlign w:val="center"/>
            <w:hideMark/>
          </w:tcPr>
          <w:p w14:paraId="3EE454DB"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46</w:t>
            </w:r>
          </w:p>
        </w:tc>
        <w:tc>
          <w:tcPr>
            <w:tcW w:w="1460" w:type="dxa"/>
            <w:tcBorders>
              <w:top w:val="nil"/>
              <w:left w:val="nil"/>
              <w:bottom w:val="single" w:sz="4" w:space="0" w:color="auto"/>
              <w:right w:val="single" w:sz="4" w:space="0" w:color="auto"/>
            </w:tcBorders>
            <w:shd w:val="clear" w:color="auto" w:fill="auto"/>
            <w:noWrap/>
            <w:vAlign w:val="center"/>
            <w:hideMark/>
          </w:tcPr>
          <w:p w14:paraId="5898274E"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500.000,00</w:t>
            </w:r>
          </w:p>
        </w:tc>
        <w:tc>
          <w:tcPr>
            <w:tcW w:w="1440" w:type="dxa"/>
            <w:tcBorders>
              <w:top w:val="nil"/>
              <w:left w:val="nil"/>
              <w:bottom w:val="single" w:sz="4" w:space="0" w:color="auto"/>
              <w:right w:val="single" w:sz="4" w:space="0" w:color="auto"/>
            </w:tcBorders>
            <w:shd w:val="clear" w:color="auto" w:fill="auto"/>
            <w:noWrap/>
            <w:vAlign w:val="center"/>
            <w:hideMark/>
          </w:tcPr>
          <w:p w14:paraId="6028BBB1"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23.000.000,00</w:t>
            </w:r>
          </w:p>
        </w:tc>
      </w:tr>
      <w:tr w:rsidR="004F590E" w:rsidRPr="004F590E" w14:paraId="61B600F8"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6B0E02B1"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Licencias Idea (Renovación)</w:t>
            </w:r>
          </w:p>
        </w:tc>
        <w:tc>
          <w:tcPr>
            <w:tcW w:w="1240" w:type="dxa"/>
            <w:tcBorders>
              <w:top w:val="nil"/>
              <w:left w:val="nil"/>
              <w:bottom w:val="single" w:sz="4" w:space="0" w:color="auto"/>
              <w:right w:val="single" w:sz="4" w:space="0" w:color="auto"/>
            </w:tcBorders>
            <w:shd w:val="clear" w:color="auto" w:fill="auto"/>
            <w:noWrap/>
            <w:vAlign w:val="center"/>
            <w:hideMark/>
          </w:tcPr>
          <w:p w14:paraId="138A2F1F"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8</w:t>
            </w:r>
          </w:p>
        </w:tc>
        <w:tc>
          <w:tcPr>
            <w:tcW w:w="1460" w:type="dxa"/>
            <w:tcBorders>
              <w:top w:val="nil"/>
              <w:left w:val="nil"/>
              <w:bottom w:val="single" w:sz="4" w:space="0" w:color="auto"/>
              <w:right w:val="single" w:sz="4" w:space="0" w:color="auto"/>
            </w:tcBorders>
            <w:shd w:val="clear" w:color="auto" w:fill="auto"/>
            <w:noWrap/>
            <w:vAlign w:val="center"/>
            <w:hideMark/>
          </w:tcPr>
          <w:p w14:paraId="373E849D"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500.000,00</w:t>
            </w:r>
          </w:p>
        </w:tc>
        <w:tc>
          <w:tcPr>
            <w:tcW w:w="1440" w:type="dxa"/>
            <w:tcBorders>
              <w:top w:val="nil"/>
              <w:left w:val="nil"/>
              <w:bottom w:val="single" w:sz="4" w:space="0" w:color="auto"/>
              <w:right w:val="single" w:sz="4" w:space="0" w:color="auto"/>
            </w:tcBorders>
            <w:shd w:val="clear" w:color="auto" w:fill="auto"/>
            <w:noWrap/>
            <w:vAlign w:val="center"/>
            <w:hideMark/>
          </w:tcPr>
          <w:p w14:paraId="74725865"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4.000.000,00</w:t>
            </w:r>
          </w:p>
        </w:tc>
      </w:tr>
      <w:tr w:rsidR="004F590E" w:rsidRPr="004F590E" w14:paraId="27C6509F"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1E5001B0" w14:textId="44DC09F2"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Licencia a Bunker BD</w:t>
            </w:r>
          </w:p>
        </w:tc>
        <w:tc>
          <w:tcPr>
            <w:tcW w:w="1240" w:type="dxa"/>
            <w:tcBorders>
              <w:top w:val="nil"/>
              <w:left w:val="nil"/>
              <w:bottom w:val="single" w:sz="4" w:space="0" w:color="auto"/>
              <w:right w:val="single" w:sz="4" w:space="0" w:color="auto"/>
            </w:tcBorders>
            <w:shd w:val="clear" w:color="auto" w:fill="auto"/>
            <w:noWrap/>
            <w:vAlign w:val="center"/>
            <w:hideMark/>
          </w:tcPr>
          <w:p w14:paraId="7E5D7D5F"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w:t>
            </w:r>
          </w:p>
        </w:tc>
        <w:tc>
          <w:tcPr>
            <w:tcW w:w="1460" w:type="dxa"/>
            <w:tcBorders>
              <w:top w:val="nil"/>
              <w:left w:val="nil"/>
              <w:bottom w:val="single" w:sz="4" w:space="0" w:color="auto"/>
              <w:right w:val="single" w:sz="4" w:space="0" w:color="auto"/>
            </w:tcBorders>
            <w:shd w:val="clear" w:color="auto" w:fill="auto"/>
            <w:noWrap/>
            <w:vAlign w:val="center"/>
            <w:hideMark/>
          </w:tcPr>
          <w:p w14:paraId="639FADCE"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4.000.000,00</w:t>
            </w:r>
          </w:p>
        </w:tc>
        <w:tc>
          <w:tcPr>
            <w:tcW w:w="1440" w:type="dxa"/>
            <w:tcBorders>
              <w:top w:val="nil"/>
              <w:left w:val="nil"/>
              <w:bottom w:val="single" w:sz="4" w:space="0" w:color="auto"/>
              <w:right w:val="single" w:sz="4" w:space="0" w:color="auto"/>
            </w:tcBorders>
            <w:shd w:val="clear" w:color="auto" w:fill="auto"/>
            <w:noWrap/>
            <w:vAlign w:val="center"/>
            <w:hideMark/>
          </w:tcPr>
          <w:p w14:paraId="7FDBA142"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4.000.000,00</w:t>
            </w:r>
          </w:p>
        </w:tc>
      </w:tr>
      <w:tr w:rsidR="004F590E" w:rsidRPr="004F590E" w14:paraId="042C74CA"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7E0FB01C"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Amortización proyectos</w:t>
            </w:r>
          </w:p>
        </w:tc>
        <w:tc>
          <w:tcPr>
            <w:tcW w:w="1240" w:type="dxa"/>
            <w:tcBorders>
              <w:top w:val="nil"/>
              <w:left w:val="nil"/>
              <w:bottom w:val="single" w:sz="4" w:space="0" w:color="auto"/>
              <w:right w:val="single" w:sz="4" w:space="0" w:color="auto"/>
            </w:tcBorders>
            <w:shd w:val="clear" w:color="auto" w:fill="auto"/>
            <w:noWrap/>
            <w:vAlign w:val="center"/>
            <w:hideMark/>
          </w:tcPr>
          <w:p w14:paraId="3AE425E5"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12</w:t>
            </w:r>
          </w:p>
        </w:tc>
        <w:tc>
          <w:tcPr>
            <w:tcW w:w="1460" w:type="dxa"/>
            <w:tcBorders>
              <w:top w:val="nil"/>
              <w:left w:val="nil"/>
              <w:bottom w:val="single" w:sz="4" w:space="0" w:color="auto"/>
              <w:right w:val="single" w:sz="4" w:space="0" w:color="auto"/>
            </w:tcBorders>
            <w:shd w:val="clear" w:color="auto" w:fill="auto"/>
            <w:noWrap/>
            <w:vAlign w:val="center"/>
            <w:hideMark/>
          </w:tcPr>
          <w:p w14:paraId="5D8EA89E"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5.793.805,45</w:t>
            </w:r>
          </w:p>
        </w:tc>
        <w:tc>
          <w:tcPr>
            <w:tcW w:w="1440" w:type="dxa"/>
            <w:tcBorders>
              <w:top w:val="nil"/>
              <w:left w:val="nil"/>
              <w:bottom w:val="single" w:sz="4" w:space="0" w:color="auto"/>
              <w:right w:val="single" w:sz="4" w:space="0" w:color="auto"/>
            </w:tcBorders>
            <w:shd w:val="clear" w:color="auto" w:fill="auto"/>
            <w:noWrap/>
            <w:vAlign w:val="center"/>
            <w:hideMark/>
          </w:tcPr>
          <w:p w14:paraId="44E79ADA"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69.525.665,40</w:t>
            </w:r>
          </w:p>
        </w:tc>
      </w:tr>
      <w:tr w:rsidR="004F590E" w:rsidRPr="004F590E" w14:paraId="1712F89C" w14:textId="77777777" w:rsidTr="004F590E">
        <w:trPr>
          <w:trHeight w:val="288"/>
        </w:trPr>
        <w:tc>
          <w:tcPr>
            <w:tcW w:w="4480" w:type="dxa"/>
            <w:tcBorders>
              <w:top w:val="nil"/>
              <w:left w:val="single" w:sz="4" w:space="0" w:color="auto"/>
              <w:bottom w:val="single" w:sz="4" w:space="0" w:color="auto"/>
              <w:right w:val="single" w:sz="4" w:space="0" w:color="auto"/>
            </w:tcBorders>
            <w:shd w:val="clear" w:color="auto" w:fill="auto"/>
            <w:noWrap/>
            <w:vAlign w:val="center"/>
            <w:hideMark/>
          </w:tcPr>
          <w:p w14:paraId="388929D2" w14:textId="77777777" w:rsidR="004F590E" w:rsidRPr="004F590E" w:rsidRDefault="004F590E" w:rsidP="004F590E">
            <w:pP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Proyectos no capitalizables</w:t>
            </w:r>
          </w:p>
        </w:tc>
        <w:tc>
          <w:tcPr>
            <w:tcW w:w="1240" w:type="dxa"/>
            <w:tcBorders>
              <w:top w:val="nil"/>
              <w:left w:val="nil"/>
              <w:bottom w:val="single" w:sz="4" w:space="0" w:color="auto"/>
              <w:right w:val="single" w:sz="4" w:space="0" w:color="auto"/>
            </w:tcBorders>
            <w:shd w:val="clear" w:color="auto" w:fill="auto"/>
            <w:noWrap/>
            <w:vAlign w:val="center"/>
            <w:hideMark/>
          </w:tcPr>
          <w:p w14:paraId="01163F39" w14:textId="77777777" w:rsidR="004F590E" w:rsidRPr="004F590E" w:rsidRDefault="004F590E" w:rsidP="00D4620B">
            <w:pPr>
              <w:jc w:val="center"/>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12</w:t>
            </w:r>
          </w:p>
        </w:tc>
        <w:tc>
          <w:tcPr>
            <w:tcW w:w="1460" w:type="dxa"/>
            <w:tcBorders>
              <w:top w:val="nil"/>
              <w:left w:val="nil"/>
              <w:bottom w:val="single" w:sz="4" w:space="0" w:color="auto"/>
              <w:right w:val="single" w:sz="4" w:space="0" w:color="auto"/>
            </w:tcBorders>
            <w:shd w:val="clear" w:color="auto" w:fill="auto"/>
            <w:noWrap/>
            <w:vAlign w:val="center"/>
            <w:hideMark/>
          </w:tcPr>
          <w:p w14:paraId="4D8430B1"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10.938.160,81</w:t>
            </w:r>
          </w:p>
        </w:tc>
        <w:tc>
          <w:tcPr>
            <w:tcW w:w="1440" w:type="dxa"/>
            <w:tcBorders>
              <w:top w:val="nil"/>
              <w:left w:val="nil"/>
              <w:bottom w:val="single" w:sz="4" w:space="0" w:color="auto"/>
              <w:right w:val="single" w:sz="4" w:space="0" w:color="auto"/>
            </w:tcBorders>
            <w:shd w:val="clear" w:color="auto" w:fill="auto"/>
            <w:noWrap/>
            <w:vAlign w:val="center"/>
            <w:hideMark/>
          </w:tcPr>
          <w:p w14:paraId="634CDEFA" w14:textId="77777777" w:rsidR="004F590E" w:rsidRPr="004F590E" w:rsidRDefault="004F590E" w:rsidP="004F590E">
            <w:pPr>
              <w:jc w:val="right"/>
              <w:rPr>
                <w:rFonts w:ascii="Roboto" w:hAnsi="Roboto" w:cs="Calibri"/>
                <w:color w:val="000000"/>
                <w:sz w:val="18"/>
                <w:szCs w:val="18"/>
                <w:lang w:val="es-CR" w:eastAsia="es-CR"/>
              </w:rPr>
            </w:pPr>
            <w:r w:rsidRPr="004F590E">
              <w:rPr>
                <w:rFonts w:ascii="Roboto" w:hAnsi="Roboto" w:cs="Calibri"/>
                <w:color w:val="000000"/>
                <w:sz w:val="18"/>
                <w:szCs w:val="18"/>
                <w:lang w:val="es-CR" w:eastAsia="es-CR"/>
              </w:rPr>
              <w:t>131.257.929,72</w:t>
            </w:r>
          </w:p>
        </w:tc>
      </w:tr>
      <w:tr w:rsidR="004F590E" w:rsidRPr="004F590E" w14:paraId="294B3A2D" w14:textId="77777777" w:rsidTr="004F590E">
        <w:trPr>
          <w:trHeight w:val="288"/>
        </w:trPr>
        <w:tc>
          <w:tcPr>
            <w:tcW w:w="7180" w:type="dxa"/>
            <w:gridSpan w:val="3"/>
            <w:tcBorders>
              <w:top w:val="single" w:sz="4" w:space="0" w:color="auto"/>
              <w:left w:val="single" w:sz="4" w:space="0" w:color="auto"/>
              <w:bottom w:val="single" w:sz="4" w:space="0" w:color="auto"/>
              <w:right w:val="single" w:sz="4" w:space="0" w:color="auto"/>
            </w:tcBorders>
            <w:shd w:val="clear" w:color="auto" w:fill="009585"/>
            <w:noWrap/>
            <w:vAlign w:val="center"/>
            <w:hideMark/>
          </w:tcPr>
          <w:p w14:paraId="4DD83FB4" w14:textId="77777777" w:rsidR="004F590E" w:rsidRPr="004F590E" w:rsidRDefault="004F590E" w:rsidP="004F590E">
            <w:pPr>
              <w:jc w:val="center"/>
              <w:rPr>
                <w:rFonts w:ascii="Roboto" w:hAnsi="Roboto" w:cs="Calibri"/>
                <w:b/>
                <w:bCs/>
                <w:color w:val="FFFFFF"/>
                <w:sz w:val="18"/>
                <w:szCs w:val="18"/>
                <w:lang w:val="es-CR" w:eastAsia="es-CR"/>
              </w:rPr>
            </w:pPr>
            <w:r w:rsidRPr="004F590E">
              <w:rPr>
                <w:rFonts w:ascii="Roboto" w:hAnsi="Roboto" w:cs="Calibri"/>
                <w:b/>
                <w:bCs/>
                <w:color w:val="FFFFFF"/>
                <w:sz w:val="18"/>
                <w:szCs w:val="18"/>
                <w:lang w:val="es-CR" w:eastAsia="es-CR"/>
              </w:rPr>
              <w:t>Total</w:t>
            </w:r>
          </w:p>
        </w:tc>
        <w:tc>
          <w:tcPr>
            <w:tcW w:w="1440" w:type="dxa"/>
            <w:tcBorders>
              <w:top w:val="nil"/>
              <w:left w:val="nil"/>
              <w:bottom w:val="single" w:sz="4" w:space="0" w:color="auto"/>
              <w:right w:val="single" w:sz="4" w:space="0" w:color="auto"/>
            </w:tcBorders>
            <w:shd w:val="clear" w:color="auto" w:fill="009585"/>
            <w:noWrap/>
            <w:vAlign w:val="center"/>
            <w:hideMark/>
          </w:tcPr>
          <w:p w14:paraId="7C10BDB8" w14:textId="77777777" w:rsidR="004F590E" w:rsidRPr="004F590E" w:rsidRDefault="004F590E" w:rsidP="004F590E">
            <w:pPr>
              <w:jc w:val="right"/>
              <w:rPr>
                <w:rFonts w:ascii="Roboto" w:hAnsi="Roboto" w:cs="Calibri"/>
                <w:b/>
                <w:bCs/>
                <w:color w:val="FFFFFF"/>
                <w:sz w:val="18"/>
                <w:szCs w:val="18"/>
                <w:lang w:val="es-CR" w:eastAsia="es-CR"/>
              </w:rPr>
            </w:pPr>
            <w:r w:rsidRPr="004F590E">
              <w:rPr>
                <w:rFonts w:ascii="Roboto" w:hAnsi="Roboto" w:cs="Calibri"/>
                <w:b/>
                <w:bCs/>
                <w:color w:val="FFFFFF"/>
                <w:sz w:val="18"/>
                <w:szCs w:val="18"/>
                <w:lang w:val="es-CR" w:eastAsia="es-CR"/>
              </w:rPr>
              <w:t>234.488.595,12</w:t>
            </w:r>
          </w:p>
        </w:tc>
      </w:tr>
    </w:tbl>
    <w:p w14:paraId="2BA8A670" w14:textId="77777777" w:rsidR="00484477" w:rsidRPr="00390E82" w:rsidRDefault="00484477" w:rsidP="00CE1397">
      <w:pPr>
        <w:jc w:val="both"/>
        <w:rPr>
          <w:rFonts w:ascii="Roboto" w:hAnsi="Roboto" w:cs="Arial"/>
          <w:b/>
          <w:iCs/>
          <w:sz w:val="22"/>
          <w:lang w:val="es-MX"/>
        </w:rPr>
      </w:pPr>
    </w:p>
    <w:p w14:paraId="0005D076" w14:textId="77777777" w:rsidR="00CE1397" w:rsidRPr="00390E82" w:rsidRDefault="003C1205" w:rsidP="00872DFD">
      <w:pPr>
        <w:pStyle w:val="Ttulo2"/>
        <w:rPr>
          <w:rFonts w:ascii="Roboto" w:hAnsi="Roboto"/>
        </w:rPr>
      </w:pPr>
      <w:bookmarkStart w:id="183" w:name="_Toc523739684"/>
      <w:bookmarkStart w:id="184" w:name="_Toc523740842"/>
      <w:bookmarkStart w:id="185" w:name="_Toc523748059"/>
      <w:bookmarkStart w:id="186" w:name="_Toc18836200"/>
      <w:bookmarkStart w:id="187" w:name="_Toc44679327"/>
      <w:bookmarkStart w:id="188" w:name="_Toc174520022"/>
      <w:r w:rsidRPr="00390E82">
        <w:rPr>
          <w:rFonts w:ascii="Roboto" w:hAnsi="Roboto"/>
        </w:rPr>
        <w:t>2</w:t>
      </w:r>
      <w:r w:rsidR="00CE1397" w:rsidRPr="00390E82">
        <w:rPr>
          <w:rFonts w:ascii="Roboto" w:hAnsi="Roboto"/>
        </w:rPr>
        <w:t xml:space="preserve">.6   Plan de </w:t>
      </w:r>
      <w:r w:rsidR="005735EA" w:rsidRPr="00390E82">
        <w:rPr>
          <w:rFonts w:ascii="Roboto" w:hAnsi="Roboto"/>
        </w:rPr>
        <w:t>c</w:t>
      </w:r>
      <w:r w:rsidR="00CE1397" w:rsidRPr="00390E82">
        <w:rPr>
          <w:rFonts w:ascii="Roboto" w:hAnsi="Roboto"/>
        </w:rPr>
        <w:t xml:space="preserve">apacitación y </w:t>
      </w:r>
      <w:r w:rsidR="005735EA" w:rsidRPr="00390E82">
        <w:rPr>
          <w:rFonts w:ascii="Roboto" w:hAnsi="Roboto"/>
        </w:rPr>
        <w:t>d</w:t>
      </w:r>
      <w:r w:rsidR="00CE1397" w:rsidRPr="00390E82">
        <w:rPr>
          <w:rFonts w:ascii="Roboto" w:hAnsi="Roboto"/>
        </w:rPr>
        <w:t>esarrollo</w:t>
      </w:r>
      <w:bookmarkEnd w:id="183"/>
      <w:bookmarkEnd w:id="184"/>
      <w:bookmarkEnd w:id="185"/>
      <w:bookmarkEnd w:id="186"/>
      <w:bookmarkEnd w:id="187"/>
      <w:bookmarkEnd w:id="188"/>
    </w:p>
    <w:p w14:paraId="7A1AFF91" w14:textId="77777777" w:rsidR="00380F3F" w:rsidRPr="00390E82" w:rsidRDefault="00380F3F" w:rsidP="00CE1397">
      <w:pPr>
        <w:ind w:left="-70"/>
        <w:jc w:val="both"/>
        <w:rPr>
          <w:rFonts w:ascii="Roboto" w:hAnsi="Roboto" w:cs="Arial"/>
          <w:b/>
          <w:iCs/>
          <w:sz w:val="22"/>
          <w:lang w:val="es-MX"/>
        </w:rPr>
      </w:pPr>
    </w:p>
    <w:p w14:paraId="291BDB92" w14:textId="0DB4CA2A" w:rsidR="00325E85" w:rsidRDefault="00CE1397" w:rsidP="00D57FB7">
      <w:pPr>
        <w:spacing w:line="276" w:lineRule="auto"/>
        <w:jc w:val="both"/>
        <w:rPr>
          <w:rFonts w:ascii="Roboto" w:hAnsi="Roboto" w:cs="Arial"/>
          <w:iCs/>
          <w:sz w:val="22"/>
          <w:szCs w:val="22"/>
          <w:lang w:val="es-MX"/>
        </w:rPr>
      </w:pPr>
      <w:r w:rsidRPr="00390E82">
        <w:rPr>
          <w:rFonts w:ascii="Roboto" w:hAnsi="Roboto" w:cs="Arial"/>
          <w:iCs/>
          <w:sz w:val="22"/>
          <w:szCs w:val="22"/>
          <w:lang w:val="es-MX"/>
        </w:rPr>
        <w:t>Para la determinación de los cursos de capacitación</w:t>
      </w:r>
      <w:r w:rsidR="00D57FB7" w:rsidRPr="00390E82">
        <w:rPr>
          <w:rFonts w:ascii="Roboto" w:hAnsi="Roboto" w:cs="Arial"/>
          <w:iCs/>
          <w:sz w:val="22"/>
          <w:szCs w:val="22"/>
          <w:lang w:val="es-MX"/>
        </w:rPr>
        <w:t xml:space="preserve"> se siguen los lineamientos establecidos en la Política interna </w:t>
      </w:r>
      <w:r w:rsidR="00D57FB7" w:rsidRPr="004F590E">
        <w:rPr>
          <w:rFonts w:ascii="Roboto" w:hAnsi="Roboto" w:cs="Arial"/>
          <w:iCs/>
          <w:sz w:val="22"/>
          <w:szCs w:val="22"/>
          <w:lang w:val="es-MX"/>
        </w:rPr>
        <w:t>SGV-</w:t>
      </w:r>
      <w:r w:rsidR="004F590E" w:rsidRPr="004F590E">
        <w:rPr>
          <w:rFonts w:ascii="Roboto" w:hAnsi="Roboto" w:cs="Arial"/>
          <w:iCs/>
          <w:sz w:val="22"/>
          <w:szCs w:val="22"/>
          <w:lang w:val="es-MX"/>
        </w:rPr>
        <w:t>PL</w:t>
      </w:r>
      <w:r w:rsidR="00D57FB7" w:rsidRPr="004F590E">
        <w:rPr>
          <w:rFonts w:ascii="Roboto" w:hAnsi="Roboto" w:cs="Arial"/>
          <w:iCs/>
          <w:sz w:val="22"/>
          <w:szCs w:val="22"/>
          <w:lang w:val="es-MX"/>
        </w:rPr>
        <w:t>-</w:t>
      </w:r>
      <w:r w:rsidR="004F590E" w:rsidRPr="004F590E">
        <w:rPr>
          <w:rFonts w:ascii="Roboto" w:hAnsi="Roboto" w:cs="Arial"/>
          <w:iCs/>
          <w:sz w:val="22"/>
          <w:szCs w:val="22"/>
          <w:lang w:val="es-MX"/>
        </w:rPr>
        <w:t>013</w:t>
      </w:r>
      <w:r w:rsidR="00D57FB7" w:rsidRPr="004F590E">
        <w:rPr>
          <w:rFonts w:ascii="Roboto" w:hAnsi="Roboto" w:cs="Arial"/>
          <w:iCs/>
          <w:sz w:val="22"/>
          <w:szCs w:val="22"/>
          <w:lang w:val="es-MX"/>
        </w:rPr>
        <w:t xml:space="preserve"> </w:t>
      </w:r>
      <w:r w:rsidR="00D57FB7" w:rsidRPr="004F590E">
        <w:rPr>
          <w:rFonts w:ascii="Roboto" w:hAnsi="Roboto" w:cs="Arial"/>
          <w:color w:val="000000"/>
          <w:sz w:val="22"/>
          <w:szCs w:val="22"/>
          <w:lang w:val="es-CR" w:eastAsia="en-US"/>
        </w:rPr>
        <w:t>“Política de Capacitación y Desarrollo Institucional”</w:t>
      </w:r>
      <w:r w:rsidR="0085529C" w:rsidRPr="004F590E">
        <w:rPr>
          <w:rFonts w:ascii="Roboto" w:hAnsi="Roboto" w:cs="Arial"/>
          <w:color w:val="000000"/>
          <w:sz w:val="22"/>
          <w:szCs w:val="22"/>
          <w:lang w:val="es-CR" w:eastAsia="en-US"/>
        </w:rPr>
        <w:t>,</w:t>
      </w:r>
      <w:r w:rsidR="0085529C" w:rsidRPr="00390E82">
        <w:rPr>
          <w:rFonts w:ascii="Roboto" w:hAnsi="Roboto" w:cs="Arial"/>
          <w:color w:val="000000"/>
          <w:sz w:val="22"/>
          <w:szCs w:val="22"/>
          <w:lang w:val="es-CR" w:eastAsia="en-US"/>
        </w:rPr>
        <w:t xml:space="preserve"> la cual</w:t>
      </w:r>
      <w:r w:rsidR="00D57FB7" w:rsidRPr="00390E82">
        <w:rPr>
          <w:rFonts w:ascii="Roboto" w:hAnsi="Roboto" w:cs="Arial"/>
          <w:color w:val="000000"/>
          <w:sz w:val="22"/>
          <w:szCs w:val="22"/>
          <w:lang w:val="es-CR" w:eastAsia="en-US"/>
        </w:rPr>
        <w:t xml:space="preserve"> establece que cada actividad debe contar con la vinculación a los objetivos institucionales, una valoración de riesgo y una priorización que permita optimizar los recursos económicos asignados.</w:t>
      </w:r>
      <w:r w:rsidR="009E644B" w:rsidRPr="00390E82">
        <w:rPr>
          <w:rFonts w:ascii="Roboto" w:hAnsi="Roboto" w:cs="Arial"/>
          <w:color w:val="000000"/>
          <w:sz w:val="22"/>
          <w:szCs w:val="22"/>
          <w:lang w:val="es-CR" w:eastAsia="en-US"/>
        </w:rPr>
        <w:t xml:space="preserve"> </w:t>
      </w:r>
      <w:r w:rsidR="00D57FB7" w:rsidRPr="00390E82">
        <w:rPr>
          <w:rFonts w:ascii="Roboto" w:hAnsi="Roboto" w:cs="Arial"/>
          <w:iCs/>
          <w:sz w:val="22"/>
          <w:szCs w:val="22"/>
          <w:lang w:val="es-CR"/>
        </w:rPr>
        <w:t xml:space="preserve">A partir de dicha política se elaboró </w:t>
      </w:r>
      <w:r w:rsidR="00D57FB7" w:rsidRPr="00390E82">
        <w:rPr>
          <w:rFonts w:ascii="Roboto" w:hAnsi="Roboto" w:cs="Arial"/>
          <w:iCs/>
          <w:sz w:val="22"/>
          <w:szCs w:val="22"/>
          <w:lang w:val="es-MX"/>
        </w:rPr>
        <w:t>el P</w:t>
      </w:r>
      <w:r w:rsidRPr="00390E82">
        <w:rPr>
          <w:rFonts w:ascii="Roboto" w:hAnsi="Roboto" w:cs="Arial"/>
          <w:iCs/>
          <w:sz w:val="22"/>
          <w:szCs w:val="22"/>
          <w:lang w:val="es-MX"/>
        </w:rPr>
        <w:t xml:space="preserve">lan de </w:t>
      </w:r>
      <w:r w:rsidR="004F590E">
        <w:rPr>
          <w:rFonts w:ascii="Roboto" w:hAnsi="Roboto" w:cs="Arial"/>
          <w:iCs/>
          <w:sz w:val="22"/>
          <w:szCs w:val="22"/>
          <w:lang w:val="es-MX"/>
        </w:rPr>
        <w:t>C</w:t>
      </w:r>
      <w:r w:rsidRPr="00390E82">
        <w:rPr>
          <w:rFonts w:ascii="Roboto" w:hAnsi="Roboto" w:cs="Arial"/>
          <w:iCs/>
          <w:sz w:val="22"/>
          <w:szCs w:val="22"/>
          <w:lang w:val="es-MX"/>
        </w:rPr>
        <w:t xml:space="preserve">apacitación </w:t>
      </w:r>
      <w:r w:rsidR="004F590E">
        <w:rPr>
          <w:rFonts w:ascii="Roboto" w:hAnsi="Roboto" w:cs="Arial"/>
          <w:iCs/>
          <w:sz w:val="22"/>
          <w:szCs w:val="22"/>
          <w:lang w:val="es-MX"/>
        </w:rPr>
        <w:t>I</w:t>
      </w:r>
      <w:r w:rsidRPr="00390E82">
        <w:rPr>
          <w:rFonts w:ascii="Roboto" w:hAnsi="Roboto" w:cs="Arial"/>
          <w:iCs/>
          <w:sz w:val="22"/>
          <w:szCs w:val="22"/>
          <w:lang w:val="es-MX"/>
        </w:rPr>
        <w:t xml:space="preserve">nstitucional </w:t>
      </w:r>
      <w:r w:rsidR="00D57FB7" w:rsidRPr="00390E82">
        <w:rPr>
          <w:rFonts w:ascii="Roboto" w:hAnsi="Roboto" w:cs="Arial"/>
          <w:iCs/>
          <w:sz w:val="22"/>
          <w:szCs w:val="22"/>
          <w:lang w:val="es-MX"/>
        </w:rPr>
        <w:t xml:space="preserve">que se adjunta en el </w:t>
      </w:r>
      <w:r w:rsidR="006E49F4">
        <w:rPr>
          <w:rFonts w:ascii="Roboto" w:hAnsi="Roboto" w:cs="Arial"/>
          <w:iCs/>
          <w:sz w:val="22"/>
          <w:szCs w:val="22"/>
          <w:lang w:val="es-MX"/>
        </w:rPr>
        <w:t>a</w:t>
      </w:r>
      <w:r w:rsidR="00520601" w:rsidRPr="00390E82">
        <w:rPr>
          <w:rFonts w:ascii="Roboto" w:hAnsi="Roboto" w:cs="Arial"/>
          <w:iCs/>
          <w:sz w:val="22"/>
          <w:szCs w:val="22"/>
          <w:lang w:val="es-MX"/>
        </w:rPr>
        <w:t xml:space="preserve">nexo </w:t>
      </w:r>
      <w:r w:rsidR="00DF3ADF" w:rsidRPr="00390E82">
        <w:rPr>
          <w:rFonts w:ascii="Roboto" w:hAnsi="Roboto" w:cs="Arial"/>
          <w:iCs/>
          <w:sz w:val="22"/>
          <w:szCs w:val="22"/>
          <w:lang w:val="es-MX"/>
        </w:rPr>
        <w:t>11</w:t>
      </w:r>
      <w:r w:rsidR="004F590E">
        <w:rPr>
          <w:rFonts w:ascii="Roboto" w:hAnsi="Roboto" w:cs="Arial"/>
          <w:iCs/>
          <w:sz w:val="22"/>
          <w:szCs w:val="22"/>
          <w:lang w:val="es-MX"/>
        </w:rPr>
        <w:t>. L</w:t>
      </w:r>
      <w:r w:rsidR="004C2879" w:rsidRPr="00390E82">
        <w:rPr>
          <w:rFonts w:ascii="Roboto" w:hAnsi="Roboto" w:cs="Arial"/>
          <w:iCs/>
          <w:sz w:val="22"/>
          <w:szCs w:val="22"/>
          <w:lang w:val="es-MX"/>
        </w:rPr>
        <w:t xml:space="preserve">os componentes </w:t>
      </w:r>
      <w:r w:rsidR="00D57FB7" w:rsidRPr="00390E82">
        <w:rPr>
          <w:rFonts w:ascii="Roboto" w:hAnsi="Roboto" w:cs="Arial"/>
          <w:iCs/>
          <w:sz w:val="22"/>
          <w:szCs w:val="22"/>
          <w:lang w:val="es-MX"/>
        </w:rPr>
        <w:t xml:space="preserve">más importantes </w:t>
      </w:r>
      <w:r w:rsidR="004C2879" w:rsidRPr="00390E82">
        <w:rPr>
          <w:rFonts w:ascii="Roboto" w:hAnsi="Roboto" w:cs="Arial"/>
          <w:iCs/>
          <w:sz w:val="22"/>
          <w:szCs w:val="22"/>
          <w:lang w:val="es-MX"/>
        </w:rPr>
        <w:t xml:space="preserve">del Plan </w:t>
      </w:r>
      <w:r w:rsidR="00D57FB7" w:rsidRPr="00390E82">
        <w:rPr>
          <w:rFonts w:ascii="Roboto" w:hAnsi="Roboto" w:cs="Arial"/>
          <w:iCs/>
          <w:sz w:val="22"/>
          <w:szCs w:val="22"/>
          <w:lang w:val="es-MX"/>
        </w:rPr>
        <w:t xml:space="preserve">se muestran en el </w:t>
      </w:r>
      <w:r w:rsidR="00927F9D">
        <w:rPr>
          <w:rFonts w:ascii="Roboto" w:hAnsi="Roboto" w:cs="Arial"/>
          <w:iCs/>
          <w:sz w:val="22"/>
          <w:szCs w:val="22"/>
          <w:lang w:val="es-MX"/>
        </w:rPr>
        <w:t>c</w:t>
      </w:r>
      <w:r w:rsidR="00D57FB7" w:rsidRPr="00390E82">
        <w:rPr>
          <w:rFonts w:ascii="Roboto" w:hAnsi="Roboto" w:cs="Arial"/>
          <w:iCs/>
          <w:sz w:val="22"/>
          <w:szCs w:val="22"/>
          <w:lang w:val="es-MX"/>
        </w:rPr>
        <w:t xml:space="preserve">uadro </w:t>
      </w:r>
      <w:r w:rsidR="004C2879" w:rsidRPr="00390E82">
        <w:rPr>
          <w:rFonts w:ascii="Roboto" w:hAnsi="Roboto" w:cs="Arial"/>
          <w:iCs/>
          <w:sz w:val="22"/>
          <w:szCs w:val="22"/>
          <w:lang w:val="es-MX"/>
        </w:rPr>
        <w:t>1</w:t>
      </w:r>
      <w:r w:rsidR="00981526" w:rsidRPr="00390E82">
        <w:rPr>
          <w:rFonts w:ascii="Roboto" w:hAnsi="Roboto" w:cs="Arial"/>
          <w:iCs/>
          <w:sz w:val="22"/>
          <w:szCs w:val="22"/>
          <w:lang w:val="es-MX"/>
        </w:rPr>
        <w:t>7</w:t>
      </w:r>
      <w:r w:rsidR="00D57FB7" w:rsidRPr="00390E82">
        <w:rPr>
          <w:rFonts w:ascii="Roboto" w:hAnsi="Roboto" w:cs="Arial"/>
          <w:iCs/>
          <w:sz w:val="22"/>
          <w:szCs w:val="22"/>
          <w:lang w:val="es-MX"/>
        </w:rPr>
        <w:t>:</w:t>
      </w:r>
    </w:p>
    <w:p w14:paraId="46B968BA" w14:textId="77777777" w:rsidR="00505883" w:rsidRPr="00390E82" w:rsidRDefault="00505883" w:rsidP="00D57FB7">
      <w:pPr>
        <w:spacing w:line="276" w:lineRule="auto"/>
        <w:jc w:val="both"/>
        <w:rPr>
          <w:rFonts w:ascii="Roboto" w:hAnsi="Roboto" w:cs="Arial"/>
          <w:iCs/>
          <w:sz w:val="22"/>
          <w:szCs w:val="22"/>
          <w:lang w:val="es-MX"/>
        </w:rPr>
      </w:pPr>
    </w:p>
    <w:p w14:paraId="059571DC" w14:textId="77777777" w:rsidR="00CE44FF" w:rsidRDefault="006368B6" w:rsidP="00C3300E">
      <w:pPr>
        <w:pStyle w:val="Listaconvietas2"/>
        <w:jc w:val="center"/>
        <w:rPr>
          <w:rFonts w:ascii="Roboto" w:hAnsi="Roboto"/>
          <w:b/>
          <w:bCs/>
          <w:noProof/>
          <w:lang w:val="es-CR"/>
        </w:rPr>
      </w:pPr>
      <w:r w:rsidRPr="00390E82">
        <w:rPr>
          <w:rFonts w:ascii="Roboto" w:hAnsi="Roboto"/>
          <w:b/>
          <w:bCs/>
          <w:noProof/>
          <w:lang w:val="es-CR"/>
        </w:rPr>
        <w:t>Cuadro 1</w:t>
      </w:r>
      <w:r w:rsidR="00981526" w:rsidRPr="00390E82">
        <w:rPr>
          <w:rFonts w:ascii="Roboto" w:hAnsi="Roboto"/>
          <w:b/>
          <w:bCs/>
          <w:noProof/>
          <w:lang w:val="es-CR"/>
        </w:rPr>
        <w:t>7</w:t>
      </w:r>
    </w:p>
    <w:p w14:paraId="763D3A7F" w14:textId="109A2BF8" w:rsidR="003D13E0" w:rsidRDefault="006368B6" w:rsidP="00C3300E">
      <w:pPr>
        <w:pStyle w:val="Listaconvietas2"/>
        <w:jc w:val="center"/>
        <w:rPr>
          <w:rFonts w:ascii="Roboto" w:hAnsi="Roboto"/>
          <w:b/>
          <w:bCs/>
          <w:noProof/>
          <w:lang w:val="es-CR"/>
        </w:rPr>
      </w:pPr>
      <w:r w:rsidRPr="00390E82">
        <w:rPr>
          <w:rFonts w:ascii="Roboto" w:hAnsi="Roboto"/>
          <w:b/>
          <w:bCs/>
          <w:noProof/>
          <w:lang w:val="es-CR"/>
        </w:rPr>
        <w:t xml:space="preserve">Plan de </w:t>
      </w:r>
      <w:r w:rsidR="001B7A99" w:rsidRPr="00390E82">
        <w:rPr>
          <w:rFonts w:ascii="Roboto" w:hAnsi="Roboto"/>
          <w:b/>
          <w:bCs/>
          <w:noProof/>
          <w:lang w:val="es-CR"/>
        </w:rPr>
        <w:t>C</w:t>
      </w:r>
      <w:r w:rsidRPr="00390E82">
        <w:rPr>
          <w:rFonts w:ascii="Roboto" w:hAnsi="Roboto"/>
          <w:b/>
          <w:bCs/>
          <w:noProof/>
          <w:lang w:val="es-CR"/>
        </w:rPr>
        <w:t xml:space="preserve">apacitación </w:t>
      </w:r>
      <w:r w:rsidR="001B7A99" w:rsidRPr="00390E82">
        <w:rPr>
          <w:rFonts w:ascii="Roboto" w:hAnsi="Roboto"/>
          <w:b/>
          <w:bCs/>
          <w:noProof/>
          <w:lang w:val="es-CR"/>
        </w:rPr>
        <w:t xml:space="preserve">año </w:t>
      </w:r>
      <w:r w:rsidR="00145CA2" w:rsidRPr="00390E82">
        <w:rPr>
          <w:rFonts w:ascii="Roboto" w:hAnsi="Roboto"/>
          <w:b/>
          <w:bCs/>
          <w:noProof/>
          <w:lang w:val="es-CR"/>
        </w:rPr>
        <w:t>2025</w:t>
      </w:r>
    </w:p>
    <w:p w14:paraId="41EDBCAD" w14:textId="77777777" w:rsidR="00505883" w:rsidRDefault="00505883" w:rsidP="00505883">
      <w:pPr>
        <w:pStyle w:val="Listaconvietas2"/>
        <w:jc w:val="center"/>
        <w:rPr>
          <w:rFonts w:ascii="Roboto" w:hAnsi="Roboto"/>
          <w:b/>
          <w:bCs/>
          <w:noProof/>
          <w:lang w:val="es-CR"/>
        </w:rPr>
      </w:pPr>
      <w:r>
        <w:rPr>
          <w:rFonts w:ascii="Roboto" w:hAnsi="Roboto"/>
          <w:b/>
          <w:bCs/>
          <w:noProof/>
          <w:lang w:val="es-CR"/>
        </w:rPr>
        <w:t>Monto en colones</w:t>
      </w:r>
    </w:p>
    <w:p w14:paraId="3EAA98F7" w14:textId="77777777" w:rsidR="00436506" w:rsidRPr="00390E82" w:rsidRDefault="00436506" w:rsidP="00436506">
      <w:pPr>
        <w:pStyle w:val="Listaconvietas2"/>
        <w:jc w:val="center"/>
        <w:rPr>
          <w:rFonts w:ascii="Roboto" w:hAnsi="Roboto"/>
          <w:b/>
          <w:bCs/>
          <w:noProof/>
          <w:lang w:val="es-CR"/>
        </w:rPr>
      </w:pPr>
    </w:p>
    <w:tbl>
      <w:tblPr>
        <w:tblW w:w="7083" w:type="dxa"/>
        <w:jc w:val="center"/>
        <w:tblCellMar>
          <w:left w:w="70" w:type="dxa"/>
          <w:right w:w="70" w:type="dxa"/>
        </w:tblCellMar>
        <w:tblLook w:val="04A0" w:firstRow="1" w:lastRow="0" w:firstColumn="1" w:lastColumn="0" w:noHBand="0" w:noVBand="1"/>
      </w:tblPr>
      <w:tblGrid>
        <w:gridCol w:w="1500"/>
        <w:gridCol w:w="3740"/>
        <w:gridCol w:w="1843"/>
      </w:tblGrid>
      <w:tr w:rsidR="00D14C50" w:rsidRPr="00390E82" w14:paraId="4B4706AD" w14:textId="77777777" w:rsidTr="00505883">
        <w:trPr>
          <w:trHeight w:val="600"/>
          <w:tblHeader/>
          <w:jc w:val="center"/>
        </w:trPr>
        <w:tc>
          <w:tcPr>
            <w:tcW w:w="1500" w:type="dxa"/>
            <w:tcBorders>
              <w:top w:val="single" w:sz="4" w:space="0" w:color="auto"/>
              <w:left w:val="single" w:sz="4" w:space="0" w:color="auto"/>
              <w:bottom w:val="single" w:sz="4" w:space="0" w:color="auto"/>
              <w:right w:val="single" w:sz="4" w:space="0" w:color="auto"/>
            </w:tcBorders>
            <w:shd w:val="clear" w:color="auto" w:fill="0D559A"/>
            <w:vAlign w:val="center"/>
            <w:hideMark/>
          </w:tcPr>
          <w:p w14:paraId="31BB0D41" w14:textId="77777777" w:rsidR="00D14C50" w:rsidRPr="00390E82" w:rsidRDefault="00D14C50" w:rsidP="008E6E87">
            <w:pPr>
              <w:jc w:val="center"/>
              <w:rPr>
                <w:rFonts w:ascii="Roboto" w:hAnsi="Roboto" w:cs="Arial"/>
                <w:b/>
                <w:bCs/>
                <w:color w:val="FFFFFF"/>
                <w:sz w:val="18"/>
                <w:szCs w:val="18"/>
                <w:lang w:val="es-CR" w:eastAsia="es-CR"/>
              </w:rPr>
            </w:pPr>
            <w:r w:rsidRPr="00390E82">
              <w:rPr>
                <w:rFonts w:ascii="Roboto" w:hAnsi="Roboto" w:cs="Arial"/>
                <w:b/>
                <w:bCs/>
                <w:color w:val="FFFFFF"/>
                <w:sz w:val="18"/>
                <w:szCs w:val="18"/>
                <w:lang w:val="es-CR" w:eastAsia="es-CR"/>
              </w:rPr>
              <w:t>Cuenta presupuestaria</w:t>
            </w:r>
          </w:p>
        </w:tc>
        <w:tc>
          <w:tcPr>
            <w:tcW w:w="3740" w:type="dxa"/>
            <w:tcBorders>
              <w:top w:val="single" w:sz="4" w:space="0" w:color="auto"/>
              <w:left w:val="nil"/>
              <w:bottom w:val="single" w:sz="4" w:space="0" w:color="auto"/>
              <w:right w:val="single" w:sz="4" w:space="0" w:color="auto"/>
            </w:tcBorders>
            <w:shd w:val="clear" w:color="auto" w:fill="0D559A"/>
            <w:vAlign w:val="center"/>
            <w:hideMark/>
          </w:tcPr>
          <w:p w14:paraId="6FF84210" w14:textId="77777777" w:rsidR="00D14C50" w:rsidRPr="00390E82" w:rsidRDefault="00D14C50" w:rsidP="008E6E87">
            <w:pPr>
              <w:jc w:val="center"/>
              <w:rPr>
                <w:rFonts w:ascii="Roboto" w:hAnsi="Roboto" w:cs="Arial"/>
                <w:b/>
                <w:bCs/>
                <w:color w:val="FFFFFF"/>
                <w:sz w:val="18"/>
                <w:szCs w:val="18"/>
                <w:lang w:val="es-CR" w:eastAsia="es-CR"/>
              </w:rPr>
            </w:pPr>
            <w:r w:rsidRPr="00390E82">
              <w:rPr>
                <w:rFonts w:ascii="Roboto" w:hAnsi="Roboto" w:cs="Arial"/>
                <w:b/>
                <w:bCs/>
                <w:color w:val="FFFFFF"/>
                <w:sz w:val="18"/>
                <w:szCs w:val="18"/>
                <w:lang w:val="es-CR" w:eastAsia="es-CR"/>
              </w:rPr>
              <w:t>Objeto del Gasto</w:t>
            </w:r>
          </w:p>
        </w:tc>
        <w:tc>
          <w:tcPr>
            <w:tcW w:w="1843" w:type="dxa"/>
            <w:tcBorders>
              <w:top w:val="single" w:sz="4" w:space="0" w:color="auto"/>
              <w:left w:val="nil"/>
              <w:bottom w:val="single" w:sz="4" w:space="0" w:color="auto"/>
              <w:right w:val="single" w:sz="4" w:space="0" w:color="auto"/>
            </w:tcBorders>
            <w:shd w:val="clear" w:color="auto" w:fill="0D559A"/>
            <w:vAlign w:val="center"/>
            <w:hideMark/>
          </w:tcPr>
          <w:p w14:paraId="220B5CA5" w14:textId="4514AA48" w:rsidR="00D14C50" w:rsidRPr="00390E82" w:rsidRDefault="00D14C50" w:rsidP="008E6E87">
            <w:pPr>
              <w:jc w:val="center"/>
              <w:rPr>
                <w:rFonts w:ascii="Roboto" w:hAnsi="Roboto" w:cs="Arial"/>
                <w:b/>
                <w:bCs/>
                <w:color w:val="FFFFFF"/>
                <w:sz w:val="18"/>
                <w:szCs w:val="18"/>
                <w:lang w:val="es-CR" w:eastAsia="es-CR"/>
              </w:rPr>
            </w:pPr>
            <w:r w:rsidRPr="00390E82">
              <w:rPr>
                <w:rFonts w:ascii="Roboto" w:hAnsi="Roboto" w:cs="Arial"/>
                <w:b/>
                <w:bCs/>
                <w:color w:val="FFFFFF"/>
                <w:sz w:val="18"/>
                <w:szCs w:val="18"/>
                <w:lang w:val="es-CR" w:eastAsia="es-CR"/>
              </w:rPr>
              <w:t>Presupuesto 202</w:t>
            </w:r>
            <w:r w:rsidR="00505883">
              <w:rPr>
                <w:rFonts w:ascii="Roboto" w:hAnsi="Roboto" w:cs="Arial"/>
                <w:b/>
                <w:bCs/>
                <w:color w:val="FFFFFF"/>
                <w:sz w:val="18"/>
                <w:szCs w:val="18"/>
                <w:lang w:val="es-CR" w:eastAsia="es-CR"/>
              </w:rPr>
              <w:t>5</w:t>
            </w:r>
          </w:p>
        </w:tc>
      </w:tr>
      <w:tr w:rsidR="00D14C50" w:rsidRPr="00390E82" w14:paraId="11E86482"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D9D9D9" w:themeFill="background1" w:themeFillShade="D9"/>
            <w:noWrap/>
            <w:vAlign w:val="center"/>
            <w:hideMark/>
          </w:tcPr>
          <w:p w14:paraId="7ED7F655" w14:textId="7A057A8A" w:rsidR="00D14C50" w:rsidRPr="00390E82" w:rsidRDefault="00D14C50" w:rsidP="004E517D">
            <w:pPr>
              <w:jc w:val="center"/>
              <w:rPr>
                <w:rFonts w:ascii="Roboto" w:hAnsi="Roboto" w:cs="Arial"/>
                <w:b/>
                <w:bCs/>
                <w:color w:val="000000"/>
                <w:sz w:val="18"/>
                <w:szCs w:val="18"/>
                <w:lang w:val="es-CR" w:eastAsia="es-CR"/>
              </w:rPr>
            </w:pPr>
            <w:r w:rsidRPr="00390E82">
              <w:rPr>
                <w:rFonts w:ascii="Roboto" w:hAnsi="Roboto" w:cs="Arial"/>
                <w:b/>
                <w:bCs/>
                <w:color w:val="000000"/>
                <w:sz w:val="18"/>
                <w:szCs w:val="18"/>
              </w:rPr>
              <w:t>1.05.03</w:t>
            </w:r>
          </w:p>
        </w:tc>
        <w:tc>
          <w:tcPr>
            <w:tcW w:w="3740" w:type="dxa"/>
            <w:tcBorders>
              <w:top w:val="nil"/>
              <w:left w:val="nil"/>
              <w:bottom w:val="single" w:sz="4" w:space="0" w:color="auto"/>
              <w:right w:val="single" w:sz="4" w:space="0" w:color="auto"/>
            </w:tcBorders>
            <w:shd w:val="clear" w:color="auto" w:fill="D9D9D9" w:themeFill="background1" w:themeFillShade="D9"/>
            <w:noWrap/>
            <w:vAlign w:val="center"/>
            <w:hideMark/>
          </w:tcPr>
          <w:p w14:paraId="3E1212C4" w14:textId="56660AF4" w:rsidR="00D14C50" w:rsidRPr="00390E82" w:rsidRDefault="00D14C50" w:rsidP="004E517D">
            <w:pPr>
              <w:rPr>
                <w:rFonts w:ascii="Roboto" w:hAnsi="Roboto" w:cs="Arial"/>
                <w:b/>
                <w:bCs/>
                <w:color w:val="000000"/>
                <w:sz w:val="18"/>
                <w:szCs w:val="18"/>
                <w:lang w:val="es-CR" w:eastAsia="es-CR"/>
              </w:rPr>
            </w:pPr>
            <w:r w:rsidRPr="00390E82">
              <w:rPr>
                <w:rFonts w:ascii="Roboto" w:hAnsi="Roboto" w:cs="Arial"/>
                <w:b/>
                <w:bCs/>
                <w:color w:val="000000"/>
                <w:sz w:val="18"/>
                <w:szCs w:val="18"/>
              </w:rPr>
              <w:t>Transporte en el exterior</w:t>
            </w:r>
          </w:p>
        </w:tc>
        <w:tc>
          <w:tcPr>
            <w:tcW w:w="1843" w:type="dxa"/>
            <w:tcBorders>
              <w:top w:val="nil"/>
              <w:left w:val="nil"/>
              <w:bottom w:val="single" w:sz="4" w:space="0" w:color="auto"/>
              <w:right w:val="single" w:sz="4" w:space="0" w:color="auto"/>
            </w:tcBorders>
            <w:shd w:val="clear" w:color="auto" w:fill="D9D9D9" w:themeFill="background1" w:themeFillShade="D9"/>
            <w:noWrap/>
            <w:vAlign w:val="center"/>
            <w:hideMark/>
          </w:tcPr>
          <w:p w14:paraId="5666B4A8" w14:textId="45EAFD6D" w:rsidR="00D14C50" w:rsidRPr="00390E82" w:rsidRDefault="00D14C50" w:rsidP="004E517D">
            <w:pPr>
              <w:jc w:val="right"/>
              <w:rPr>
                <w:rFonts w:ascii="Roboto" w:hAnsi="Roboto" w:cs="Arial"/>
                <w:b/>
                <w:bCs/>
                <w:color w:val="000000"/>
                <w:sz w:val="18"/>
                <w:szCs w:val="18"/>
                <w:lang w:val="es-CR" w:eastAsia="es-CR"/>
              </w:rPr>
            </w:pPr>
            <w:r w:rsidRPr="00390E82">
              <w:rPr>
                <w:rFonts w:ascii="Roboto" w:hAnsi="Roboto" w:cs="Arial"/>
                <w:b/>
                <w:bCs/>
                <w:color w:val="000000"/>
                <w:sz w:val="18"/>
                <w:szCs w:val="18"/>
              </w:rPr>
              <w:t xml:space="preserve">               6.</w:t>
            </w:r>
            <w:r w:rsidR="00505883">
              <w:rPr>
                <w:rFonts w:ascii="Roboto" w:hAnsi="Roboto" w:cs="Arial"/>
                <w:b/>
                <w:bCs/>
                <w:color w:val="000000"/>
                <w:sz w:val="18"/>
                <w:szCs w:val="18"/>
              </w:rPr>
              <w:t>5</w:t>
            </w:r>
            <w:r w:rsidRPr="00390E82">
              <w:rPr>
                <w:rFonts w:ascii="Roboto" w:hAnsi="Roboto" w:cs="Arial"/>
                <w:b/>
                <w:bCs/>
                <w:color w:val="000000"/>
                <w:sz w:val="18"/>
                <w:szCs w:val="18"/>
              </w:rPr>
              <w:t xml:space="preserve">00.000 </w:t>
            </w:r>
          </w:p>
        </w:tc>
      </w:tr>
      <w:tr w:rsidR="00D14C50" w:rsidRPr="00390E82" w14:paraId="2352A0D1"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auto"/>
            <w:noWrap/>
            <w:vAlign w:val="center"/>
            <w:hideMark/>
          </w:tcPr>
          <w:p w14:paraId="1B647BE3" w14:textId="4398C18A" w:rsidR="00D14C50" w:rsidRPr="00390E82" w:rsidRDefault="00D14C50" w:rsidP="004E517D">
            <w:pPr>
              <w:jc w:val="center"/>
              <w:rPr>
                <w:rFonts w:ascii="Roboto" w:hAnsi="Roboto" w:cs="Arial"/>
                <w:color w:val="000000"/>
                <w:sz w:val="18"/>
                <w:szCs w:val="18"/>
                <w:lang w:val="es-CR" w:eastAsia="es-CR"/>
              </w:rPr>
            </w:pPr>
            <w:r w:rsidRPr="00390E82">
              <w:rPr>
                <w:rFonts w:ascii="Roboto" w:hAnsi="Roboto" w:cs="Arial"/>
                <w:color w:val="000000"/>
                <w:sz w:val="18"/>
                <w:szCs w:val="18"/>
              </w:rPr>
              <w:t> </w:t>
            </w:r>
          </w:p>
        </w:tc>
        <w:tc>
          <w:tcPr>
            <w:tcW w:w="3740" w:type="dxa"/>
            <w:tcBorders>
              <w:top w:val="nil"/>
              <w:left w:val="nil"/>
              <w:bottom w:val="single" w:sz="4" w:space="0" w:color="auto"/>
              <w:right w:val="single" w:sz="4" w:space="0" w:color="auto"/>
            </w:tcBorders>
            <w:shd w:val="clear" w:color="auto" w:fill="auto"/>
            <w:noWrap/>
            <w:vAlign w:val="center"/>
            <w:hideMark/>
          </w:tcPr>
          <w:p w14:paraId="78F170D4" w14:textId="496F2647"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Viajes oficiales</w:t>
            </w:r>
          </w:p>
        </w:tc>
        <w:tc>
          <w:tcPr>
            <w:tcW w:w="1843" w:type="dxa"/>
            <w:tcBorders>
              <w:top w:val="nil"/>
              <w:left w:val="nil"/>
              <w:bottom w:val="single" w:sz="4" w:space="0" w:color="auto"/>
              <w:right w:val="single" w:sz="4" w:space="0" w:color="auto"/>
            </w:tcBorders>
            <w:shd w:val="clear" w:color="auto" w:fill="auto"/>
            <w:noWrap/>
            <w:vAlign w:val="center"/>
            <w:hideMark/>
          </w:tcPr>
          <w:p w14:paraId="61826C26" w14:textId="6DA261E0" w:rsidR="00D14C50" w:rsidRPr="00390E82" w:rsidRDefault="00D14C50" w:rsidP="004E517D">
            <w:pPr>
              <w:jc w:val="right"/>
              <w:rPr>
                <w:rFonts w:ascii="Roboto" w:hAnsi="Roboto" w:cs="Arial"/>
                <w:color w:val="000000"/>
                <w:sz w:val="18"/>
                <w:szCs w:val="18"/>
                <w:lang w:val="es-CR" w:eastAsia="es-CR"/>
              </w:rPr>
            </w:pPr>
            <w:r w:rsidRPr="00390E82">
              <w:rPr>
                <w:rFonts w:ascii="Roboto" w:hAnsi="Roboto" w:cs="Arial"/>
                <w:color w:val="000000"/>
                <w:sz w:val="18"/>
                <w:szCs w:val="18"/>
              </w:rPr>
              <w:t xml:space="preserve">               6.</w:t>
            </w:r>
            <w:r w:rsidR="00505883">
              <w:rPr>
                <w:rFonts w:ascii="Roboto" w:hAnsi="Roboto" w:cs="Arial"/>
                <w:color w:val="000000"/>
                <w:sz w:val="18"/>
                <w:szCs w:val="18"/>
              </w:rPr>
              <w:t>5</w:t>
            </w:r>
            <w:r w:rsidRPr="00390E82">
              <w:rPr>
                <w:rFonts w:ascii="Roboto" w:hAnsi="Roboto" w:cs="Arial"/>
                <w:color w:val="000000"/>
                <w:sz w:val="18"/>
                <w:szCs w:val="18"/>
              </w:rPr>
              <w:t xml:space="preserve">00.000 </w:t>
            </w:r>
          </w:p>
        </w:tc>
      </w:tr>
      <w:tr w:rsidR="00D14C50" w:rsidRPr="00390E82" w14:paraId="2B90D79D"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D9D9D9" w:themeFill="background1" w:themeFillShade="D9"/>
            <w:noWrap/>
            <w:vAlign w:val="center"/>
            <w:hideMark/>
          </w:tcPr>
          <w:p w14:paraId="33F030F1" w14:textId="6EE89563" w:rsidR="00D14C50" w:rsidRPr="00390E82" w:rsidRDefault="00D14C50" w:rsidP="004E517D">
            <w:pPr>
              <w:jc w:val="center"/>
              <w:rPr>
                <w:rFonts w:ascii="Roboto" w:hAnsi="Roboto" w:cs="Arial"/>
                <w:b/>
                <w:bCs/>
                <w:color w:val="000000"/>
                <w:sz w:val="18"/>
                <w:szCs w:val="18"/>
                <w:lang w:val="es-CR" w:eastAsia="es-CR"/>
              </w:rPr>
            </w:pPr>
            <w:r w:rsidRPr="00390E82">
              <w:rPr>
                <w:rFonts w:ascii="Roboto" w:hAnsi="Roboto" w:cs="Arial"/>
                <w:b/>
                <w:bCs/>
                <w:color w:val="000000"/>
                <w:sz w:val="18"/>
                <w:szCs w:val="18"/>
              </w:rPr>
              <w:t>1.05.04</w:t>
            </w:r>
          </w:p>
        </w:tc>
        <w:tc>
          <w:tcPr>
            <w:tcW w:w="3740" w:type="dxa"/>
            <w:tcBorders>
              <w:top w:val="nil"/>
              <w:left w:val="nil"/>
              <w:bottom w:val="single" w:sz="4" w:space="0" w:color="auto"/>
              <w:right w:val="single" w:sz="4" w:space="0" w:color="auto"/>
            </w:tcBorders>
            <w:shd w:val="clear" w:color="auto" w:fill="D9D9D9" w:themeFill="background1" w:themeFillShade="D9"/>
            <w:noWrap/>
            <w:vAlign w:val="center"/>
            <w:hideMark/>
          </w:tcPr>
          <w:p w14:paraId="20925E2D" w14:textId="070B926A" w:rsidR="00D14C50" w:rsidRPr="00390E82" w:rsidRDefault="00D14C50" w:rsidP="004E517D">
            <w:pPr>
              <w:rPr>
                <w:rFonts w:ascii="Roboto" w:hAnsi="Roboto" w:cs="Arial"/>
                <w:b/>
                <w:bCs/>
                <w:color w:val="000000"/>
                <w:sz w:val="18"/>
                <w:szCs w:val="18"/>
                <w:lang w:val="es-CR" w:eastAsia="es-CR"/>
              </w:rPr>
            </w:pPr>
            <w:r w:rsidRPr="00390E82">
              <w:rPr>
                <w:rFonts w:ascii="Roboto" w:hAnsi="Roboto" w:cs="Arial"/>
                <w:b/>
                <w:bCs/>
                <w:color w:val="000000"/>
                <w:sz w:val="18"/>
                <w:szCs w:val="18"/>
              </w:rPr>
              <w:t>Viáticos en el exterior</w:t>
            </w:r>
          </w:p>
        </w:tc>
        <w:tc>
          <w:tcPr>
            <w:tcW w:w="1843" w:type="dxa"/>
            <w:tcBorders>
              <w:top w:val="nil"/>
              <w:left w:val="nil"/>
              <w:bottom w:val="single" w:sz="4" w:space="0" w:color="auto"/>
              <w:right w:val="single" w:sz="4" w:space="0" w:color="auto"/>
            </w:tcBorders>
            <w:shd w:val="clear" w:color="auto" w:fill="D9D9D9" w:themeFill="background1" w:themeFillShade="D9"/>
            <w:noWrap/>
            <w:vAlign w:val="center"/>
            <w:hideMark/>
          </w:tcPr>
          <w:p w14:paraId="2A33A8E9" w14:textId="47818731" w:rsidR="00D14C50" w:rsidRPr="00390E82" w:rsidRDefault="00D14C50" w:rsidP="004E517D">
            <w:pPr>
              <w:jc w:val="right"/>
              <w:rPr>
                <w:rFonts w:ascii="Roboto" w:hAnsi="Roboto" w:cs="Arial"/>
                <w:b/>
                <w:bCs/>
                <w:color w:val="000000"/>
                <w:sz w:val="18"/>
                <w:szCs w:val="18"/>
                <w:lang w:val="es-CR" w:eastAsia="es-CR"/>
              </w:rPr>
            </w:pPr>
            <w:r w:rsidRPr="00390E82">
              <w:rPr>
                <w:rFonts w:ascii="Roboto" w:hAnsi="Roboto" w:cs="Arial"/>
                <w:b/>
                <w:bCs/>
                <w:color w:val="000000"/>
                <w:sz w:val="18"/>
                <w:szCs w:val="18"/>
              </w:rPr>
              <w:t xml:space="preserve">               </w:t>
            </w:r>
            <w:r w:rsidR="00505883">
              <w:rPr>
                <w:rFonts w:ascii="Roboto" w:hAnsi="Roboto" w:cs="Arial"/>
                <w:b/>
                <w:bCs/>
                <w:color w:val="000000"/>
                <w:sz w:val="18"/>
                <w:szCs w:val="18"/>
              </w:rPr>
              <w:t>6</w:t>
            </w:r>
            <w:r w:rsidRPr="00390E82">
              <w:rPr>
                <w:rFonts w:ascii="Roboto" w:hAnsi="Roboto" w:cs="Arial"/>
                <w:b/>
                <w:bCs/>
                <w:color w:val="000000"/>
                <w:sz w:val="18"/>
                <w:szCs w:val="18"/>
              </w:rPr>
              <w:t>.</w:t>
            </w:r>
            <w:r w:rsidR="00505883">
              <w:rPr>
                <w:rFonts w:ascii="Roboto" w:hAnsi="Roboto" w:cs="Arial"/>
                <w:b/>
                <w:bCs/>
                <w:color w:val="000000"/>
                <w:sz w:val="18"/>
                <w:szCs w:val="18"/>
              </w:rPr>
              <w:t>5</w:t>
            </w:r>
            <w:r w:rsidRPr="00390E82">
              <w:rPr>
                <w:rFonts w:ascii="Roboto" w:hAnsi="Roboto" w:cs="Arial"/>
                <w:b/>
                <w:bCs/>
                <w:color w:val="000000"/>
                <w:sz w:val="18"/>
                <w:szCs w:val="18"/>
              </w:rPr>
              <w:t xml:space="preserve">00.000 </w:t>
            </w:r>
          </w:p>
        </w:tc>
      </w:tr>
      <w:tr w:rsidR="00D14C50" w:rsidRPr="00390E82" w14:paraId="38C22B13"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auto"/>
            <w:noWrap/>
            <w:vAlign w:val="center"/>
            <w:hideMark/>
          </w:tcPr>
          <w:p w14:paraId="6EAC78F3" w14:textId="0C86C3D5" w:rsidR="00D14C50" w:rsidRPr="00390E82" w:rsidRDefault="00D14C50" w:rsidP="004E517D">
            <w:pPr>
              <w:jc w:val="center"/>
              <w:rPr>
                <w:rFonts w:ascii="Roboto" w:hAnsi="Roboto" w:cs="Arial"/>
                <w:color w:val="000000"/>
                <w:sz w:val="18"/>
                <w:szCs w:val="18"/>
                <w:lang w:val="es-CR" w:eastAsia="es-CR"/>
              </w:rPr>
            </w:pPr>
            <w:r w:rsidRPr="00390E82">
              <w:rPr>
                <w:rFonts w:ascii="Roboto" w:hAnsi="Roboto" w:cs="Arial"/>
                <w:color w:val="000000"/>
                <w:sz w:val="18"/>
                <w:szCs w:val="18"/>
              </w:rPr>
              <w:lastRenderedPageBreak/>
              <w:t> </w:t>
            </w:r>
          </w:p>
        </w:tc>
        <w:tc>
          <w:tcPr>
            <w:tcW w:w="3740" w:type="dxa"/>
            <w:tcBorders>
              <w:top w:val="nil"/>
              <w:left w:val="nil"/>
              <w:bottom w:val="single" w:sz="4" w:space="0" w:color="auto"/>
              <w:right w:val="single" w:sz="4" w:space="0" w:color="auto"/>
            </w:tcBorders>
            <w:shd w:val="clear" w:color="auto" w:fill="auto"/>
            <w:noWrap/>
            <w:vAlign w:val="center"/>
            <w:hideMark/>
          </w:tcPr>
          <w:p w14:paraId="69A8F717" w14:textId="6BD95601"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Viajes oficiales</w:t>
            </w:r>
          </w:p>
        </w:tc>
        <w:tc>
          <w:tcPr>
            <w:tcW w:w="1843" w:type="dxa"/>
            <w:tcBorders>
              <w:top w:val="nil"/>
              <w:left w:val="nil"/>
              <w:bottom w:val="single" w:sz="4" w:space="0" w:color="auto"/>
              <w:right w:val="single" w:sz="4" w:space="0" w:color="auto"/>
            </w:tcBorders>
            <w:shd w:val="clear" w:color="auto" w:fill="auto"/>
            <w:noWrap/>
            <w:vAlign w:val="center"/>
            <w:hideMark/>
          </w:tcPr>
          <w:p w14:paraId="121C0E17" w14:textId="1CC1C38B" w:rsidR="00D14C50" w:rsidRPr="00390E82" w:rsidRDefault="00D14C50" w:rsidP="004E517D">
            <w:pPr>
              <w:jc w:val="right"/>
              <w:rPr>
                <w:rFonts w:ascii="Roboto" w:hAnsi="Roboto" w:cs="Arial"/>
                <w:color w:val="000000"/>
                <w:sz w:val="18"/>
                <w:szCs w:val="18"/>
                <w:lang w:val="es-CR" w:eastAsia="es-CR"/>
              </w:rPr>
            </w:pPr>
            <w:r w:rsidRPr="00390E82">
              <w:rPr>
                <w:rFonts w:ascii="Roboto" w:hAnsi="Roboto" w:cs="Arial"/>
                <w:color w:val="000000"/>
                <w:sz w:val="18"/>
                <w:szCs w:val="18"/>
              </w:rPr>
              <w:t xml:space="preserve">               </w:t>
            </w:r>
            <w:r w:rsidR="00505883">
              <w:rPr>
                <w:rFonts w:ascii="Roboto" w:hAnsi="Roboto" w:cs="Arial"/>
                <w:color w:val="000000"/>
                <w:sz w:val="18"/>
                <w:szCs w:val="18"/>
              </w:rPr>
              <w:t>6</w:t>
            </w:r>
            <w:r w:rsidRPr="00390E82">
              <w:rPr>
                <w:rFonts w:ascii="Roboto" w:hAnsi="Roboto" w:cs="Arial"/>
                <w:color w:val="000000"/>
                <w:sz w:val="18"/>
                <w:szCs w:val="18"/>
              </w:rPr>
              <w:t>.</w:t>
            </w:r>
            <w:r w:rsidR="00505883">
              <w:rPr>
                <w:rFonts w:ascii="Roboto" w:hAnsi="Roboto" w:cs="Arial"/>
                <w:color w:val="000000"/>
                <w:sz w:val="18"/>
                <w:szCs w:val="18"/>
              </w:rPr>
              <w:t>5</w:t>
            </w:r>
            <w:r w:rsidRPr="00390E82">
              <w:rPr>
                <w:rFonts w:ascii="Roboto" w:hAnsi="Roboto" w:cs="Arial"/>
                <w:color w:val="000000"/>
                <w:sz w:val="18"/>
                <w:szCs w:val="18"/>
              </w:rPr>
              <w:t xml:space="preserve">00.000 </w:t>
            </w:r>
          </w:p>
        </w:tc>
      </w:tr>
      <w:tr w:rsidR="00D14C50" w:rsidRPr="00390E82" w14:paraId="11175770"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D9D9D9" w:themeFill="background1" w:themeFillShade="D9"/>
            <w:noWrap/>
            <w:vAlign w:val="center"/>
            <w:hideMark/>
          </w:tcPr>
          <w:p w14:paraId="0BFB423C" w14:textId="67CE8518" w:rsidR="00D14C50" w:rsidRPr="00390E82" w:rsidRDefault="00D14C50" w:rsidP="004E517D">
            <w:pPr>
              <w:jc w:val="center"/>
              <w:rPr>
                <w:rFonts w:ascii="Roboto" w:hAnsi="Roboto" w:cs="Arial"/>
                <w:b/>
                <w:bCs/>
                <w:color w:val="000000"/>
                <w:sz w:val="18"/>
                <w:szCs w:val="18"/>
                <w:lang w:val="es-CR" w:eastAsia="es-CR"/>
              </w:rPr>
            </w:pPr>
            <w:r w:rsidRPr="00390E82">
              <w:rPr>
                <w:rFonts w:ascii="Roboto" w:hAnsi="Roboto" w:cs="Arial"/>
                <w:b/>
                <w:bCs/>
                <w:color w:val="000000"/>
                <w:sz w:val="18"/>
                <w:szCs w:val="18"/>
              </w:rPr>
              <w:t>1.07.01</w:t>
            </w:r>
          </w:p>
        </w:tc>
        <w:tc>
          <w:tcPr>
            <w:tcW w:w="3740" w:type="dxa"/>
            <w:tcBorders>
              <w:top w:val="nil"/>
              <w:left w:val="nil"/>
              <w:bottom w:val="single" w:sz="4" w:space="0" w:color="auto"/>
              <w:right w:val="single" w:sz="4" w:space="0" w:color="auto"/>
            </w:tcBorders>
            <w:shd w:val="clear" w:color="auto" w:fill="D9D9D9" w:themeFill="background1" w:themeFillShade="D9"/>
            <w:noWrap/>
            <w:vAlign w:val="center"/>
            <w:hideMark/>
          </w:tcPr>
          <w:p w14:paraId="4128B277" w14:textId="18A390FD" w:rsidR="00D14C50" w:rsidRPr="00390E82" w:rsidRDefault="00D14C50" w:rsidP="004E517D">
            <w:pPr>
              <w:rPr>
                <w:rFonts w:ascii="Roboto" w:hAnsi="Roboto" w:cs="Arial"/>
                <w:b/>
                <w:bCs/>
                <w:color w:val="000000"/>
                <w:sz w:val="18"/>
                <w:szCs w:val="18"/>
                <w:lang w:val="es-CR" w:eastAsia="es-CR"/>
              </w:rPr>
            </w:pPr>
            <w:r w:rsidRPr="00390E82">
              <w:rPr>
                <w:rFonts w:ascii="Roboto" w:hAnsi="Roboto" w:cs="Arial"/>
                <w:b/>
                <w:bCs/>
                <w:color w:val="000000"/>
                <w:sz w:val="18"/>
                <w:szCs w:val="18"/>
              </w:rPr>
              <w:t>Actividades de capacitación</w:t>
            </w:r>
          </w:p>
        </w:tc>
        <w:tc>
          <w:tcPr>
            <w:tcW w:w="1843" w:type="dxa"/>
            <w:tcBorders>
              <w:top w:val="nil"/>
              <w:left w:val="nil"/>
              <w:bottom w:val="single" w:sz="4" w:space="0" w:color="auto"/>
              <w:right w:val="single" w:sz="4" w:space="0" w:color="auto"/>
            </w:tcBorders>
            <w:shd w:val="clear" w:color="auto" w:fill="D9D9D9" w:themeFill="background1" w:themeFillShade="D9"/>
            <w:noWrap/>
            <w:vAlign w:val="center"/>
            <w:hideMark/>
          </w:tcPr>
          <w:p w14:paraId="515361AF" w14:textId="6B5CA4A0" w:rsidR="00D14C50" w:rsidRPr="00390E82" w:rsidRDefault="00505883" w:rsidP="004E517D">
            <w:pPr>
              <w:jc w:val="right"/>
              <w:rPr>
                <w:rFonts w:ascii="Roboto" w:hAnsi="Roboto" w:cs="Arial"/>
                <w:b/>
                <w:bCs/>
                <w:color w:val="000000"/>
                <w:sz w:val="18"/>
                <w:szCs w:val="18"/>
                <w:lang w:val="es-CR" w:eastAsia="es-CR"/>
              </w:rPr>
            </w:pPr>
            <w:r w:rsidRPr="00505883">
              <w:rPr>
                <w:rFonts w:ascii="Roboto" w:hAnsi="Roboto" w:cs="Arial"/>
                <w:b/>
                <w:bCs/>
                <w:color w:val="000000"/>
                <w:sz w:val="18"/>
                <w:szCs w:val="18"/>
              </w:rPr>
              <w:t>119.123.7</w:t>
            </w:r>
            <w:r>
              <w:rPr>
                <w:rFonts w:ascii="Roboto" w:hAnsi="Roboto" w:cs="Arial"/>
                <w:b/>
                <w:bCs/>
                <w:color w:val="000000"/>
                <w:sz w:val="18"/>
                <w:szCs w:val="18"/>
              </w:rPr>
              <w:t>10</w:t>
            </w:r>
          </w:p>
        </w:tc>
      </w:tr>
      <w:tr w:rsidR="00D14C50" w:rsidRPr="00390E82" w14:paraId="614DB80A" w14:textId="77777777" w:rsidTr="00D14C50">
        <w:trPr>
          <w:trHeight w:val="300"/>
          <w:jc w:val="center"/>
        </w:trPr>
        <w:tc>
          <w:tcPr>
            <w:tcW w:w="1500" w:type="dxa"/>
            <w:vMerge w:val="restart"/>
            <w:tcBorders>
              <w:top w:val="nil"/>
              <w:left w:val="single" w:sz="4" w:space="0" w:color="auto"/>
              <w:right w:val="single" w:sz="4" w:space="0" w:color="auto"/>
            </w:tcBorders>
            <w:shd w:val="clear" w:color="auto" w:fill="auto"/>
            <w:noWrap/>
            <w:vAlign w:val="center"/>
            <w:hideMark/>
          </w:tcPr>
          <w:p w14:paraId="47821045" w14:textId="540095AD" w:rsidR="00D14C50" w:rsidRPr="00390E82" w:rsidRDefault="00D14C50" w:rsidP="004E517D">
            <w:pPr>
              <w:jc w:val="center"/>
              <w:rPr>
                <w:rFonts w:ascii="Roboto" w:hAnsi="Roboto" w:cs="Arial"/>
                <w:color w:val="000000"/>
                <w:sz w:val="18"/>
                <w:szCs w:val="18"/>
                <w:lang w:val="es-CR" w:eastAsia="es-CR"/>
              </w:rPr>
            </w:pPr>
            <w:r w:rsidRPr="00390E82">
              <w:rPr>
                <w:rFonts w:ascii="Roboto" w:hAnsi="Roboto" w:cs="Arial"/>
                <w:color w:val="000000"/>
                <w:sz w:val="18"/>
                <w:szCs w:val="18"/>
              </w:rPr>
              <w:t> </w:t>
            </w:r>
          </w:p>
        </w:tc>
        <w:tc>
          <w:tcPr>
            <w:tcW w:w="3740" w:type="dxa"/>
            <w:tcBorders>
              <w:top w:val="nil"/>
              <w:left w:val="nil"/>
              <w:bottom w:val="single" w:sz="4" w:space="0" w:color="auto"/>
              <w:right w:val="single" w:sz="4" w:space="0" w:color="auto"/>
            </w:tcBorders>
            <w:shd w:val="clear" w:color="auto" w:fill="auto"/>
            <w:noWrap/>
            <w:vAlign w:val="center"/>
            <w:hideMark/>
          </w:tcPr>
          <w:p w14:paraId="63B703D3" w14:textId="47CC3476"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Capacitación en el país</w:t>
            </w:r>
          </w:p>
        </w:tc>
        <w:tc>
          <w:tcPr>
            <w:tcW w:w="1843" w:type="dxa"/>
            <w:tcBorders>
              <w:top w:val="nil"/>
              <w:left w:val="nil"/>
              <w:bottom w:val="single" w:sz="4" w:space="0" w:color="auto"/>
              <w:right w:val="single" w:sz="4" w:space="0" w:color="auto"/>
            </w:tcBorders>
            <w:shd w:val="clear" w:color="auto" w:fill="auto"/>
            <w:noWrap/>
            <w:vAlign w:val="center"/>
            <w:hideMark/>
          </w:tcPr>
          <w:p w14:paraId="7F1AB0E8" w14:textId="2BDD2CBA" w:rsidR="00D14C50" w:rsidRPr="00390E82" w:rsidRDefault="00D14C50" w:rsidP="004E517D">
            <w:pPr>
              <w:jc w:val="right"/>
              <w:rPr>
                <w:rFonts w:ascii="Roboto" w:hAnsi="Roboto" w:cs="Arial"/>
                <w:color w:val="000000"/>
                <w:sz w:val="18"/>
                <w:szCs w:val="18"/>
                <w:lang w:val="es-CR" w:eastAsia="es-CR"/>
              </w:rPr>
            </w:pPr>
            <w:r w:rsidRPr="00390E82">
              <w:rPr>
                <w:rFonts w:ascii="Roboto" w:hAnsi="Roboto" w:cs="Arial"/>
                <w:color w:val="000000"/>
                <w:sz w:val="18"/>
                <w:szCs w:val="18"/>
              </w:rPr>
              <w:t xml:space="preserve">        </w:t>
            </w:r>
            <w:r w:rsidR="00505883">
              <w:rPr>
                <w:rFonts w:ascii="Roboto" w:hAnsi="Roboto" w:cs="Arial"/>
                <w:color w:val="000000"/>
                <w:sz w:val="18"/>
                <w:szCs w:val="18"/>
              </w:rPr>
              <w:t>102</w:t>
            </w:r>
            <w:r w:rsidRPr="00390E82">
              <w:rPr>
                <w:rFonts w:ascii="Roboto" w:hAnsi="Roboto" w:cs="Arial"/>
                <w:color w:val="000000"/>
                <w:sz w:val="18"/>
                <w:szCs w:val="18"/>
              </w:rPr>
              <w:t>.</w:t>
            </w:r>
            <w:r w:rsidR="00505883">
              <w:rPr>
                <w:rFonts w:ascii="Roboto" w:hAnsi="Roboto" w:cs="Arial"/>
                <w:color w:val="000000"/>
                <w:sz w:val="18"/>
                <w:szCs w:val="18"/>
              </w:rPr>
              <w:t>323</w:t>
            </w:r>
            <w:r w:rsidRPr="00390E82">
              <w:rPr>
                <w:rFonts w:ascii="Roboto" w:hAnsi="Roboto" w:cs="Arial"/>
                <w:color w:val="000000"/>
                <w:sz w:val="18"/>
                <w:szCs w:val="18"/>
              </w:rPr>
              <w:t>.</w:t>
            </w:r>
            <w:r w:rsidR="00505883">
              <w:rPr>
                <w:rFonts w:ascii="Roboto" w:hAnsi="Roboto" w:cs="Arial"/>
                <w:color w:val="000000"/>
                <w:sz w:val="18"/>
                <w:szCs w:val="18"/>
              </w:rPr>
              <w:t>710</w:t>
            </w:r>
            <w:r w:rsidRPr="00390E82">
              <w:rPr>
                <w:rFonts w:ascii="Roboto" w:hAnsi="Roboto" w:cs="Arial"/>
                <w:color w:val="000000"/>
                <w:sz w:val="18"/>
                <w:szCs w:val="18"/>
              </w:rPr>
              <w:t xml:space="preserve"> </w:t>
            </w:r>
          </w:p>
        </w:tc>
      </w:tr>
      <w:tr w:rsidR="00D14C50" w:rsidRPr="00390E82" w14:paraId="002B1950" w14:textId="77777777" w:rsidTr="00D14C50">
        <w:trPr>
          <w:trHeight w:val="300"/>
          <w:jc w:val="center"/>
        </w:trPr>
        <w:tc>
          <w:tcPr>
            <w:tcW w:w="1500" w:type="dxa"/>
            <w:vMerge/>
            <w:tcBorders>
              <w:left w:val="single" w:sz="4" w:space="0" w:color="auto"/>
              <w:right w:val="single" w:sz="4" w:space="0" w:color="auto"/>
            </w:tcBorders>
            <w:vAlign w:val="center"/>
            <w:hideMark/>
          </w:tcPr>
          <w:p w14:paraId="77B42BB4" w14:textId="77777777" w:rsidR="00D14C50" w:rsidRPr="00390E82" w:rsidRDefault="00D14C50" w:rsidP="004E517D">
            <w:pPr>
              <w:jc w:val="center"/>
              <w:rPr>
                <w:rFonts w:ascii="Roboto" w:hAnsi="Roboto" w:cs="Arial"/>
                <w:color w:val="000000"/>
                <w:sz w:val="18"/>
                <w:szCs w:val="18"/>
                <w:lang w:val="es-CR" w:eastAsia="es-CR"/>
              </w:rPr>
            </w:pPr>
          </w:p>
        </w:tc>
        <w:tc>
          <w:tcPr>
            <w:tcW w:w="3740" w:type="dxa"/>
            <w:tcBorders>
              <w:top w:val="nil"/>
              <w:left w:val="nil"/>
              <w:bottom w:val="single" w:sz="4" w:space="0" w:color="auto"/>
              <w:right w:val="single" w:sz="4" w:space="0" w:color="auto"/>
            </w:tcBorders>
            <w:shd w:val="clear" w:color="auto" w:fill="auto"/>
            <w:noWrap/>
            <w:vAlign w:val="center"/>
            <w:hideMark/>
          </w:tcPr>
          <w:p w14:paraId="55FD95E5" w14:textId="60C5703A"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Viáticos en el exterior</w:t>
            </w:r>
          </w:p>
        </w:tc>
        <w:tc>
          <w:tcPr>
            <w:tcW w:w="1843" w:type="dxa"/>
            <w:tcBorders>
              <w:top w:val="nil"/>
              <w:left w:val="nil"/>
              <w:bottom w:val="single" w:sz="4" w:space="0" w:color="auto"/>
              <w:right w:val="single" w:sz="4" w:space="0" w:color="auto"/>
            </w:tcBorders>
            <w:shd w:val="clear" w:color="auto" w:fill="auto"/>
            <w:noWrap/>
            <w:vAlign w:val="center"/>
            <w:hideMark/>
          </w:tcPr>
          <w:p w14:paraId="7C6C559E" w14:textId="334AB364" w:rsidR="00D14C50" w:rsidRPr="00390E82" w:rsidRDefault="00505883" w:rsidP="004E517D">
            <w:pPr>
              <w:jc w:val="right"/>
              <w:rPr>
                <w:rFonts w:ascii="Roboto" w:hAnsi="Roboto" w:cs="Arial"/>
                <w:color w:val="000000"/>
                <w:sz w:val="18"/>
                <w:szCs w:val="18"/>
                <w:lang w:val="es-CR" w:eastAsia="es-CR"/>
              </w:rPr>
            </w:pPr>
            <w:r>
              <w:rPr>
                <w:rFonts w:ascii="Roboto" w:hAnsi="Roboto" w:cs="Arial"/>
                <w:color w:val="000000"/>
                <w:sz w:val="18"/>
                <w:szCs w:val="18"/>
              </w:rPr>
              <w:t>8.260.000</w:t>
            </w:r>
            <w:r w:rsidR="00D14C50" w:rsidRPr="00390E82">
              <w:rPr>
                <w:rFonts w:ascii="Roboto" w:hAnsi="Roboto" w:cs="Arial"/>
                <w:color w:val="000000"/>
                <w:sz w:val="18"/>
                <w:szCs w:val="18"/>
              </w:rPr>
              <w:t xml:space="preserve"> </w:t>
            </w:r>
          </w:p>
        </w:tc>
      </w:tr>
      <w:tr w:rsidR="00D14C50" w:rsidRPr="00390E82" w14:paraId="782A6688" w14:textId="77777777" w:rsidTr="00D14C50">
        <w:trPr>
          <w:trHeight w:val="300"/>
          <w:jc w:val="center"/>
        </w:trPr>
        <w:tc>
          <w:tcPr>
            <w:tcW w:w="1500" w:type="dxa"/>
            <w:vMerge/>
            <w:tcBorders>
              <w:left w:val="single" w:sz="4" w:space="0" w:color="auto"/>
              <w:right w:val="single" w:sz="4" w:space="0" w:color="auto"/>
            </w:tcBorders>
            <w:vAlign w:val="center"/>
            <w:hideMark/>
          </w:tcPr>
          <w:p w14:paraId="1076D174" w14:textId="77777777" w:rsidR="00D14C50" w:rsidRPr="00390E82" w:rsidRDefault="00D14C50" w:rsidP="004E517D">
            <w:pPr>
              <w:jc w:val="center"/>
              <w:rPr>
                <w:rFonts w:ascii="Roboto" w:hAnsi="Roboto" w:cs="Arial"/>
                <w:color w:val="000000"/>
                <w:sz w:val="18"/>
                <w:szCs w:val="18"/>
                <w:lang w:val="es-CR" w:eastAsia="es-CR"/>
              </w:rPr>
            </w:pPr>
          </w:p>
        </w:tc>
        <w:tc>
          <w:tcPr>
            <w:tcW w:w="3740" w:type="dxa"/>
            <w:tcBorders>
              <w:top w:val="nil"/>
              <w:left w:val="nil"/>
              <w:bottom w:val="single" w:sz="4" w:space="0" w:color="auto"/>
              <w:right w:val="single" w:sz="4" w:space="0" w:color="auto"/>
            </w:tcBorders>
            <w:shd w:val="clear" w:color="auto" w:fill="auto"/>
            <w:noWrap/>
            <w:vAlign w:val="center"/>
            <w:hideMark/>
          </w:tcPr>
          <w:p w14:paraId="394E1C3E" w14:textId="002F1CBF"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Transporte en el exterior</w:t>
            </w:r>
          </w:p>
        </w:tc>
        <w:tc>
          <w:tcPr>
            <w:tcW w:w="1843" w:type="dxa"/>
            <w:tcBorders>
              <w:top w:val="nil"/>
              <w:left w:val="nil"/>
              <w:bottom w:val="single" w:sz="4" w:space="0" w:color="auto"/>
              <w:right w:val="single" w:sz="4" w:space="0" w:color="auto"/>
            </w:tcBorders>
            <w:shd w:val="clear" w:color="auto" w:fill="auto"/>
            <w:noWrap/>
            <w:vAlign w:val="center"/>
            <w:hideMark/>
          </w:tcPr>
          <w:p w14:paraId="049E5B36" w14:textId="5E3797F7" w:rsidR="00D14C50" w:rsidRPr="00505883" w:rsidRDefault="00D14C50" w:rsidP="00505883">
            <w:pPr>
              <w:jc w:val="right"/>
              <w:rPr>
                <w:rFonts w:ascii="Roboto" w:hAnsi="Roboto" w:cs="Arial"/>
                <w:color w:val="000000"/>
                <w:sz w:val="18"/>
                <w:szCs w:val="18"/>
              </w:rPr>
            </w:pPr>
            <w:r w:rsidRPr="00390E82">
              <w:rPr>
                <w:rFonts w:ascii="Roboto" w:hAnsi="Roboto" w:cs="Arial"/>
                <w:color w:val="000000"/>
                <w:sz w:val="18"/>
                <w:szCs w:val="18"/>
              </w:rPr>
              <w:t xml:space="preserve">          7.</w:t>
            </w:r>
            <w:r w:rsidR="00505883">
              <w:rPr>
                <w:rFonts w:ascii="Roboto" w:hAnsi="Roboto" w:cs="Arial"/>
                <w:color w:val="000000"/>
                <w:sz w:val="18"/>
                <w:szCs w:val="18"/>
              </w:rPr>
              <w:t>840</w:t>
            </w:r>
            <w:r w:rsidRPr="00390E82">
              <w:rPr>
                <w:rFonts w:ascii="Roboto" w:hAnsi="Roboto" w:cs="Arial"/>
                <w:color w:val="000000"/>
                <w:sz w:val="18"/>
                <w:szCs w:val="18"/>
              </w:rPr>
              <w:t xml:space="preserve">.000 </w:t>
            </w:r>
          </w:p>
        </w:tc>
      </w:tr>
      <w:tr w:rsidR="00D14C50" w:rsidRPr="00390E82" w14:paraId="56F1FBA8" w14:textId="77777777" w:rsidTr="00D14C50">
        <w:trPr>
          <w:trHeight w:val="300"/>
          <w:jc w:val="center"/>
        </w:trPr>
        <w:tc>
          <w:tcPr>
            <w:tcW w:w="1500" w:type="dxa"/>
            <w:vMerge/>
            <w:tcBorders>
              <w:left w:val="single" w:sz="4" w:space="0" w:color="auto"/>
              <w:bottom w:val="single" w:sz="4" w:space="0" w:color="000000"/>
              <w:right w:val="single" w:sz="4" w:space="0" w:color="auto"/>
            </w:tcBorders>
            <w:vAlign w:val="center"/>
          </w:tcPr>
          <w:p w14:paraId="2A8F30B1" w14:textId="77777777" w:rsidR="00D14C50" w:rsidRPr="00390E82" w:rsidRDefault="00D14C50" w:rsidP="004E517D">
            <w:pPr>
              <w:jc w:val="center"/>
              <w:rPr>
                <w:rFonts w:ascii="Roboto" w:hAnsi="Roboto" w:cs="Arial"/>
                <w:color w:val="000000"/>
                <w:sz w:val="18"/>
                <w:szCs w:val="18"/>
                <w:lang w:val="es-CR" w:eastAsia="es-CR"/>
              </w:rPr>
            </w:pPr>
          </w:p>
        </w:tc>
        <w:tc>
          <w:tcPr>
            <w:tcW w:w="3740" w:type="dxa"/>
            <w:tcBorders>
              <w:top w:val="nil"/>
              <w:left w:val="nil"/>
              <w:bottom w:val="single" w:sz="4" w:space="0" w:color="auto"/>
              <w:right w:val="single" w:sz="4" w:space="0" w:color="auto"/>
            </w:tcBorders>
            <w:shd w:val="clear" w:color="auto" w:fill="auto"/>
            <w:noWrap/>
            <w:vAlign w:val="center"/>
          </w:tcPr>
          <w:p w14:paraId="524BC413" w14:textId="05BEDF43"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Inscripción capacitación en el exterior</w:t>
            </w:r>
          </w:p>
        </w:tc>
        <w:tc>
          <w:tcPr>
            <w:tcW w:w="1843" w:type="dxa"/>
            <w:tcBorders>
              <w:top w:val="nil"/>
              <w:left w:val="nil"/>
              <w:bottom w:val="single" w:sz="4" w:space="0" w:color="auto"/>
              <w:right w:val="single" w:sz="4" w:space="0" w:color="auto"/>
            </w:tcBorders>
            <w:shd w:val="clear" w:color="auto" w:fill="auto"/>
            <w:noWrap/>
            <w:vAlign w:val="center"/>
          </w:tcPr>
          <w:p w14:paraId="3FADFB92" w14:textId="2F5F7F2E" w:rsidR="00D14C50" w:rsidRPr="00390E82" w:rsidRDefault="00D14C50" w:rsidP="004E517D">
            <w:pPr>
              <w:jc w:val="right"/>
              <w:rPr>
                <w:rFonts w:ascii="Roboto" w:hAnsi="Roboto" w:cs="Arial"/>
                <w:color w:val="000000"/>
                <w:sz w:val="18"/>
                <w:szCs w:val="18"/>
                <w:lang w:val="es-CR" w:eastAsia="es-CR"/>
              </w:rPr>
            </w:pPr>
            <w:r w:rsidRPr="00390E82">
              <w:rPr>
                <w:rFonts w:ascii="Roboto" w:hAnsi="Roboto" w:cs="Arial"/>
                <w:color w:val="000000"/>
                <w:sz w:val="18"/>
                <w:szCs w:val="18"/>
              </w:rPr>
              <w:t xml:space="preserve">             700.000 </w:t>
            </w:r>
          </w:p>
        </w:tc>
      </w:tr>
      <w:tr w:rsidR="00D14C50" w:rsidRPr="00390E82" w14:paraId="5FB44F19" w14:textId="77777777" w:rsidTr="00D14C50">
        <w:trPr>
          <w:trHeight w:val="300"/>
          <w:jc w:val="center"/>
        </w:trPr>
        <w:tc>
          <w:tcPr>
            <w:tcW w:w="1500" w:type="dxa"/>
            <w:tcBorders>
              <w:top w:val="nil"/>
              <w:left w:val="single" w:sz="4" w:space="0" w:color="auto"/>
              <w:bottom w:val="single" w:sz="4" w:space="0" w:color="auto"/>
              <w:right w:val="single" w:sz="4" w:space="0" w:color="auto"/>
            </w:tcBorders>
            <w:shd w:val="clear" w:color="auto" w:fill="D9D9D9" w:themeFill="background1" w:themeFillShade="D9"/>
            <w:noWrap/>
            <w:vAlign w:val="center"/>
            <w:hideMark/>
          </w:tcPr>
          <w:p w14:paraId="0DAC693E" w14:textId="6B219826" w:rsidR="00D14C50" w:rsidRPr="00390E82" w:rsidRDefault="00D14C50" w:rsidP="004E517D">
            <w:pPr>
              <w:jc w:val="center"/>
              <w:rPr>
                <w:rFonts w:ascii="Roboto" w:hAnsi="Roboto" w:cs="Arial"/>
                <w:b/>
                <w:bCs/>
                <w:color w:val="000000"/>
                <w:sz w:val="18"/>
                <w:szCs w:val="18"/>
                <w:lang w:val="es-CR" w:eastAsia="es-CR"/>
              </w:rPr>
            </w:pPr>
            <w:r w:rsidRPr="00390E82">
              <w:rPr>
                <w:rFonts w:ascii="Roboto" w:hAnsi="Roboto" w:cs="Arial"/>
                <w:b/>
                <w:bCs/>
                <w:color w:val="000000"/>
                <w:sz w:val="18"/>
                <w:szCs w:val="18"/>
              </w:rPr>
              <w:t>6.02.01</w:t>
            </w:r>
          </w:p>
        </w:tc>
        <w:tc>
          <w:tcPr>
            <w:tcW w:w="3740" w:type="dxa"/>
            <w:tcBorders>
              <w:top w:val="nil"/>
              <w:left w:val="nil"/>
              <w:bottom w:val="single" w:sz="4" w:space="0" w:color="auto"/>
              <w:right w:val="single" w:sz="4" w:space="0" w:color="auto"/>
            </w:tcBorders>
            <w:shd w:val="clear" w:color="auto" w:fill="D9D9D9" w:themeFill="background1" w:themeFillShade="D9"/>
            <w:noWrap/>
            <w:vAlign w:val="center"/>
            <w:hideMark/>
          </w:tcPr>
          <w:p w14:paraId="2A4E307D" w14:textId="06164BEE" w:rsidR="00D14C50" w:rsidRPr="00390E82" w:rsidRDefault="00D14C50" w:rsidP="004E517D">
            <w:pPr>
              <w:rPr>
                <w:rFonts w:ascii="Roboto" w:hAnsi="Roboto" w:cs="Arial"/>
                <w:b/>
                <w:bCs/>
                <w:color w:val="000000"/>
                <w:sz w:val="18"/>
                <w:szCs w:val="18"/>
                <w:lang w:val="es-CR" w:eastAsia="es-CR"/>
              </w:rPr>
            </w:pPr>
            <w:r w:rsidRPr="00390E82">
              <w:rPr>
                <w:rFonts w:ascii="Roboto" w:hAnsi="Roboto" w:cs="Arial"/>
                <w:b/>
                <w:bCs/>
                <w:color w:val="000000"/>
                <w:sz w:val="18"/>
                <w:szCs w:val="18"/>
              </w:rPr>
              <w:t>Becas a funcionarios</w:t>
            </w:r>
          </w:p>
        </w:tc>
        <w:tc>
          <w:tcPr>
            <w:tcW w:w="1843" w:type="dxa"/>
            <w:tcBorders>
              <w:top w:val="nil"/>
              <w:left w:val="nil"/>
              <w:bottom w:val="single" w:sz="4" w:space="0" w:color="auto"/>
              <w:right w:val="single" w:sz="4" w:space="0" w:color="auto"/>
            </w:tcBorders>
            <w:shd w:val="clear" w:color="auto" w:fill="D9D9D9" w:themeFill="background1" w:themeFillShade="D9"/>
            <w:noWrap/>
            <w:vAlign w:val="center"/>
            <w:hideMark/>
          </w:tcPr>
          <w:p w14:paraId="14A6F165" w14:textId="74FE302E" w:rsidR="00D14C50" w:rsidRPr="00390E82" w:rsidRDefault="00D14C50" w:rsidP="004E517D">
            <w:pPr>
              <w:jc w:val="right"/>
              <w:rPr>
                <w:rFonts w:ascii="Roboto" w:hAnsi="Roboto" w:cs="Arial"/>
                <w:b/>
                <w:bCs/>
                <w:color w:val="000000"/>
                <w:sz w:val="18"/>
                <w:szCs w:val="18"/>
                <w:lang w:val="es-CR" w:eastAsia="es-CR"/>
              </w:rPr>
            </w:pPr>
            <w:r w:rsidRPr="00390E82">
              <w:rPr>
                <w:rFonts w:ascii="Roboto" w:hAnsi="Roboto" w:cs="Arial"/>
                <w:b/>
                <w:bCs/>
                <w:color w:val="000000"/>
                <w:sz w:val="18"/>
                <w:szCs w:val="18"/>
              </w:rPr>
              <w:t xml:space="preserve">               </w:t>
            </w:r>
            <w:r w:rsidR="00505883">
              <w:rPr>
                <w:rFonts w:ascii="Roboto" w:hAnsi="Roboto" w:cs="Arial"/>
                <w:b/>
                <w:bCs/>
                <w:color w:val="000000"/>
                <w:sz w:val="18"/>
                <w:szCs w:val="18"/>
              </w:rPr>
              <w:t>19</w:t>
            </w:r>
            <w:r w:rsidRPr="00390E82">
              <w:rPr>
                <w:rFonts w:ascii="Roboto" w:hAnsi="Roboto" w:cs="Arial"/>
                <w:b/>
                <w:bCs/>
                <w:color w:val="000000"/>
                <w:sz w:val="18"/>
                <w:szCs w:val="18"/>
              </w:rPr>
              <w:t>.</w:t>
            </w:r>
            <w:r w:rsidR="00505883">
              <w:rPr>
                <w:rFonts w:ascii="Roboto" w:hAnsi="Roboto" w:cs="Arial"/>
                <w:b/>
                <w:bCs/>
                <w:color w:val="000000"/>
                <w:sz w:val="18"/>
                <w:szCs w:val="18"/>
              </w:rPr>
              <w:t>500</w:t>
            </w:r>
            <w:r w:rsidRPr="00390E82">
              <w:rPr>
                <w:rFonts w:ascii="Roboto" w:hAnsi="Roboto" w:cs="Arial"/>
                <w:b/>
                <w:bCs/>
                <w:color w:val="000000"/>
                <w:sz w:val="18"/>
                <w:szCs w:val="18"/>
              </w:rPr>
              <w:t xml:space="preserve">.000 </w:t>
            </w:r>
          </w:p>
        </w:tc>
      </w:tr>
      <w:tr w:rsidR="00D14C50" w:rsidRPr="00390E82" w14:paraId="43085B09" w14:textId="77777777" w:rsidTr="00505883">
        <w:trPr>
          <w:trHeight w:val="300"/>
          <w:jc w:val="center"/>
        </w:trPr>
        <w:tc>
          <w:tcPr>
            <w:tcW w:w="1500" w:type="dxa"/>
            <w:tcBorders>
              <w:top w:val="nil"/>
              <w:left w:val="single" w:sz="4" w:space="0" w:color="auto"/>
              <w:bottom w:val="single" w:sz="4" w:space="0" w:color="auto"/>
              <w:right w:val="single" w:sz="4" w:space="0" w:color="auto"/>
            </w:tcBorders>
            <w:shd w:val="clear" w:color="auto" w:fill="auto"/>
            <w:noWrap/>
            <w:vAlign w:val="center"/>
            <w:hideMark/>
          </w:tcPr>
          <w:p w14:paraId="234B501E" w14:textId="2B0792FA" w:rsidR="00D14C50" w:rsidRPr="00390E82" w:rsidRDefault="00D14C50" w:rsidP="004E517D">
            <w:pPr>
              <w:jc w:val="center"/>
              <w:rPr>
                <w:rFonts w:ascii="Roboto" w:hAnsi="Roboto" w:cs="Arial"/>
                <w:color w:val="000000"/>
                <w:sz w:val="18"/>
                <w:szCs w:val="18"/>
                <w:lang w:val="es-CR" w:eastAsia="es-CR"/>
              </w:rPr>
            </w:pPr>
            <w:r w:rsidRPr="00390E82">
              <w:rPr>
                <w:rFonts w:ascii="Roboto" w:hAnsi="Roboto" w:cs="Arial"/>
                <w:color w:val="000000"/>
                <w:sz w:val="18"/>
                <w:szCs w:val="18"/>
              </w:rPr>
              <w:t> </w:t>
            </w:r>
          </w:p>
        </w:tc>
        <w:tc>
          <w:tcPr>
            <w:tcW w:w="3740" w:type="dxa"/>
            <w:tcBorders>
              <w:top w:val="nil"/>
              <w:left w:val="nil"/>
              <w:bottom w:val="single" w:sz="4" w:space="0" w:color="auto"/>
              <w:right w:val="single" w:sz="4" w:space="0" w:color="auto"/>
            </w:tcBorders>
            <w:shd w:val="clear" w:color="auto" w:fill="auto"/>
            <w:noWrap/>
            <w:vAlign w:val="center"/>
            <w:hideMark/>
          </w:tcPr>
          <w:p w14:paraId="1B4D672B" w14:textId="3F3D1745" w:rsidR="00D14C50" w:rsidRPr="00390E82" w:rsidRDefault="00D14C50" w:rsidP="004E517D">
            <w:pPr>
              <w:rPr>
                <w:rFonts w:ascii="Roboto" w:hAnsi="Roboto" w:cs="Arial"/>
                <w:color w:val="000000"/>
                <w:sz w:val="18"/>
                <w:szCs w:val="18"/>
                <w:lang w:val="es-CR" w:eastAsia="es-CR"/>
              </w:rPr>
            </w:pPr>
            <w:r w:rsidRPr="00390E82">
              <w:rPr>
                <w:rFonts w:ascii="Roboto" w:hAnsi="Roboto" w:cs="Arial"/>
                <w:color w:val="000000"/>
                <w:sz w:val="18"/>
                <w:szCs w:val="18"/>
              </w:rPr>
              <w:t>Programas de desarrollo técnico</w:t>
            </w:r>
          </w:p>
        </w:tc>
        <w:tc>
          <w:tcPr>
            <w:tcW w:w="1843" w:type="dxa"/>
            <w:tcBorders>
              <w:top w:val="nil"/>
              <w:left w:val="nil"/>
              <w:bottom w:val="single" w:sz="4" w:space="0" w:color="auto"/>
              <w:right w:val="single" w:sz="4" w:space="0" w:color="auto"/>
            </w:tcBorders>
            <w:shd w:val="clear" w:color="auto" w:fill="auto"/>
            <w:noWrap/>
            <w:vAlign w:val="center"/>
            <w:hideMark/>
          </w:tcPr>
          <w:p w14:paraId="037B8F0D" w14:textId="7EC9D509" w:rsidR="00D14C50" w:rsidRPr="00505883" w:rsidRDefault="00D14C50" w:rsidP="00505883">
            <w:pPr>
              <w:jc w:val="right"/>
              <w:rPr>
                <w:rFonts w:ascii="Roboto" w:hAnsi="Roboto" w:cs="Arial"/>
                <w:color w:val="000000"/>
                <w:sz w:val="18"/>
                <w:szCs w:val="18"/>
              </w:rPr>
            </w:pPr>
            <w:r w:rsidRPr="00390E82">
              <w:rPr>
                <w:rFonts w:ascii="Roboto" w:hAnsi="Roboto" w:cs="Arial"/>
                <w:color w:val="000000"/>
                <w:sz w:val="18"/>
                <w:szCs w:val="18"/>
              </w:rPr>
              <w:t xml:space="preserve">            </w:t>
            </w:r>
            <w:r w:rsidR="00505883">
              <w:rPr>
                <w:rFonts w:ascii="Roboto" w:hAnsi="Roboto" w:cs="Arial"/>
                <w:color w:val="000000"/>
                <w:sz w:val="18"/>
                <w:szCs w:val="18"/>
              </w:rPr>
              <w:t>19.500.000</w:t>
            </w:r>
            <w:r w:rsidRPr="00390E82">
              <w:rPr>
                <w:rFonts w:ascii="Roboto" w:hAnsi="Roboto" w:cs="Arial"/>
                <w:color w:val="000000"/>
                <w:sz w:val="18"/>
                <w:szCs w:val="18"/>
              </w:rPr>
              <w:t xml:space="preserve"> </w:t>
            </w:r>
          </w:p>
        </w:tc>
      </w:tr>
      <w:tr w:rsidR="00D14C50" w:rsidRPr="00390E82" w14:paraId="75D2E886" w14:textId="77777777" w:rsidTr="00505883">
        <w:trPr>
          <w:trHeight w:val="300"/>
          <w:jc w:val="center"/>
        </w:trPr>
        <w:tc>
          <w:tcPr>
            <w:tcW w:w="5240" w:type="dxa"/>
            <w:gridSpan w:val="2"/>
            <w:tcBorders>
              <w:top w:val="single" w:sz="4" w:space="0" w:color="auto"/>
              <w:left w:val="single" w:sz="4" w:space="0" w:color="auto"/>
              <w:bottom w:val="single" w:sz="4" w:space="0" w:color="auto"/>
              <w:right w:val="single" w:sz="4" w:space="0" w:color="auto"/>
            </w:tcBorders>
            <w:shd w:val="clear" w:color="auto" w:fill="009585"/>
            <w:noWrap/>
            <w:vAlign w:val="center"/>
            <w:hideMark/>
          </w:tcPr>
          <w:p w14:paraId="32993140" w14:textId="77777777" w:rsidR="00D14C50" w:rsidRPr="00D14C50" w:rsidRDefault="00D14C50" w:rsidP="004E517D">
            <w:pPr>
              <w:jc w:val="center"/>
              <w:rPr>
                <w:rFonts w:ascii="Roboto" w:hAnsi="Roboto" w:cs="Arial"/>
                <w:b/>
                <w:bCs/>
                <w:color w:val="FFFFFF" w:themeColor="background1"/>
                <w:sz w:val="18"/>
                <w:szCs w:val="18"/>
                <w:lang w:val="es-CR" w:eastAsia="es-CR"/>
              </w:rPr>
            </w:pPr>
            <w:r w:rsidRPr="00D14C50">
              <w:rPr>
                <w:rFonts w:ascii="Roboto" w:hAnsi="Roboto" w:cs="Arial"/>
                <w:b/>
                <w:bCs/>
                <w:color w:val="FFFFFF" w:themeColor="background1"/>
                <w:sz w:val="18"/>
                <w:szCs w:val="18"/>
                <w:lang w:val="es-CR" w:eastAsia="es-CR"/>
              </w:rPr>
              <w:t>TOTAL</w:t>
            </w:r>
          </w:p>
        </w:tc>
        <w:tc>
          <w:tcPr>
            <w:tcW w:w="1843" w:type="dxa"/>
            <w:tcBorders>
              <w:top w:val="single" w:sz="4" w:space="0" w:color="auto"/>
              <w:left w:val="nil"/>
              <w:bottom w:val="single" w:sz="4" w:space="0" w:color="auto"/>
              <w:right w:val="single" w:sz="4" w:space="0" w:color="auto"/>
            </w:tcBorders>
            <w:shd w:val="clear" w:color="auto" w:fill="009585"/>
            <w:vAlign w:val="center"/>
          </w:tcPr>
          <w:p w14:paraId="7BA5EA4B" w14:textId="5F661137" w:rsidR="00D14C50" w:rsidRPr="00D14C50" w:rsidRDefault="00505883" w:rsidP="004E517D">
            <w:pPr>
              <w:jc w:val="right"/>
              <w:rPr>
                <w:rFonts w:ascii="Roboto" w:hAnsi="Roboto" w:cs="Arial"/>
                <w:b/>
                <w:bCs/>
                <w:color w:val="FFFFFF" w:themeColor="background1"/>
                <w:sz w:val="18"/>
                <w:szCs w:val="18"/>
                <w:lang w:val="es-CR" w:eastAsia="es-CR"/>
              </w:rPr>
            </w:pPr>
            <w:r w:rsidRPr="00505883">
              <w:rPr>
                <w:rFonts w:ascii="Roboto" w:hAnsi="Roboto" w:cs="Arial"/>
                <w:b/>
                <w:bCs/>
                <w:color w:val="FFFFFF" w:themeColor="background1"/>
                <w:sz w:val="18"/>
                <w:szCs w:val="18"/>
              </w:rPr>
              <w:t>151.623.7</w:t>
            </w:r>
            <w:r>
              <w:rPr>
                <w:rFonts w:ascii="Roboto" w:hAnsi="Roboto" w:cs="Arial"/>
                <w:b/>
                <w:bCs/>
                <w:color w:val="FFFFFF" w:themeColor="background1"/>
                <w:sz w:val="18"/>
                <w:szCs w:val="18"/>
              </w:rPr>
              <w:t>10</w:t>
            </w:r>
          </w:p>
        </w:tc>
      </w:tr>
    </w:tbl>
    <w:p w14:paraId="372F4189" w14:textId="77777777" w:rsidR="0032363C" w:rsidRPr="00390E82" w:rsidRDefault="0032363C" w:rsidP="00E363B7">
      <w:pPr>
        <w:pStyle w:val="Listaconvietas2"/>
        <w:jc w:val="center"/>
        <w:rPr>
          <w:rFonts w:ascii="Roboto" w:hAnsi="Roboto"/>
          <w:b/>
          <w:bCs/>
          <w:noProof/>
          <w:lang w:val="es-CR"/>
        </w:rPr>
      </w:pPr>
    </w:p>
    <w:p w14:paraId="2AF1EB21" w14:textId="77777777" w:rsidR="009E644B" w:rsidRPr="00390E82" w:rsidRDefault="0087459B" w:rsidP="00CE1397">
      <w:pPr>
        <w:jc w:val="both"/>
        <w:rPr>
          <w:rFonts w:ascii="Roboto" w:hAnsi="Roboto" w:cs="Arial"/>
          <w:b/>
          <w:sz w:val="22"/>
          <w:szCs w:val="22"/>
          <w:lang w:val="es-MX"/>
        </w:rPr>
      </w:pPr>
      <w:r w:rsidRPr="00390E82">
        <w:rPr>
          <w:rFonts w:ascii="Roboto" w:hAnsi="Roboto" w:cs="Arial"/>
          <w:sz w:val="22"/>
          <w:szCs w:val="22"/>
          <w:lang w:val="es-MX"/>
        </w:rPr>
        <w:t xml:space="preserve">        </w:t>
      </w:r>
    </w:p>
    <w:p w14:paraId="1DD619F9" w14:textId="513DB134" w:rsidR="00F261C4" w:rsidRPr="00390E82" w:rsidRDefault="00F261C4" w:rsidP="00534EE5">
      <w:pPr>
        <w:pStyle w:val="Ttulo2"/>
        <w:rPr>
          <w:rFonts w:ascii="Roboto" w:hAnsi="Roboto"/>
        </w:rPr>
      </w:pPr>
      <w:bookmarkStart w:id="189" w:name="_Toc51248044"/>
      <w:bookmarkStart w:id="190" w:name="_Toc174520023"/>
      <w:r w:rsidRPr="00390E82">
        <w:rPr>
          <w:rFonts w:ascii="Roboto" w:hAnsi="Roboto"/>
        </w:rPr>
        <w:t>2.7 Plan-</w:t>
      </w:r>
      <w:r w:rsidR="005735EA" w:rsidRPr="00390E82">
        <w:rPr>
          <w:rFonts w:ascii="Roboto" w:hAnsi="Roboto"/>
        </w:rPr>
        <w:t>p</w:t>
      </w:r>
      <w:r w:rsidRPr="00390E82">
        <w:rPr>
          <w:rFonts w:ascii="Roboto" w:hAnsi="Roboto"/>
        </w:rPr>
        <w:t xml:space="preserve">resupuesto </w:t>
      </w:r>
      <w:r w:rsidR="005735EA" w:rsidRPr="00390E82">
        <w:rPr>
          <w:rFonts w:ascii="Roboto" w:hAnsi="Roboto"/>
        </w:rPr>
        <w:t>p</w:t>
      </w:r>
      <w:r w:rsidRPr="00390E82">
        <w:rPr>
          <w:rFonts w:ascii="Roboto" w:hAnsi="Roboto"/>
        </w:rPr>
        <w:t xml:space="preserve">lurianual </w:t>
      </w:r>
      <w:r w:rsidR="005735EA" w:rsidRPr="00390E82">
        <w:rPr>
          <w:rFonts w:ascii="Roboto" w:hAnsi="Roboto"/>
        </w:rPr>
        <w:t>i</w:t>
      </w:r>
      <w:r w:rsidRPr="00390E82">
        <w:rPr>
          <w:rFonts w:ascii="Roboto" w:hAnsi="Roboto"/>
        </w:rPr>
        <w:t>nstitucional</w:t>
      </w:r>
      <w:bookmarkEnd w:id="189"/>
      <w:bookmarkEnd w:id="190"/>
    </w:p>
    <w:p w14:paraId="39AF15C9" w14:textId="77777777" w:rsidR="00F261C4" w:rsidRPr="00390E82" w:rsidRDefault="00F261C4" w:rsidP="005432FA">
      <w:pPr>
        <w:spacing w:line="276" w:lineRule="auto"/>
        <w:rPr>
          <w:rFonts w:ascii="Roboto" w:hAnsi="Roboto" w:cs="Arial"/>
        </w:rPr>
      </w:pPr>
    </w:p>
    <w:p w14:paraId="0CE39FEE" w14:textId="77777777" w:rsidR="00F261C4" w:rsidRPr="00390E82" w:rsidRDefault="00F261C4" w:rsidP="005432FA">
      <w:pPr>
        <w:spacing w:line="276" w:lineRule="auto"/>
        <w:jc w:val="both"/>
        <w:rPr>
          <w:rFonts w:ascii="Roboto" w:hAnsi="Roboto" w:cs="Arial"/>
          <w:sz w:val="22"/>
          <w:szCs w:val="22"/>
        </w:rPr>
      </w:pPr>
      <w:r w:rsidRPr="00390E82">
        <w:rPr>
          <w:rFonts w:ascii="Roboto" w:hAnsi="Roboto" w:cs="Arial"/>
          <w:sz w:val="22"/>
          <w:szCs w:val="22"/>
        </w:rPr>
        <w:t xml:space="preserve">En general, la planificación plurianual surge de considerar la planificación para el logro de la estrategia </w:t>
      </w:r>
      <w:r w:rsidR="0085529C" w:rsidRPr="00390E82">
        <w:rPr>
          <w:rFonts w:ascii="Roboto" w:hAnsi="Roboto" w:cs="Arial"/>
          <w:sz w:val="22"/>
          <w:szCs w:val="22"/>
        </w:rPr>
        <w:t>definida en el Plan Estratégico vigente y</w:t>
      </w:r>
      <w:r w:rsidRPr="00390E82">
        <w:rPr>
          <w:rFonts w:ascii="Roboto" w:hAnsi="Roboto" w:cs="Arial"/>
          <w:sz w:val="22"/>
          <w:szCs w:val="22"/>
        </w:rPr>
        <w:t xml:space="preserve">, a lo largo del horizonte de planificación correspondiente. Se tienen proyectos cuya vida puede ser para varios años, los cuales muestran metas y productos para cada año. </w:t>
      </w:r>
    </w:p>
    <w:p w14:paraId="137B341F" w14:textId="77777777" w:rsidR="00F261C4" w:rsidRPr="00390E82" w:rsidRDefault="00F261C4" w:rsidP="005432FA">
      <w:pPr>
        <w:spacing w:line="276" w:lineRule="auto"/>
        <w:jc w:val="both"/>
        <w:rPr>
          <w:rFonts w:ascii="Roboto" w:hAnsi="Roboto" w:cs="Arial"/>
          <w:sz w:val="22"/>
          <w:szCs w:val="22"/>
        </w:rPr>
      </w:pPr>
    </w:p>
    <w:p w14:paraId="788B47C0" w14:textId="2AD3FA2C" w:rsidR="00EA5493" w:rsidRPr="00390E82" w:rsidRDefault="00F261C4" w:rsidP="005432FA">
      <w:pPr>
        <w:spacing w:line="276" w:lineRule="auto"/>
        <w:jc w:val="both"/>
        <w:rPr>
          <w:rFonts w:ascii="Roboto" w:hAnsi="Roboto" w:cs="Arial"/>
          <w:sz w:val="22"/>
          <w:szCs w:val="22"/>
        </w:rPr>
      </w:pPr>
      <w:r w:rsidRPr="00390E82">
        <w:rPr>
          <w:rFonts w:ascii="Roboto" w:hAnsi="Roboto" w:cs="Arial"/>
          <w:sz w:val="22"/>
          <w:szCs w:val="22"/>
        </w:rPr>
        <w:t xml:space="preserve">Con base en el ejercicio de </w:t>
      </w:r>
      <w:r w:rsidR="0085529C" w:rsidRPr="00390E82">
        <w:rPr>
          <w:rFonts w:ascii="Roboto" w:hAnsi="Roboto" w:cs="Arial"/>
          <w:sz w:val="22"/>
          <w:szCs w:val="22"/>
        </w:rPr>
        <w:t>P</w:t>
      </w:r>
      <w:r w:rsidRPr="00390E82">
        <w:rPr>
          <w:rFonts w:ascii="Roboto" w:hAnsi="Roboto" w:cs="Arial"/>
          <w:sz w:val="22"/>
          <w:szCs w:val="22"/>
        </w:rPr>
        <w:t xml:space="preserve">lanificación </w:t>
      </w:r>
      <w:r w:rsidR="0085529C" w:rsidRPr="00390E82">
        <w:rPr>
          <w:rFonts w:ascii="Roboto" w:hAnsi="Roboto" w:cs="Arial"/>
          <w:sz w:val="22"/>
          <w:szCs w:val="22"/>
        </w:rPr>
        <w:t>E</w:t>
      </w:r>
      <w:r w:rsidRPr="00390E82">
        <w:rPr>
          <w:rFonts w:ascii="Roboto" w:hAnsi="Roboto" w:cs="Arial"/>
          <w:sz w:val="22"/>
          <w:szCs w:val="22"/>
        </w:rPr>
        <w:t xml:space="preserve">stratégica del quinquenio </w:t>
      </w:r>
      <w:r w:rsidR="00145CA2" w:rsidRPr="00390E82">
        <w:rPr>
          <w:rFonts w:ascii="Roboto" w:hAnsi="Roboto" w:cs="Arial"/>
          <w:sz w:val="22"/>
          <w:szCs w:val="22"/>
        </w:rPr>
        <w:t>202</w:t>
      </w:r>
      <w:r w:rsidR="00927F9D">
        <w:rPr>
          <w:rFonts w:ascii="Roboto" w:hAnsi="Roboto" w:cs="Arial"/>
          <w:sz w:val="22"/>
          <w:szCs w:val="22"/>
        </w:rPr>
        <w:t>4</w:t>
      </w:r>
      <w:r w:rsidRPr="00390E82">
        <w:rPr>
          <w:rFonts w:ascii="Roboto" w:hAnsi="Roboto" w:cs="Arial"/>
          <w:sz w:val="22"/>
          <w:szCs w:val="22"/>
        </w:rPr>
        <w:t>-202</w:t>
      </w:r>
      <w:r w:rsidR="00927F9D">
        <w:rPr>
          <w:rFonts w:ascii="Roboto" w:hAnsi="Roboto" w:cs="Arial"/>
          <w:sz w:val="22"/>
          <w:szCs w:val="22"/>
        </w:rPr>
        <w:t>8</w:t>
      </w:r>
      <w:r w:rsidR="009E644B" w:rsidRPr="00390E82">
        <w:rPr>
          <w:rFonts w:ascii="Roboto" w:hAnsi="Roboto" w:cs="Arial"/>
          <w:sz w:val="22"/>
          <w:szCs w:val="22"/>
        </w:rPr>
        <w:t xml:space="preserve"> el </w:t>
      </w:r>
      <w:r w:rsidR="00D4620B">
        <w:rPr>
          <w:rFonts w:ascii="Roboto" w:hAnsi="Roboto" w:cs="Arial"/>
          <w:sz w:val="22"/>
          <w:szCs w:val="22"/>
        </w:rPr>
        <w:t>C</w:t>
      </w:r>
      <w:r w:rsidR="009E644B" w:rsidRPr="00390E82">
        <w:rPr>
          <w:rFonts w:ascii="Roboto" w:hAnsi="Roboto" w:cs="Arial"/>
          <w:sz w:val="22"/>
          <w:szCs w:val="22"/>
        </w:rPr>
        <w:t>uadro 1</w:t>
      </w:r>
      <w:r w:rsidR="000E3D47">
        <w:rPr>
          <w:rFonts w:ascii="Roboto" w:hAnsi="Roboto" w:cs="Arial"/>
          <w:sz w:val="22"/>
          <w:szCs w:val="22"/>
        </w:rPr>
        <w:t>8</w:t>
      </w:r>
      <w:r w:rsidR="009E644B" w:rsidRPr="00390E82">
        <w:rPr>
          <w:rFonts w:ascii="Roboto" w:hAnsi="Roboto" w:cs="Arial"/>
          <w:sz w:val="22"/>
          <w:szCs w:val="22"/>
        </w:rPr>
        <w:t xml:space="preserve"> muestra la estimación presupuestaria para el período </w:t>
      </w:r>
      <w:r w:rsidR="00145CA2" w:rsidRPr="00390E82">
        <w:rPr>
          <w:rFonts w:ascii="Roboto" w:hAnsi="Roboto" w:cs="Arial"/>
          <w:sz w:val="22"/>
          <w:szCs w:val="22"/>
        </w:rPr>
        <w:t>202</w:t>
      </w:r>
      <w:r w:rsidR="00927F9D">
        <w:rPr>
          <w:rFonts w:ascii="Roboto" w:hAnsi="Roboto" w:cs="Arial"/>
          <w:sz w:val="22"/>
          <w:szCs w:val="22"/>
        </w:rPr>
        <w:t>4</w:t>
      </w:r>
      <w:r w:rsidR="009E644B" w:rsidRPr="00390E82">
        <w:rPr>
          <w:rFonts w:ascii="Roboto" w:hAnsi="Roboto" w:cs="Arial"/>
          <w:sz w:val="22"/>
          <w:szCs w:val="22"/>
        </w:rPr>
        <w:t>-202</w:t>
      </w:r>
      <w:r w:rsidR="00927F9D">
        <w:rPr>
          <w:rFonts w:ascii="Roboto" w:hAnsi="Roboto" w:cs="Arial"/>
          <w:sz w:val="22"/>
          <w:szCs w:val="22"/>
        </w:rPr>
        <w:t>8</w:t>
      </w:r>
      <w:r w:rsidR="009E644B" w:rsidRPr="00390E82">
        <w:rPr>
          <w:rFonts w:ascii="Roboto" w:hAnsi="Roboto" w:cs="Arial"/>
          <w:sz w:val="22"/>
          <w:szCs w:val="22"/>
        </w:rPr>
        <w:t xml:space="preserve">. </w:t>
      </w:r>
      <w:r w:rsidR="004C2879" w:rsidRPr="00390E82">
        <w:rPr>
          <w:rFonts w:ascii="Roboto" w:hAnsi="Roboto" w:cs="Arial"/>
          <w:sz w:val="22"/>
          <w:szCs w:val="22"/>
        </w:rPr>
        <w:t>E</w:t>
      </w:r>
      <w:r w:rsidR="009E644B" w:rsidRPr="00390E82">
        <w:rPr>
          <w:rFonts w:ascii="Roboto" w:hAnsi="Roboto" w:cs="Arial"/>
          <w:sz w:val="22"/>
          <w:szCs w:val="22"/>
        </w:rPr>
        <w:t xml:space="preserve">n el </w:t>
      </w:r>
      <w:r w:rsidR="006E49F4">
        <w:rPr>
          <w:rFonts w:ascii="Roboto" w:hAnsi="Roboto" w:cs="Arial"/>
          <w:sz w:val="22"/>
          <w:szCs w:val="22"/>
        </w:rPr>
        <w:t>a</w:t>
      </w:r>
      <w:r w:rsidR="009E644B" w:rsidRPr="00390E82">
        <w:rPr>
          <w:rFonts w:ascii="Roboto" w:hAnsi="Roboto" w:cs="Arial"/>
          <w:sz w:val="22"/>
          <w:szCs w:val="22"/>
        </w:rPr>
        <w:t xml:space="preserve">nexo </w:t>
      </w:r>
      <w:r w:rsidR="00F04401" w:rsidRPr="00390E82">
        <w:rPr>
          <w:rFonts w:ascii="Roboto" w:hAnsi="Roboto" w:cs="Arial"/>
          <w:sz w:val="22"/>
          <w:szCs w:val="22"/>
        </w:rPr>
        <w:t>1</w:t>
      </w:r>
      <w:r w:rsidR="00DF3ADF" w:rsidRPr="00390E82">
        <w:rPr>
          <w:rFonts w:ascii="Roboto" w:hAnsi="Roboto" w:cs="Arial"/>
          <w:sz w:val="22"/>
          <w:szCs w:val="22"/>
        </w:rPr>
        <w:t>2</w:t>
      </w:r>
      <w:r w:rsidR="004C2879" w:rsidRPr="00390E82">
        <w:rPr>
          <w:rFonts w:ascii="Roboto" w:hAnsi="Roboto" w:cs="Arial"/>
          <w:sz w:val="22"/>
          <w:szCs w:val="22"/>
        </w:rPr>
        <w:t xml:space="preserve"> se muestra un mayor nivel de detalle de la composición de los rubros.</w:t>
      </w:r>
    </w:p>
    <w:p w14:paraId="1B709446" w14:textId="77777777" w:rsidR="00AD3E78" w:rsidRPr="00390E82" w:rsidRDefault="00AD3E78" w:rsidP="003D13E0">
      <w:pPr>
        <w:pStyle w:val="NormalWeb"/>
        <w:spacing w:before="0" w:beforeAutospacing="0" w:after="0" w:afterAutospacing="0"/>
        <w:ind w:left="567" w:hanging="567"/>
        <w:rPr>
          <w:rFonts w:ascii="Roboto" w:hAnsi="Roboto" w:cs="Arial"/>
          <w:b/>
          <w:sz w:val="22"/>
          <w:szCs w:val="22"/>
          <w:lang w:val="es-CR"/>
        </w:rPr>
      </w:pPr>
    </w:p>
    <w:p w14:paraId="681FED74" w14:textId="306E4BB8" w:rsidR="00CE44FF" w:rsidRDefault="00B27508"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t>Cuadro 1</w:t>
      </w:r>
      <w:r w:rsidR="005E1C0C">
        <w:rPr>
          <w:rFonts w:ascii="Roboto" w:hAnsi="Roboto" w:cs="Arial"/>
          <w:b/>
          <w:sz w:val="22"/>
          <w:szCs w:val="22"/>
          <w:lang w:val="es-CR"/>
        </w:rPr>
        <w:t>8</w:t>
      </w:r>
    </w:p>
    <w:p w14:paraId="7A330521" w14:textId="46C3FF24" w:rsidR="00B27508" w:rsidRPr="00390E82" w:rsidRDefault="00B27508"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t>Presupuesto Plurianual Institucional</w:t>
      </w:r>
    </w:p>
    <w:bookmarkStart w:id="191" w:name="_MON_1788074965"/>
    <w:bookmarkEnd w:id="191"/>
    <w:p w14:paraId="1258B76E" w14:textId="3433179E" w:rsidR="00B27508" w:rsidRPr="004E3433" w:rsidRDefault="00927F9D" w:rsidP="00E631C7">
      <w:pPr>
        <w:jc w:val="center"/>
        <w:rPr>
          <w:rFonts w:ascii="Roboto" w:hAnsi="Roboto" w:cs="Arial"/>
          <w:sz w:val="22"/>
          <w:szCs w:val="22"/>
          <w:lang w:val="es-CR"/>
        </w:rPr>
      </w:pPr>
      <w:r>
        <w:object w:dxaOrig="1810" w:dyaOrig="1181" w14:anchorId="3E02CE78">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90.5pt;height:59pt" o:ole="">
            <v:imagedata r:id="rId35" o:title=""/>
          </v:shape>
          <o:OLEObject Type="Embed" ProgID="Excel.Sheet.12" ShapeID="_x0000_i1025" DrawAspect="Icon" ObjectID="_1798620972" r:id="rId36"/>
        </w:object>
      </w:r>
    </w:p>
    <w:p w14:paraId="1F091B93" w14:textId="5FCF2D0E" w:rsidR="00C72725" w:rsidRPr="00390E82" w:rsidRDefault="00C72725" w:rsidP="00C72725">
      <w:pPr>
        <w:rPr>
          <w:rFonts w:ascii="Roboto" w:hAnsi="Roboto"/>
          <w:lang w:val="es-ES_tradnl" w:eastAsia="en-US"/>
        </w:rPr>
      </w:pPr>
    </w:p>
    <w:p w14:paraId="703DA596" w14:textId="46AE00BD" w:rsidR="004A5D10" w:rsidRPr="00390E82" w:rsidRDefault="004A5D10" w:rsidP="00534EE5">
      <w:pPr>
        <w:pStyle w:val="Ttulo2"/>
        <w:rPr>
          <w:rFonts w:ascii="Roboto" w:hAnsi="Roboto"/>
        </w:rPr>
      </w:pPr>
      <w:bookmarkStart w:id="192" w:name="_Toc174520024"/>
      <w:r w:rsidRPr="00390E82">
        <w:rPr>
          <w:rFonts w:ascii="Roboto" w:hAnsi="Roboto"/>
        </w:rPr>
        <w:t>2.8 Justificación pago de cuotas de afiliación a organismos internacionales</w:t>
      </w:r>
      <w:bookmarkEnd w:id="192"/>
    </w:p>
    <w:p w14:paraId="080671D8" w14:textId="77777777" w:rsidR="000B0507" w:rsidRPr="00390E82" w:rsidRDefault="000B0507" w:rsidP="000B0507">
      <w:pPr>
        <w:rPr>
          <w:rFonts w:ascii="Roboto" w:hAnsi="Roboto"/>
          <w:lang w:val="es-ES_tradnl" w:eastAsia="en-US"/>
        </w:rPr>
      </w:pPr>
    </w:p>
    <w:p w14:paraId="356F9A63" w14:textId="2A00519F" w:rsidR="00CE44FF" w:rsidRDefault="000B0507" w:rsidP="000B0507">
      <w:pPr>
        <w:spacing w:line="276" w:lineRule="auto"/>
        <w:jc w:val="both"/>
        <w:rPr>
          <w:rFonts w:ascii="Roboto" w:hAnsi="Roboto" w:cs="Arial"/>
          <w:sz w:val="22"/>
          <w:szCs w:val="22"/>
        </w:rPr>
      </w:pPr>
      <w:r w:rsidRPr="00390E82">
        <w:rPr>
          <w:rFonts w:ascii="Roboto" w:hAnsi="Roboto" w:cs="Arial"/>
          <w:sz w:val="22"/>
          <w:szCs w:val="22"/>
        </w:rPr>
        <w:t>Se adjunta el detalle de los organismos a los cuales la superintendencia se encuentra afiliada.</w:t>
      </w:r>
    </w:p>
    <w:p w14:paraId="69480AF0" w14:textId="2CFE963B" w:rsidR="00E631C7" w:rsidRDefault="00E631C7" w:rsidP="000B0507">
      <w:pPr>
        <w:spacing w:line="276" w:lineRule="auto"/>
        <w:jc w:val="both"/>
        <w:rPr>
          <w:rFonts w:ascii="Roboto" w:hAnsi="Roboto" w:cs="Arial"/>
          <w:sz w:val="22"/>
          <w:szCs w:val="22"/>
        </w:rPr>
      </w:pPr>
    </w:p>
    <w:p w14:paraId="3DD6284E" w14:textId="5BD50E21" w:rsidR="00E631C7" w:rsidRDefault="00E631C7" w:rsidP="000B0507">
      <w:pPr>
        <w:spacing w:line="276" w:lineRule="auto"/>
        <w:jc w:val="both"/>
        <w:rPr>
          <w:rFonts w:ascii="Roboto" w:hAnsi="Roboto" w:cs="Arial"/>
          <w:sz w:val="22"/>
          <w:szCs w:val="22"/>
        </w:rPr>
      </w:pPr>
    </w:p>
    <w:p w14:paraId="178BE102" w14:textId="6C43B51C" w:rsidR="00E631C7" w:rsidRDefault="00E631C7" w:rsidP="000B0507">
      <w:pPr>
        <w:spacing w:line="276" w:lineRule="auto"/>
        <w:jc w:val="both"/>
        <w:rPr>
          <w:rFonts w:ascii="Roboto" w:hAnsi="Roboto" w:cs="Arial"/>
          <w:sz w:val="22"/>
          <w:szCs w:val="22"/>
        </w:rPr>
      </w:pPr>
    </w:p>
    <w:p w14:paraId="7C87D387" w14:textId="01CAD2AA" w:rsidR="00E631C7" w:rsidRDefault="00E631C7" w:rsidP="000B0507">
      <w:pPr>
        <w:spacing w:line="276" w:lineRule="auto"/>
        <w:jc w:val="both"/>
        <w:rPr>
          <w:rFonts w:ascii="Roboto" w:hAnsi="Roboto" w:cs="Arial"/>
          <w:sz w:val="22"/>
          <w:szCs w:val="22"/>
        </w:rPr>
      </w:pPr>
    </w:p>
    <w:p w14:paraId="5D007788" w14:textId="75F689F3" w:rsidR="00E631C7" w:rsidRDefault="00E631C7" w:rsidP="000B0507">
      <w:pPr>
        <w:spacing w:line="276" w:lineRule="auto"/>
        <w:jc w:val="both"/>
        <w:rPr>
          <w:rFonts w:ascii="Roboto" w:hAnsi="Roboto" w:cs="Arial"/>
          <w:sz w:val="22"/>
          <w:szCs w:val="22"/>
        </w:rPr>
      </w:pPr>
    </w:p>
    <w:p w14:paraId="0E17358D" w14:textId="2B6E28E2" w:rsidR="00E631C7" w:rsidRDefault="00E631C7" w:rsidP="000B0507">
      <w:pPr>
        <w:spacing w:line="276" w:lineRule="auto"/>
        <w:jc w:val="both"/>
        <w:rPr>
          <w:rFonts w:ascii="Roboto" w:hAnsi="Roboto" w:cs="Arial"/>
          <w:sz w:val="22"/>
          <w:szCs w:val="22"/>
        </w:rPr>
      </w:pPr>
    </w:p>
    <w:p w14:paraId="3C232498" w14:textId="77777777" w:rsidR="00E631C7" w:rsidRDefault="00E631C7" w:rsidP="000B0507">
      <w:pPr>
        <w:spacing w:line="276" w:lineRule="auto"/>
        <w:jc w:val="both"/>
        <w:rPr>
          <w:rFonts w:ascii="Roboto" w:hAnsi="Roboto" w:cs="Arial"/>
          <w:sz w:val="22"/>
          <w:szCs w:val="22"/>
        </w:rPr>
      </w:pPr>
    </w:p>
    <w:p w14:paraId="3F0D2063" w14:textId="77777777" w:rsidR="00927F9D" w:rsidRPr="00390E82" w:rsidRDefault="00927F9D" w:rsidP="000B0507">
      <w:pPr>
        <w:spacing w:line="276" w:lineRule="auto"/>
        <w:jc w:val="both"/>
        <w:rPr>
          <w:rFonts w:ascii="Roboto" w:hAnsi="Roboto" w:cs="Arial"/>
          <w:sz w:val="22"/>
          <w:szCs w:val="22"/>
        </w:rPr>
      </w:pPr>
    </w:p>
    <w:p w14:paraId="6C147FD9" w14:textId="5F638670" w:rsidR="00CE44FF" w:rsidRDefault="004A5D10"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lastRenderedPageBreak/>
        <w:t>Cuadro 1</w:t>
      </w:r>
      <w:r w:rsidR="005E1C0C">
        <w:rPr>
          <w:rFonts w:ascii="Roboto" w:hAnsi="Roboto" w:cs="Arial"/>
          <w:b/>
          <w:sz w:val="22"/>
          <w:szCs w:val="22"/>
          <w:lang w:val="es-CR"/>
        </w:rPr>
        <w:t>9</w:t>
      </w:r>
    </w:p>
    <w:p w14:paraId="1ADE8099" w14:textId="7306EF3A" w:rsidR="004874B3" w:rsidRPr="00390E82" w:rsidRDefault="004A5D10" w:rsidP="00C3300E">
      <w:pPr>
        <w:pStyle w:val="NormalWeb"/>
        <w:spacing w:before="0" w:beforeAutospacing="0" w:after="0" w:afterAutospacing="0"/>
        <w:ind w:left="567" w:hanging="567"/>
        <w:jc w:val="center"/>
        <w:rPr>
          <w:rFonts w:ascii="Roboto" w:hAnsi="Roboto" w:cs="Arial"/>
          <w:b/>
          <w:sz w:val="22"/>
          <w:szCs w:val="22"/>
          <w:lang w:val="es-CR"/>
        </w:rPr>
      </w:pPr>
      <w:r w:rsidRPr="00390E82">
        <w:rPr>
          <w:rFonts w:ascii="Roboto" w:hAnsi="Roboto" w:cs="Arial"/>
          <w:b/>
          <w:sz w:val="22"/>
          <w:szCs w:val="22"/>
          <w:lang w:val="es-CR"/>
        </w:rPr>
        <w:t>Justificación de pago de cuotas</w:t>
      </w:r>
    </w:p>
    <w:p w14:paraId="64F8257A" w14:textId="77777777" w:rsidR="004874B3" w:rsidRPr="00390E82" w:rsidRDefault="004874B3" w:rsidP="00CE1397">
      <w:pPr>
        <w:jc w:val="both"/>
        <w:rPr>
          <w:rFonts w:ascii="Roboto" w:hAnsi="Roboto" w:cs="Arial"/>
          <w:lang w:val="es-MX"/>
        </w:rPr>
      </w:pP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780"/>
        <w:gridCol w:w="2610"/>
        <w:gridCol w:w="2551"/>
        <w:gridCol w:w="2268"/>
      </w:tblGrid>
      <w:tr w:rsidR="00534EE5" w:rsidRPr="00390E82" w14:paraId="061CFF60" w14:textId="77777777" w:rsidTr="00D4620B">
        <w:trPr>
          <w:trHeight w:val="1201"/>
        </w:trPr>
        <w:tc>
          <w:tcPr>
            <w:tcW w:w="1780" w:type="dxa"/>
            <w:shd w:val="clear" w:color="auto" w:fill="0D559A"/>
            <w:vAlign w:val="center"/>
            <w:hideMark/>
          </w:tcPr>
          <w:p w14:paraId="1EC2A67E" w14:textId="77777777" w:rsidR="00534EE5" w:rsidRPr="00390E82" w:rsidRDefault="00534EE5" w:rsidP="00534EE5">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Nombre de la Entidad</w:t>
            </w:r>
          </w:p>
        </w:tc>
        <w:tc>
          <w:tcPr>
            <w:tcW w:w="2610" w:type="dxa"/>
            <w:shd w:val="clear" w:color="auto" w:fill="0D559A"/>
            <w:vAlign w:val="center"/>
            <w:hideMark/>
          </w:tcPr>
          <w:p w14:paraId="2C79FC34" w14:textId="77777777" w:rsidR="00534EE5" w:rsidRPr="00390E82" w:rsidRDefault="00534EE5" w:rsidP="00534EE5">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Afinidad de los objetivos del organismo con los de la entidad (</w:t>
            </w:r>
            <w:r w:rsidR="006F1759" w:rsidRPr="00390E82">
              <w:rPr>
                <w:rFonts w:ascii="Roboto" w:hAnsi="Roboto" w:cs="Arial"/>
                <w:b/>
                <w:bCs/>
                <w:color w:val="FFFFFF" w:themeColor="background1"/>
                <w:sz w:val="18"/>
                <w:szCs w:val="18"/>
                <w:lang w:val="es-CR" w:eastAsia="es-CR"/>
              </w:rPr>
              <w:t>SUGEVAL</w:t>
            </w:r>
            <w:r w:rsidRPr="00390E82">
              <w:rPr>
                <w:rFonts w:ascii="Roboto" w:hAnsi="Roboto" w:cs="Arial"/>
                <w:b/>
                <w:bCs/>
                <w:color w:val="FFFFFF" w:themeColor="background1"/>
                <w:sz w:val="18"/>
                <w:szCs w:val="18"/>
                <w:lang w:val="es-CR" w:eastAsia="es-CR"/>
              </w:rPr>
              <w:t>)</w:t>
            </w:r>
          </w:p>
        </w:tc>
        <w:tc>
          <w:tcPr>
            <w:tcW w:w="2551" w:type="dxa"/>
            <w:shd w:val="clear" w:color="auto" w:fill="0D559A"/>
            <w:vAlign w:val="center"/>
            <w:hideMark/>
          </w:tcPr>
          <w:p w14:paraId="5ECD14DB" w14:textId="77777777" w:rsidR="00534EE5" w:rsidRPr="00390E82" w:rsidRDefault="00534EE5" w:rsidP="00534EE5">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Propósitos del Organismo</w:t>
            </w:r>
          </w:p>
        </w:tc>
        <w:tc>
          <w:tcPr>
            <w:tcW w:w="2268" w:type="dxa"/>
            <w:shd w:val="clear" w:color="auto" w:fill="0D559A"/>
            <w:vAlign w:val="center"/>
            <w:hideMark/>
          </w:tcPr>
          <w:p w14:paraId="7CA5F7B6" w14:textId="77777777" w:rsidR="00534EE5" w:rsidRPr="00390E82" w:rsidRDefault="00534EE5" w:rsidP="00534EE5">
            <w:pPr>
              <w:jc w:val="center"/>
              <w:rPr>
                <w:rFonts w:ascii="Roboto" w:hAnsi="Roboto" w:cs="Arial"/>
                <w:b/>
                <w:bCs/>
                <w:color w:val="FFFFFF" w:themeColor="background1"/>
                <w:sz w:val="18"/>
                <w:szCs w:val="18"/>
                <w:lang w:val="es-CR" w:eastAsia="es-CR"/>
              </w:rPr>
            </w:pPr>
            <w:r w:rsidRPr="00390E82">
              <w:rPr>
                <w:rFonts w:ascii="Roboto" w:hAnsi="Roboto" w:cs="Arial"/>
                <w:b/>
                <w:bCs/>
                <w:color w:val="FFFFFF" w:themeColor="background1"/>
                <w:sz w:val="18"/>
                <w:szCs w:val="18"/>
                <w:lang w:val="es-CR" w:eastAsia="es-CR"/>
              </w:rPr>
              <w:t>Beneficios que obtiene la entidad</w:t>
            </w:r>
          </w:p>
        </w:tc>
      </w:tr>
      <w:tr w:rsidR="00534EE5" w:rsidRPr="00390E82" w14:paraId="372B5197" w14:textId="77777777" w:rsidTr="00D4620B">
        <w:trPr>
          <w:trHeight w:val="315"/>
        </w:trPr>
        <w:tc>
          <w:tcPr>
            <w:tcW w:w="1780" w:type="dxa"/>
            <w:shd w:val="clear" w:color="auto" w:fill="auto"/>
            <w:vAlign w:val="center"/>
            <w:hideMark/>
          </w:tcPr>
          <w:p w14:paraId="217DBBE7" w14:textId="77777777" w:rsidR="00534EE5" w:rsidRPr="00390E82" w:rsidRDefault="004155D4" w:rsidP="005631B6">
            <w:pPr>
              <w:jc w:val="center"/>
              <w:rPr>
                <w:rFonts w:ascii="Roboto" w:hAnsi="Roboto" w:cs="Arial"/>
                <w:b/>
                <w:bCs/>
                <w:color w:val="000000"/>
                <w:sz w:val="18"/>
                <w:szCs w:val="18"/>
                <w:lang w:val="en-US" w:eastAsia="es-CR"/>
              </w:rPr>
            </w:pPr>
            <w:r w:rsidRPr="00390E82">
              <w:rPr>
                <w:rFonts w:ascii="Roboto" w:hAnsi="Roboto" w:cs="Arial"/>
                <w:b/>
                <w:bCs/>
                <w:color w:val="000000"/>
                <w:sz w:val="18"/>
                <w:szCs w:val="18"/>
                <w:lang w:val="en-US" w:eastAsia="es-CR"/>
              </w:rPr>
              <w:t>International</w:t>
            </w:r>
            <w:r w:rsidR="005631B6" w:rsidRPr="00390E82">
              <w:rPr>
                <w:rFonts w:ascii="Roboto" w:hAnsi="Roboto" w:cs="Arial"/>
                <w:b/>
                <w:bCs/>
                <w:color w:val="000000"/>
                <w:sz w:val="18"/>
                <w:szCs w:val="18"/>
                <w:lang w:val="en-US" w:eastAsia="es-CR"/>
              </w:rPr>
              <w:t xml:space="preserve"> Organization of Securities Commissions (IOSCO)</w:t>
            </w:r>
          </w:p>
        </w:tc>
        <w:tc>
          <w:tcPr>
            <w:tcW w:w="2610" w:type="dxa"/>
            <w:shd w:val="clear" w:color="auto" w:fill="auto"/>
            <w:vAlign w:val="center"/>
            <w:hideMark/>
          </w:tcPr>
          <w:p w14:paraId="6F9E3EF8" w14:textId="77777777" w:rsidR="00534EE5" w:rsidRPr="00390E82" w:rsidRDefault="002A30E7" w:rsidP="00534EE5">
            <w:pPr>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IOSCO reúne a los reguladores de valores del mundo y es reconocido como el emisor de estándares globales para el sector de valores.</w:t>
            </w:r>
          </w:p>
        </w:tc>
        <w:tc>
          <w:tcPr>
            <w:tcW w:w="2551" w:type="dxa"/>
            <w:shd w:val="clear" w:color="auto" w:fill="auto"/>
            <w:vAlign w:val="center"/>
            <w:hideMark/>
          </w:tcPr>
          <w:p w14:paraId="24E296D3" w14:textId="77777777" w:rsidR="00534EE5" w:rsidRPr="00390E82" w:rsidRDefault="00534EE5" w:rsidP="00534EE5">
            <w:pPr>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 </w:t>
            </w:r>
            <w:r w:rsidR="002A30E7" w:rsidRPr="00390E82">
              <w:rPr>
                <w:rFonts w:ascii="Roboto" w:hAnsi="Roboto" w:cs="Arial"/>
                <w:color w:val="000000"/>
                <w:sz w:val="18"/>
                <w:szCs w:val="18"/>
                <w:lang w:val="es-CR" w:eastAsia="es-CR"/>
              </w:rPr>
              <w:t>Al brindar asistencia técnica, educación y capacitación e investigación de alta calidad a sus miembros y otros reguladores, IOSCO busca construir mercados de capital globales sólidos y un marco regulatorio global sólido.</w:t>
            </w:r>
          </w:p>
        </w:tc>
        <w:tc>
          <w:tcPr>
            <w:tcW w:w="2268" w:type="dxa"/>
            <w:shd w:val="clear" w:color="auto" w:fill="auto"/>
            <w:vAlign w:val="center"/>
            <w:hideMark/>
          </w:tcPr>
          <w:p w14:paraId="23C0D154" w14:textId="77777777" w:rsidR="00534EE5" w:rsidRPr="00390E82" w:rsidRDefault="002A30E7" w:rsidP="00534EE5">
            <w:pPr>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Estándares de regulación, supervisión y aplicación consistentes y reconocidos internacionalmente.</w:t>
            </w:r>
          </w:p>
        </w:tc>
      </w:tr>
      <w:tr w:rsidR="00596074" w:rsidRPr="00390E82" w14:paraId="0BB23945" w14:textId="77777777" w:rsidTr="00D4620B">
        <w:trPr>
          <w:trHeight w:val="315"/>
        </w:trPr>
        <w:tc>
          <w:tcPr>
            <w:tcW w:w="1780" w:type="dxa"/>
            <w:shd w:val="clear" w:color="auto" w:fill="auto"/>
            <w:vAlign w:val="center"/>
          </w:tcPr>
          <w:p w14:paraId="13E5F20A" w14:textId="77777777" w:rsidR="00596074" w:rsidRPr="00390E82" w:rsidRDefault="00596074" w:rsidP="005631B6">
            <w:pPr>
              <w:jc w:val="center"/>
              <w:rPr>
                <w:rFonts w:ascii="Roboto" w:hAnsi="Roboto" w:cs="Arial"/>
                <w:b/>
                <w:bCs/>
                <w:color w:val="000000"/>
                <w:sz w:val="18"/>
                <w:szCs w:val="18"/>
                <w:lang w:val="en-US" w:eastAsia="es-CR"/>
              </w:rPr>
            </w:pPr>
            <w:r w:rsidRPr="00390E82">
              <w:rPr>
                <w:rFonts w:ascii="Roboto" w:hAnsi="Roboto" w:cs="Arial"/>
                <w:b/>
                <w:bCs/>
                <w:color w:val="000000"/>
                <w:sz w:val="18"/>
                <w:szCs w:val="18"/>
                <w:lang w:val="en-US" w:eastAsia="es-CR"/>
              </w:rPr>
              <w:t>International Gateway for Financial Education (INFE/OECD)</w:t>
            </w:r>
          </w:p>
        </w:tc>
        <w:tc>
          <w:tcPr>
            <w:tcW w:w="2610" w:type="dxa"/>
            <w:shd w:val="clear" w:color="auto" w:fill="auto"/>
            <w:vAlign w:val="center"/>
          </w:tcPr>
          <w:p w14:paraId="7783177C" w14:textId="77777777" w:rsidR="00596074" w:rsidRPr="00390E82" w:rsidRDefault="00585154" w:rsidP="00534EE5">
            <w:pPr>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La OCDE/INFE está compuesta por miembros de 130 países y supervisada por un Consejo Asesor. Los grupos de trabajo están abordando actualmente cuatro áreas clave de políticas relacionadas con la educación financiera:</w:t>
            </w:r>
          </w:p>
          <w:p w14:paraId="7B28F68A"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Establecimiento, implementación y evaluación de estándares</w:t>
            </w:r>
          </w:p>
          <w:p w14:paraId="6D870E22"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La educación financiera y el impacto de la digitalización</w:t>
            </w:r>
          </w:p>
          <w:p w14:paraId="71360DE2"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Educación financiera en el lugar de trabajo</w:t>
            </w:r>
          </w:p>
          <w:p w14:paraId="41BF87B8"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El impacto del envejecimiento de la población y las necesidades de los consumidores mayores</w:t>
            </w:r>
          </w:p>
        </w:tc>
        <w:tc>
          <w:tcPr>
            <w:tcW w:w="2551" w:type="dxa"/>
            <w:shd w:val="clear" w:color="auto" w:fill="auto"/>
            <w:vAlign w:val="center"/>
          </w:tcPr>
          <w:p w14:paraId="6BC677FB"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Recopilar datos y pruebas comparables</w:t>
            </w:r>
          </w:p>
          <w:p w14:paraId="37F5C5BB"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Desarrollar metodologías para medir el impacto</w:t>
            </w:r>
          </w:p>
          <w:p w14:paraId="6AAF5FFD"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Compartir experiencia y buenas prácticas</w:t>
            </w:r>
          </w:p>
          <w:p w14:paraId="65024A92"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Desarrollar investigaciones y análisis comparativos</w:t>
            </w:r>
          </w:p>
          <w:p w14:paraId="23F39ED4" w14:textId="77777777" w:rsidR="0058515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Diseñar instrumentos de política</w:t>
            </w:r>
          </w:p>
          <w:p w14:paraId="5420F20C" w14:textId="77777777" w:rsidR="00596074" w:rsidRPr="00390E82" w:rsidRDefault="00585154" w:rsidP="00A2182B">
            <w:pPr>
              <w:pStyle w:val="Prrafodelista"/>
              <w:numPr>
                <w:ilvl w:val="0"/>
                <w:numId w:val="4"/>
              </w:numPr>
              <w:rPr>
                <w:rFonts w:ascii="Roboto" w:hAnsi="Roboto" w:cs="Arial"/>
                <w:color w:val="000000"/>
                <w:sz w:val="18"/>
                <w:szCs w:val="18"/>
                <w:lang w:eastAsia="es-CR"/>
              </w:rPr>
            </w:pPr>
            <w:r w:rsidRPr="00390E82">
              <w:rPr>
                <w:rFonts w:ascii="Roboto" w:hAnsi="Roboto" w:cs="Arial"/>
                <w:color w:val="000000"/>
                <w:sz w:val="18"/>
                <w:szCs w:val="18"/>
                <w:lang w:eastAsia="es-CR"/>
              </w:rPr>
              <w:t>Promover la implementación y el monitoreo efectivos</w:t>
            </w:r>
          </w:p>
        </w:tc>
        <w:tc>
          <w:tcPr>
            <w:tcW w:w="2268" w:type="dxa"/>
            <w:shd w:val="clear" w:color="auto" w:fill="auto"/>
            <w:vAlign w:val="center"/>
          </w:tcPr>
          <w:p w14:paraId="0EF297B2" w14:textId="77777777" w:rsidR="00596074" w:rsidRPr="00390E82" w:rsidRDefault="00585154" w:rsidP="00534EE5">
            <w:pPr>
              <w:jc w:val="both"/>
              <w:rPr>
                <w:rFonts w:ascii="Roboto" w:hAnsi="Roboto" w:cs="Arial"/>
                <w:color w:val="000000"/>
                <w:sz w:val="18"/>
                <w:szCs w:val="18"/>
                <w:lang w:val="es-CR" w:eastAsia="es-CR"/>
              </w:rPr>
            </w:pPr>
            <w:r w:rsidRPr="00390E82">
              <w:rPr>
                <w:rFonts w:ascii="Roboto" w:hAnsi="Roboto" w:cs="Arial"/>
                <w:color w:val="000000"/>
                <w:sz w:val="18"/>
                <w:szCs w:val="18"/>
                <w:lang w:val="es-CR" w:eastAsia="es-CR"/>
              </w:rPr>
              <w:t>Informadas sobre las actividades de INFE</w:t>
            </w:r>
          </w:p>
        </w:tc>
      </w:tr>
    </w:tbl>
    <w:p w14:paraId="20A88680" w14:textId="77777777" w:rsidR="00C72725" w:rsidRPr="00390E82" w:rsidRDefault="00C72725" w:rsidP="00732156">
      <w:pPr>
        <w:pStyle w:val="Ttulo1"/>
        <w:tabs>
          <w:tab w:val="left" w:pos="360"/>
        </w:tabs>
        <w:spacing w:line="276" w:lineRule="auto"/>
        <w:ind w:left="648" w:hanging="648"/>
        <w:rPr>
          <w:rFonts w:ascii="Roboto" w:hAnsi="Roboto"/>
          <w:noProof/>
          <w:color w:val="355968"/>
          <w:sz w:val="28"/>
          <w:szCs w:val="28"/>
          <w:lang w:val="es-CR"/>
        </w:rPr>
      </w:pPr>
      <w:bookmarkStart w:id="193" w:name="_Toc73959028"/>
    </w:p>
    <w:p w14:paraId="3C85C34F" w14:textId="77777777" w:rsidR="00C72725" w:rsidRPr="00390E82" w:rsidRDefault="00C72725">
      <w:pPr>
        <w:rPr>
          <w:rFonts w:ascii="Roboto" w:hAnsi="Roboto" w:cs="Arial"/>
          <w:b/>
          <w:bCs/>
          <w:noProof/>
          <w:color w:val="355968"/>
          <w:kern w:val="32"/>
          <w:sz w:val="28"/>
          <w:szCs w:val="28"/>
          <w:lang w:val="es-CR"/>
        </w:rPr>
      </w:pPr>
      <w:r w:rsidRPr="00390E82">
        <w:rPr>
          <w:rFonts w:ascii="Roboto" w:hAnsi="Roboto"/>
          <w:noProof/>
          <w:color w:val="355968"/>
          <w:sz w:val="28"/>
          <w:szCs w:val="28"/>
          <w:lang w:val="es-CR"/>
        </w:rPr>
        <w:br w:type="page"/>
      </w:r>
    </w:p>
    <w:p w14:paraId="4F4BC8FC" w14:textId="7C3C9DFC" w:rsidR="00732156" w:rsidRPr="00390E82" w:rsidRDefault="00732156" w:rsidP="00732156">
      <w:pPr>
        <w:pStyle w:val="Ttulo1"/>
        <w:tabs>
          <w:tab w:val="left" w:pos="360"/>
        </w:tabs>
        <w:spacing w:line="276" w:lineRule="auto"/>
        <w:ind w:left="648" w:hanging="648"/>
        <w:rPr>
          <w:rFonts w:ascii="Roboto" w:hAnsi="Roboto"/>
          <w:noProof/>
          <w:color w:val="355968"/>
          <w:sz w:val="28"/>
          <w:szCs w:val="28"/>
          <w:lang w:val="es-CR"/>
        </w:rPr>
      </w:pPr>
      <w:bookmarkStart w:id="194" w:name="_Toc174520025"/>
      <w:r w:rsidRPr="00390E82">
        <w:rPr>
          <w:rFonts w:ascii="Roboto" w:hAnsi="Roboto"/>
          <w:noProof/>
          <w:color w:val="355968"/>
          <w:sz w:val="28"/>
          <w:szCs w:val="28"/>
          <w:lang w:val="es-CR"/>
        </w:rPr>
        <w:lastRenderedPageBreak/>
        <w:t>Anexos</w:t>
      </w:r>
      <w:bookmarkEnd w:id="193"/>
      <w:bookmarkEnd w:id="194"/>
    </w:p>
    <w:p w14:paraId="296A38E0" w14:textId="77777777" w:rsidR="00732156" w:rsidRPr="00390E82" w:rsidRDefault="00732156" w:rsidP="00732156">
      <w:pPr>
        <w:jc w:val="both"/>
        <w:rPr>
          <w:rFonts w:ascii="Roboto" w:hAnsi="Roboto"/>
          <w:noProof/>
          <w:color w:val="000000" w:themeColor="text1"/>
        </w:rPr>
      </w:pPr>
    </w:p>
    <w:p w14:paraId="6B14AE3B" w14:textId="77777777" w:rsidR="001E65DD" w:rsidRPr="00390E82" w:rsidRDefault="001E65DD" w:rsidP="001E65DD">
      <w:pPr>
        <w:spacing w:line="276" w:lineRule="auto"/>
        <w:jc w:val="both"/>
        <w:rPr>
          <w:rFonts w:ascii="Roboto" w:hAnsi="Roboto"/>
          <w:b/>
          <w:noProof/>
          <w:color w:val="0A799A"/>
          <w:szCs w:val="28"/>
        </w:rPr>
      </w:pPr>
      <w:r w:rsidRPr="00390E82">
        <w:rPr>
          <w:rFonts w:ascii="Roboto" w:hAnsi="Roboto"/>
          <w:b/>
          <w:noProof/>
          <w:color w:val="0A799A"/>
          <w:szCs w:val="28"/>
        </w:rPr>
        <w:t>Anexo No 1 Relación de Puestos y consideraciones para la estimación salarial</w:t>
      </w:r>
    </w:p>
    <w:p w14:paraId="136D0ADE" w14:textId="77777777" w:rsidR="001E65DD" w:rsidRPr="00390E82" w:rsidRDefault="001E65DD" w:rsidP="001E65DD">
      <w:pPr>
        <w:spacing w:line="276" w:lineRule="auto"/>
        <w:rPr>
          <w:rFonts w:ascii="Roboto" w:hAnsi="Roboto" w:cs="Arial"/>
          <w:b/>
          <w:sz w:val="22"/>
          <w:szCs w:val="22"/>
        </w:rPr>
      </w:pPr>
    </w:p>
    <w:p w14:paraId="59469CD2" w14:textId="6754F42C" w:rsidR="001E65DD" w:rsidRPr="00390E82" w:rsidRDefault="001E65DD"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 xml:space="preserve">Informe Técnico del Proceso de Formulación de Salarios </w:t>
      </w:r>
      <w:r w:rsidR="00145CA2" w:rsidRPr="00390E82">
        <w:rPr>
          <w:rFonts w:ascii="Roboto" w:hAnsi="Roboto" w:cs="Arial"/>
          <w:noProof/>
          <w:sz w:val="22"/>
        </w:rPr>
        <w:t>2025</w:t>
      </w:r>
      <w:r w:rsidRPr="00390E82">
        <w:rPr>
          <w:rFonts w:ascii="Roboto" w:hAnsi="Roboto" w:cs="Arial"/>
          <w:noProof/>
          <w:sz w:val="22"/>
        </w:rPr>
        <w:t>, BCCR y ODM</w:t>
      </w:r>
      <w:r w:rsidR="00B00CDB" w:rsidRPr="00390E82">
        <w:rPr>
          <w:rFonts w:ascii="Roboto" w:hAnsi="Roboto" w:cs="Arial"/>
          <w:noProof/>
          <w:sz w:val="22"/>
        </w:rPr>
        <w:t xml:space="preserve"> </w:t>
      </w:r>
    </w:p>
    <w:p w14:paraId="04FB0AA5" w14:textId="4575A1E0" w:rsidR="001E65DD" w:rsidRDefault="001E65DD"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 xml:space="preserve">Resumen general de la relación de puestos de plazas fijas </w:t>
      </w:r>
    </w:p>
    <w:p w14:paraId="3EC47919" w14:textId="455D77B1" w:rsidR="001C3A97" w:rsidRPr="00390E82" w:rsidRDefault="001C3A97" w:rsidP="00A2182B">
      <w:pPr>
        <w:pStyle w:val="Prrafodelista"/>
        <w:numPr>
          <w:ilvl w:val="0"/>
          <w:numId w:val="5"/>
        </w:numPr>
        <w:spacing w:line="276" w:lineRule="auto"/>
        <w:contextualSpacing w:val="0"/>
        <w:rPr>
          <w:rFonts w:ascii="Roboto" w:hAnsi="Roboto" w:cs="Arial"/>
          <w:noProof/>
          <w:sz w:val="22"/>
        </w:rPr>
      </w:pPr>
      <w:r>
        <w:rPr>
          <w:rFonts w:ascii="Roboto" w:hAnsi="Roboto" w:cs="Arial"/>
          <w:noProof/>
          <w:sz w:val="22"/>
        </w:rPr>
        <w:t>Cuadro de plazas</w:t>
      </w:r>
    </w:p>
    <w:p w14:paraId="4CCFD94E" w14:textId="77777777" w:rsidR="00E156A6" w:rsidRPr="00390E82" w:rsidRDefault="00E156A6" w:rsidP="00E156A6">
      <w:pPr>
        <w:spacing w:line="276" w:lineRule="auto"/>
        <w:ind w:left="360"/>
        <w:rPr>
          <w:rFonts w:ascii="Roboto" w:hAnsi="Roboto" w:cs="Arial"/>
          <w:noProof/>
          <w:sz w:val="22"/>
        </w:rPr>
      </w:pPr>
    </w:p>
    <w:bookmarkStart w:id="195" w:name="_MON_1788696651"/>
    <w:bookmarkEnd w:id="195"/>
    <w:p w14:paraId="2DD41410" w14:textId="100C9FE1" w:rsidR="001E65DD" w:rsidRPr="00390E82" w:rsidRDefault="001C3A97" w:rsidP="001E65DD">
      <w:pPr>
        <w:rPr>
          <w:rFonts w:ascii="Roboto" w:hAnsi="Roboto" w:cs="Arial"/>
          <w:b/>
          <w:sz w:val="44"/>
          <w:szCs w:val="44"/>
          <w:lang w:val="es-CR"/>
        </w:rPr>
      </w:pPr>
      <w:r>
        <w:rPr>
          <w:rFonts w:ascii="Roboto" w:hAnsi="Roboto" w:cs="Arial"/>
          <w:b/>
          <w:sz w:val="44"/>
          <w:szCs w:val="44"/>
          <w:lang w:val="es-CR"/>
        </w:rPr>
        <w:object w:dxaOrig="1520" w:dyaOrig="988" w14:anchorId="7E7B3C0A">
          <v:shape id="_x0000_i1026" type="#_x0000_t75" style="width:77pt;height:49pt" o:ole="">
            <v:imagedata r:id="rId37" o:title=""/>
          </v:shape>
          <o:OLEObject Type="Embed" ProgID="Word.Document.12" ShapeID="_x0000_i1026" DrawAspect="Icon" ObjectID="_1798620973" r:id="rId38">
            <o:FieldCodes>\s</o:FieldCodes>
          </o:OLEObject>
        </w:object>
      </w:r>
      <w:r>
        <w:rPr>
          <w:rFonts w:ascii="Roboto" w:hAnsi="Roboto" w:cs="Arial"/>
          <w:b/>
          <w:sz w:val="44"/>
          <w:szCs w:val="44"/>
          <w:lang w:val="es-CR"/>
        </w:rPr>
        <w:object w:dxaOrig="1520" w:dyaOrig="988" w14:anchorId="0FBB9BF1">
          <v:shape id="_x0000_i1027" type="#_x0000_t75" style="width:77pt;height:49pt" o:ole="">
            <v:imagedata r:id="rId39" o:title=""/>
          </v:shape>
          <o:OLEObject Type="Embed" ProgID="Excel.Sheet.12" ShapeID="_x0000_i1027" DrawAspect="Icon" ObjectID="_1798620974" r:id="rId40"/>
        </w:object>
      </w:r>
      <w:r>
        <w:rPr>
          <w:rFonts w:ascii="Roboto" w:hAnsi="Roboto" w:cs="Arial"/>
          <w:b/>
          <w:sz w:val="44"/>
          <w:szCs w:val="44"/>
          <w:lang w:val="es-CR"/>
        </w:rPr>
        <w:object w:dxaOrig="1520" w:dyaOrig="988" w14:anchorId="4F5E22AD">
          <v:shape id="_x0000_i1028" type="#_x0000_t75" style="width:77pt;height:49pt" o:ole="">
            <v:imagedata r:id="rId41" o:title=""/>
          </v:shape>
          <o:OLEObject Type="Embed" ProgID="Excel.SheetMacroEnabled.12" ShapeID="_x0000_i1028" DrawAspect="Icon" ObjectID="_1798620975" r:id="rId42"/>
        </w:object>
      </w:r>
    </w:p>
    <w:p w14:paraId="2D994C1C" w14:textId="77777777" w:rsidR="001E65DD" w:rsidRPr="00390E82" w:rsidRDefault="001E65DD" w:rsidP="00732156">
      <w:pPr>
        <w:spacing w:line="276" w:lineRule="auto"/>
        <w:jc w:val="both"/>
        <w:rPr>
          <w:rFonts w:ascii="Roboto" w:hAnsi="Roboto"/>
          <w:b/>
          <w:noProof/>
          <w:color w:val="0A799A"/>
          <w:szCs w:val="28"/>
        </w:rPr>
      </w:pPr>
    </w:p>
    <w:p w14:paraId="6D098D42" w14:textId="44227AD8" w:rsidR="001E65DD" w:rsidRPr="00390E82" w:rsidRDefault="001E65DD" w:rsidP="001E65DD">
      <w:pPr>
        <w:spacing w:line="276" w:lineRule="auto"/>
        <w:jc w:val="both"/>
        <w:rPr>
          <w:rFonts w:ascii="Roboto" w:hAnsi="Roboto"/>
          <w:b/>
          <w:noProof/>
          <w:color w:val="0A799A"/>
          <w:szCs w:val="28"/>
        </w:rPr>
      </w:pPr>
      <w:bookmarkStart w:id="196" w:name="_Toc523739721"/>
      <w:bookmarkStart w:id="197" w:name="_Toc523740878"/>
      <w:bookmarkStart w:id="198" w:name="_Toc523748095"/>
      <w:bookmarkStart w:id="199" w:name="_Toc18836236"/>
      <w:bookmarkStart w:id="200" w:name="_Toc44679361"/>
      <w:r w:rsidRPr="00390E82">
        <w:rPr>
          <w:rFonts w:ascii="Roboto" w:hAnsi="Roboto"/>
          <w:b/>
          <w:noProof/>
          <w:color w:val="0A799A"/>
          <w:szCs w:val="28"/>
        </w:rPr>
        <w:t xml:space="preserve">Anexo No 2 Informe de Valoración de Riesgos </w:t>
      </w:r>
      <w:r w:rsidR="00980C51" w:rsidRPr="00390E82">
        <w:rPr>
          <w:rFonts w:ascii="Roboto" w:hAnsi="Roboto"/>
          <w:b/>
          <w:noProof/>
          <w:color w:val="0A799A"/>
          <w:szCs w:val="28"/>
        </w:rPr>
        <w:t>a marzo del año 2024</w:t>
      </w:r>
    </w:p>
    <w:bookmarkEnd w:id="196"/>
    <w:bookmarkEnd w:id="197"/>
    <w:bookmarkEnd w:id="198"/>
    <w:bookmarkEnd w:id="199"/>
    <w:bookmarkEnd w:id="200"/>
    <w:p w14:paraId="227D1AEF" w14:textId="77777777" w:rsidR="001E65DD" w:rsidRPr="00390E82" w:rsidRDefault="001E65DD" w:rsidP="001E65DD">
      <w:pPr>
        <w:ind w:left="360"/>
        <w:jc w:val="center"/>
        <w:rPr>
          <w:rFonts w:ascii="Roboto" w:hAnsi="Roboto" w:cs="Arial"/>
          <w:sz w:val="22"/>
          <w:szCs w:val="22"/>
        </w:rPr>
      </w:pPr>
    </w:p>
    <w:bookmarkStart w:id="201" w:name="_MON_1784533723"/>
    <w:bookmarkEnd w:id="201"/>
    <w:p w14:paraId="07AFE325" w14:textId="44A3EB82" w:rsidR="001E65DD" w:rsidRDefault="00980C51" w:rsidP="00732156">
      <w:pPr>
        <w:spacing w:line="276" w:lineRule="auto"/>
        <w:jc w:val="both"/>
        <w:rPr>
          <w:rFonts w:ascii="Roboto" w:hAnsi="Roboto"/>
        </w:rPr>
      </w:pPr>
      <w:r w:rsidRPr="00390E82">
        <w:rPr>
          <w:rFonts w:ascii="Roboto" w:hAnsi="Roboto"/>
        </w:rPr>
        <w:object w:dxaOrig="1508" w:dyaOrig="984" w14:anchorId="2166C035">
          <v:shape id="_x0000_i1029" type="#_x0000_t75" style="width:74.5pt;height:48.5pt" o:ole="">
            <v:imagedata r:id="rId43" o:title=""/>
          </v:shape>
          <o:OLEObject Type="Embed" ProgID="Word.Document.12" ShapeID="_x0000_i1029" DrawAspect="Icon" ObjectID="_1798620976" r:id="rId44">
            <o:FieldCodes>\s</o:FieldCodes>
          </o:OLEObject>
        </w:object>
      </w:r>
    </w:p>
    <w:p w14:paraId="5F8EB14B" w14:textId="77777777" w:rsidR="00D7109F" w:rsidRPr="00390E82" w:rsidRDefault="00D7109F" w:rsidP="00732156">
      <w:pPr>
        <w:spacing w:line="276" w:lineRule="auto"/>
        <w:jc w:val="both"/>
        <w:rPr>
          <w:rFonts w:ascii="Roboto" w:hAnsi="Roboto"/>
          <w:b/>
          <w:noProof/>
          <w:color w:val="0A799A"/>
          <w:szCs w:val="28"/>
        </w:rPr>
      </w:pPr>
    </w:p>
    <w:p w14:paraId="01A9C14F" w14:textId="557BD9C1" w:rsidR="00732156" w:rsidRPr="00390E82" w:rsidRDefault="00732156" w:rsidP="00732156">
      <w:pPr>
        <w:spacing w:line="276" w:lineRule="auto"/>
        <w:jc w:val="both"/>
        <w:rPr>
          <w:rFonts w:ascii="Roboto" w:hAnsi="Roboto"/>
          <w:b/>
          <w:noProof/>
          <w:color w:val="0A799A"/>
          <w:szCs w:val="28"/>
        </w:rPr>
      </w:pPr>
      <w:r w:rsidRPr="00390E82">
        <w:rPr>
          <w:rFonts w:ascii="Roboto" w:hAnsi="Roboto"/>
          <w:b/>
          <w:noProof/>
          <w:color w:val="0A799A"/>
          <w:szCs w:val="28"/>
        </w:rPr>
        <w:t xml:space="preserve">Anexo No </w:t>
      </w:r>
      <w:r w:rsidR="001E65DD" w:rsidRPr="00390E82">
        <w:rPr>
          <w:rFonts w:ascii="Roboto" w:hAnsi="Roboto"/>
          <w:b/>
          <w:noProof/>
          <w:color w:val="0A799A"/>
          <w:szCs w:val="28"/>
        </w:rPr>
        <w:t>3</w:t>
      </w:r>
      <w:r w:rsidRPr="00390E82">
        <w:rPr>
          <w:rFonts w:ascii="Roboto" w:hAnsi="Roboto"/>
          <w:b/>
          <w:noProof/>
          <w:color w:val="0A799A"/>
          <w:szCs w:val="28"/>
        </w:rPr>
        <w:t xml:space="preserve"> Plan Estratégico</w:t>
      </w:r>
      <w:r w:rsidR="00BB41EE" w:rsidRPr="00390E82">
        <w:rPr>
          <w:rFonts w:ascii="Roboto" w:hAnsi="Roboto"/>
          <w:b/>
          <w:noProof/>
          <w:color w:val="0A799A"/>
          <w:szCs w:val="28"/>
        </w:rPr>
        <w:t xml:space="preserve"> </w:t>
      </w:r>
    </w:p>
    <w:p w14:paraId="0B5DAC57" w14:textId="77777777" w:rsidR="00BB41EE" w:rsidRPr="00390E82" w:rsidRDefault="00BB41EE" w:rsidP="00732156">
      <w:pPr>
        <w:spacing w:line="276" w:lineRule="auto"/>
        <w:jc w:val="both"/>
        <w:rPr>
          <w:rFonts w:ascii="Roboto" w:hAnsi="Roboto"/>
          <w:b/>
          <w:noProof/>
          <w:color w:val="0A799A"/>
          <w:szCs w:val="28"/>
        </w:rPr>
      </w:pPr>
    </w:p>
    <w:p w14:paraId="04052932" w14:textId="37B02206" w:rsidR="00E156A6" w:rsidRPr="00390E82" w:rsidRDefault="00E156A6" w:rsidP="00E156A6">
      <w:pPr>
        <w:pStyle w:val="Prrafodelista"/>
        <w:numPr>
          <w:ilvl w:val="0"/>
          <w:numId w:val="18"/>
        </w:numPr>
        <w:rPr>
          <w:rFonts w:ascii="Roboto" w:hAnsi="Roboto" w:cs="Arial"/>
          <w:noProof/>
          <w:color w:val="000000" w:themeColor="text1"/>
          <w:sz w:val="22"/>
        </w:rPr>
      </w:pPr>
      <w:r w:rsidRPr="00390E82">
        <w:rPr>
          <w:rFonts w:ascii="Roboto" w:hAnsi="Roboto" w:cs="Arial"/>
          <w:noProof/>
          <w:color w:val="000000" w:themeColor="text1"/>
          <w:sz w:val="22"/>
        </w:rPr>
        <w:t xml:space="preserve">Acuerdo del CONASSIF con la Aprobación del Plan Estratégico </w:t>
      </w:r>
      <w:r w:rsidR="00145CA2" w:rsidRPr="00390E82">
        <w:rPr>
          <w:rFonts w:ascii="Roboto" w:hAnsi="Roboto" w:cs="Arial"/>
          <w:noProof/>
          <w:color w:val="000000" w:themeColor="text1"/>
          <w:sz w:val="22"/>
        </w:rPr>
        <w:t>202</w:t>
      </w:r>
      <w:r w:rsidR="00D7109F">
        <w:rPr>
          <w:rFonts w:ascii="Roboto" w:hAnsi="Roboto" w:cs="Arial"/>
          <w:noProof/>
          <w:color w:val="000000" w:themeColor="text1"/>
          <w:sz w:val="22"/>
        </w:rPr>
        <w:t>4</w:t>
      </w:r>
      <w:r w:rsidRPr="00390E82">
        <w:rPr>
          <w:rFonts w:ascii="Roboto" w:hAnsi="Roboto" w:cs="Arial"/>
          <w:noProof/>
          <w:color w:val="000000" w:themeColor="text1"/>
          <w:sz w:val="22"/>
        </w:rPr>
        <w:t>-2028</w:t>
      </w:r>
    </w:p>
    <w:p w14:paraId="702B0CDA" w14:textId="77777777" w:rsidR="00E500C5" w:rsidRPr="00390E82" w:rsidRDefault="00E500C5" w:rsidP="002B1320">
      <w:pPr>
        <w:spacing w:line="276" w:lineRule="auto"/>
        <w:rPr>
          <w:rFonts w:ascii="Roboto" w:hAnsi="Roboto" w:cs="Arial"/>
          <w:b/>
          <w:sz w:val="22"/>
          <w:szCs w:val="22"/>
        </w:rPr>
      </w:pPr>
    </w:p>
    <w:bookmarkStart w:id="202" w:name="_MON_1784533811"/>
    <w:bookmarkEnd w:id="202"/>
    <w:p w14:paraId="3E98F69D" w14:textId="147C02A7" w:rsidR="00E500C5" w:rsidRPr="00390E82" w:rsidRDefault="00AE73C9" w:rsidP="002B1320">
      <w:pPr>
        <w:spacing w:line="276" w:lineRule="auto"/>
        <w:rPr>
          <w:rFonts w:ascii="Roboto" w:hAnsi="Roboto" w:cs="Arial"/>
          <w:b/>
          <w:sz w:val="22"/>
          <w:szCs w:val="22"/>
        </w:rPr>
      </w:pPr>
      <w:r w:rsidRPr="00390E82">
        <w:rPr>
          <w:rFonts w:ascii="Roboto" w:hAnsi="Roboto"/>
        </w:rPr>
        <w:object w:dxaOrig="1508" w:dyaOrig="984" w14:anchorId="4147F7AF">
          <v:shape id="_x0000_i1030" type="#_x0000_t75" style="width:75.5pt;height:48.5pt" o:ole="">
            <v:imagedata r:id="rId45" o:title=""/>
          </v:shape>
          <o:OLEObject Type="Embed" ProgID="Word.Document.12" ShapeID="_x0000_i1030" DrawAspect="Icon" ObjectID="_1798620977" r:id="rId46">
            <o:FieldCodes>\s</o:FieldCodes>
          </o:OLEObject>
        </w:object>
      </w:r>
      <w:bookmarkStart w:id="203" w:name="_MON_1784533820"/>
      <w:bookmarkEnd w:id="203"/>
      <w:r w:rsidR="00CD5E18" w:rsidRPr="00390E82">
        <w:rPr>
          <w:rFonts w:ascii="Roboto" w:hAnsi="Roboto"/>
        </w:rPr>
        <w:object w:dxaOrig="1508" w:dyaOrig="984" w14:anchorId="4CB34572">
          <v:shape id="_x0000_i1031" type="#_x0000_t75" style="width:75.5pt;height:48.5pt" o:ole="">
            <v:imagedata r:id="rId47" o:title=""/>
          </v:shape>
          <o:OLEObject Type="Embed" ProgID="Word.Document.12" ShapeID="_x0000_i1031" DrawAspect="Icon" ObjectID="_1798620978" r:id="rId48">
            <o:FieldCodes>\s</o:FieldCodes>
          </o:OLEObject>
        </w:object>
      </w:r>
    </w:p>
    <w:p w14:paraId="556B28D8" w14:textId="0B0AD9C9" w:rsidR="00DF3ADF" w:rsidRPr="00390E82" w:rsidRDefault="00DF3ADF" w:rsidP="002B1320">
      <w:pPr>
        <w:spacing w:line="276" w:lineRule="auto"/>
        <w:rPr>
          <w:rFonts w:ascii="Roboto" w:hAnsi="Roboto" w:cs="Arial"/>
          <w:b/>
          <w:sz w:val="22"/>
          <w:szCs w:val="22"/>
        </w:rPr>
      </w:pPr>
    </w:p>
    <w:p w14:paraId="3A51BC67" w14:textId="1D611E7A" w:rsidR="00DF3ADF" w:rsidRPr="00390E82" w:rsidRDefault="00DF3ADF" w:rsidP="002B1320">
      <w:pPr>
        <w:spacing w:line="276" w:lineRule="auto"/>
        <w:rPr>
          <w:rFonts w:ascii="Roboto" w:hAnsi="Roboto"/>
          <w:b/>
          <w:noProof/>
          <w:color w:val="0A799A"/>
          <w:szCs w:val="28"/>
        </w:rPr>
      </w:pPr>
      <w:r w:rsidRPr="002C53AD">
        <w:rPr>
          <w:rFonts w:ascii="Roboto" w:hAnsi="Roboto"/>
          <w:b/>
          <w:noProof/>
          <w:color w:val="0A799A"/>
          <w:szCs w:val="28"/>
        </w:rPr>
        <w:t>Anexo No 4 Objetivos estratégicos</w:t>
      </w:r>
      <w:r w:rsidR="00C022C9" w:rsidRPr="002C53AD">
        <w:rPr>
          <w:rFonts w:ascii="Roboto" w:hAnsi="Roboto"/>
          <w:b/>
          <w:noProof/>
          <w:color w:val="0A799A"/>
          <w:szCs w:val="28"/>
        </w:rPr>
        <w:t xml:space="preserve"> e iniciativas estratégic</w:t>
      </w:r>
      <w:r w:rsidR="002C53AD" w:rsidRPr="002C53AD">
        <w:rPr>
          <w:rFonts w:ascii="Roboto" w:hAnsi="Roboto"/>
          <w:b/>
          <w:noProof/>
          <w:color w:val="0A799A"/>
          <w:szCs w:val="28"/>
        </w:rPr>
        <w:t>a</w:t>
      </w:r>
      <w:r w:rsidR="00C022C9" w:rsidRPr="002C53AD">
        <w:rPr>
          <w:rFonts w:ascii="Roboto" w:hAnsi="Roboto"/>
          <w:b/>
          <w:noProof/>
          <w:color w:val="0A799A"/>
          <w:szCs w:val="28"/>
        </w:rPr>
        <w:t>s</w:t>
      </w:r>
    </w:p>
    <w:p w14:paraId="79D7510B" w14:textId="38CFC879" w:rsidR="00DF3ADF" w:rsidRPr="00390E82" w:rsidRDefault="00DF3ADF" w:rsidP="002B1320">
      <w:pPr>
        <w:spacing w:line="276" w:lineRule="auto"/>
        <w:rPr>
          <w:rFonts w:ascii="Roboto" w:hAnsi="Roboto"/>
          <w:b/>
          <w:noProof/>
          <w:color w:val="0A799A"/>
          <w:szCs w:val="28"/>
        </w:rPr>
      </w:pPr>
    </w:p>
    <w:bookmarkStart w:id="204" w:name="_MON_1751871684"/>
    <w:bookmarkEnd w:id="204"/>
    <w:p w14:paraId="164AA4C6" w14:textId="6A6C45D3" w:rsidR="00DF3ADF" w:rsidRPr="00390E82" w:rsidRDefault="00DF3ADF" w:rsidP="002B1320">
      <w:pPr>
        <w:spacing w:line="276" w:lineRule="auto"/>
        <w:rPr>
          <w:rFonts w:ascii="Roboto" w:hAnsi="Roboto"/>
          <w:b/>
          <w:noProof/>
          <w:color w:val="0A799A"/>
          <w:szCs w:val="28"/>
        </w:rPr>
      </w:pPr>
      <w:r w:rsidRPr="00131321">
        <w:rPr>
          <w:rFonts w:ascii="Roboto" w:hAnsi="Roboto" w:cs="Arial"/>
        </w:rPr>
        <w:object w:dxaOrig="1508" w:dyaOrig="984" w14:anchorId="48A12DF1">
          <v:shape id="_x0000_i1032" type="#_x0000_t75" style="width:75.5pt;height:48.5pt" o:ole="">
            <v:imagedata r:id="rId49" o:title=""/>
          </v:shape>
          <o:OLEObject Type="Embed" ProgID="Word.Document.12" ShapeID="_x0000_i1032" DrawAspect="Icon" ObjectID="_1798620979" r:id="rId50">
            <o:FieldCodes>\s</o:FieldCodes>
          </o:OLEObject>
        </w:object>
      </w:r>
    </w:p>
    <w:p w14:paraId="3C2424A0" w14:textId="77777777" w:rsidR="00DF3ADF" w:rsidRPr="00390E82" w:rsidRDefault="00DF3ADF" w:rsidP="002B1320">
      <w:pPr>
        <w:spacing w:line="276" w:lineRule="auto"/>
        <w:rPr>
          <w:rFonts w:ascii="Roboto" w:hAnsi="Roboto"/>
          <w:b/>
          <w:noProof/>
          <w:color w:val="0A799A"/>
          <w:szCs w:val="28"/>
        </w:rPr>
      </w:pPr>
    </w:p>
    <w:p w14:paraId="29067E62" w14:textId="16332DE2" w:rsidR="00DF3ADF" w:rsidRPr="00390E82" w:rsidRDefault="00DF3ADF" w:rsidP="002B1320">
      <w:pPr>
        <w:spacing w:line="276" w:lineRule="auto"/>
        <w:rPr>
          <w:rFonts w:ascii="Roboto" w:hAnsi="Roboto" w:cs="Arial"/>
          <w:b/>
          <w:sz w:val="22"/>
          <w:szCs w:val="22"/>
        </w:rPr>
      </w:pPr>
      <w:bookmarkStart w:id="205" w:name="_Hlk170833993"/>
      <w:r w:rsidRPr="00784EF8">
        <w:rPr>
          <w:rFonts w:ascii="Roboto" w:hAnsi="Roboto"/>
          <w:b/>
          <w:noProof/>
          <w:color w:val="0A799A"/>
          <w:szCs w:val="28"/>
        </w:rPr>
        <w:t xml:space="preserve">Anexo No 5 Análisis del </w:t>
      </w:r>
      <w:r w:rsidR="00D4620B">
        <w:rPr>
          <w:rFonts w:ascii="Roboto" w:hAnsi="Roboto"/>
          <w:b/>
          <w:noProof/>
          <w:color w:val="0A799A"/>
          <w:szCs w:val="28"/>
        </w:rPr>
        <w:t>E</w:t>
      </w:r>
      <w:r w:rsidRPr="00784EF8">
        <w:rPr>
          <w:rFonts w:ascii="Roboto" w:hAnsi="Roboto"/>
          <w:b/>
          <w:noProof/>
          <w:color w:val="0A799A"/>
          <w:szCs w:val="28"/>
        </w:rPr>
        <w:t>ntorno</w:t>
      </w:r>
    </w:p>
    <w:p w14:paraId="50B15E54" w14:textId="3F7C8BA4" w:rsidR="00DF3ADF" w:rsidRPr="00390E82" w:rsidRDefault="00DF3ADF" w:rsidP="002B1320">
      <w:pPr>
        <w:spacing w:line="276" w:lineRule="auto"/>
        <w:rPr>
          <w:rFonts w:ascii="Roboto" w:hAnsi="Roboto" w:cs="Arial"/>
          <w:b/>
          <w:sz w:val="22"/>
          <w:szCs w:val="22"/>
        </w:rPr>
      </w:pPr>
    </w:p>
    <w:bookmarkEnd w:id="205"/>
    <w:bookmarkStart w:id="206" w:name="_MON_1749292980"/>
    <w:bookmarkEnd w:id="206"/>
    <w:p w14:paraId="7C9D41CC" w14:textId="089C9656" w:rsidR="00DF3ADF" w:rsidRDefault="00784EF8" w:rsidP="00784EF8">
      <w:pPr>
        <w:spacing w:after="240"/>
        <w:rPr>
          <w:rFonts w:cs="Arial"/>
        </w:rPr>
      </w:pPr>
      <w:r w:rsidRPr="00ED0330">
        <w:rPr>
          <w:rFonts w:cs="Arial"/>
        </w:rPr>
        <w:object w:dxaOrig="1508" w:dyaOrig="985" w14:anchorId="48E07702">
          <v:shape id="_x0000_i1033" type="#_x0000_t75" style="width:77.5pt;height:48.5pt" o:ole="">
            <v:imagedata r:id="rId51" o:title=""/>
          </v:shape>
          <o:OLEObject Type="Embed" ProgID="Word.Document.12" ShapeID="_x0000_i1033" DrawAspect="Icon" ObjectID="_1798620980" r:id="rId52">
            <o:FieldCodes>\s</o:FieldCodes>
          </o:OLEObject>
        </w:object>
      </w:r>
      <w:r w:rsidRPr="00ED0330">
        <w:rPr>
          <w:rFonts w:cs="Arial"/>
        </w:rPr>
        <w:object w:dxaOrig="1508" w:dyaOrig="985" w14:anchorId="66425FFD">
          <v:shape id="_x0000_i1034" type="#_x0000_t75" style="width:74.5pt;height:48.5pt" o:ole="">
            <v:imagedata r:id="rId53" o:title=""/>
          </v:shape>
          <o:OLEObject Type="Embed" ProgID="AcroExch.Document.DC" ShapeID="_x0000_i1034" DrawAspect="Icon" ObjectID="_1798620981" r:id="rId54"/>
        </w:object>
      </w:r>
    </w:p>
    <w:p w14:paraId="5A3D4C37" w14:textId="77777777" w:rsidR="00DF3ADF" w:rsidRDefault="00DF3ADF" w:rsidP="00732156">
      <w:pPr>
        <w:spacing w:line="276" w:lineRule="auto"/>
        <w:jc w:val="both"/>
        <w:rPr>
          <w:rFonts w:cs="Arial"/>
        </w:rPr>
      </w:pPr>
    </w:p>
    <w:p w14:paraId="1B5063DD" w14:textId="77777777" w:rsidR="009B032B" w:rsidRPr="00390E82" w:rsidRDefault="009B032B" w:rsidP="00732156">
      <w:pPr>
        <w:spacing w:line="276" w:lineRule="auto"/>
        <w:jc w:val="both"/>
        <w:rPr>
          <w:rFonts w:ascii="Roboto" w:hAnsi="Roboto"/>
          <w:b/>
          <w:noProof/>
          <w:color w:val="0A799A"/>
          <w:szCs w:val="28"/>
        </w:rPr>
      </w:pPr>
    </w:p>
    <w:p w14:paraId="0D39C2C6" w14:textId="66D0258C" w:rsidR="00732156" w:rsidRPr="00390E82" w:rsidRDefault="00732156" w:rsidP="00732156">
      <w:pPr>
        <w:spacing w:line="276" w:lineRule="auto"/>
        <w:jc w:val="both"/>
        <w:rPr>
          <w:rFonts w:ascii="Roboto" w:hAnsi="Roboto"/>
          <w:b/>
          <w:noProof/>
          <w:color w:val="0A799A"/>
          <w:szCs w:val="28"/>
        </w:rPr>
      </w:pPr>
      <w:r w:rsidRPr="00095EC1">
        <w:rPr>
          <w:rFonts w:ascii="Roboto" w:hAnsi="Roboto"/>
          <w:b/>
          <w:noProof/>
          <w:color w:val="0A799A"/>
          <w:szCs w:val="28"/>
        </w:rPr>
        <w:lastRenderedPageBreak/>
        <w:t xml:space="preserve">Anexo No </w:t>
      </w:r>
      <w:r w:rsidR="00DF3ADF" w:rsidRPr="00095EC1">
        <w:rPr>
          <w:rFonts w:ascii="Roboto" w:hAnsi="Roboto"/>
          <w:b/>
          <w:noProof/>
          <w:color w:val="0A799A"/>
          <w:szCs w:val="28"/>
        </w:rPr>
        <w:t>6</w:t>
      </w:r>
      <w:r w:rsidRPr="00095EC1">
        <w:rPr>
          <w:rFonts w:ascii="Roboto" w:hAnsi="Roboto"/>
          <w:b/>
          <w:noProof/>
          <w:color w:val="0A799A"/>
          <w:szCs w:val="28"/>
        </w:rPr>
        <w:t xml:space="preserve"> Portafolio de Proyectos Estratégicos</w:t>
      </w:r>
    </w:p>
    <w:p w14:paraId="7BF1E252" w14:textId="77777777" w:rsidR="00732156" w:rsidRPr="00390E82" w:rsidRDefault="00732156" w:rsidP="00732156">
      <w:pPr>
        <w:jc w:val="both"/>
        <w:rPr>
          <w:rFonts w:ascii="Roboto" w:hAnsi="Roboto"/>
          <w:noProof/>
          <w:color w:val="0A799A"/>
          <w:sz w:val="22"/>
          <w:szCs w:val="22"/>
        </w:rPr>
      </w:pPr>
    </w:p>
    <w:p w14:paraId="79D9B2E4" w14:textId="49B03E51" w:rsidR="003E175C" w:rsidRPr="00390E82" w:rsidRDefault="004E3433" w:rsidP="00506051">
      <w:pPr>
        <w:spacing w:line="276" w:lineRule="auto"/>
        <w:rPr>
          <w:rFonts w:ascii="Roboto" w:hAnsi="Roboto"/>
          <w:b/>
          <w:noProof/>
          <w:color w:val="0A799A"/>
          <w:szCs w:val="28"/>
        </w:rPr>
      </w:pPr>
      <w:r>
        <w:object w:dxaOrig="1508" w:dyaOrig="984" w14:anchorId="188BE3D6">
          <v:shape id="_x0000_i1035" type="#_x0000_t75" style="width:75.5pt;height:48.5pt" o:ole="">
            <v:imagedata r:id="rId55" o:title=""/>
          </v:shape>
          <o:OLEObject Type="Embed" ProgID="Excel.Sheet.12" ShapeID="_x0000_i1035" DrawAspect="Icon" ObjectID="_1798620982" r:id="rId56"/>
        </w:object>
      </w:r>
    </w:p>
    <w:p w14:paraId="323F504B" w14:textId="77777777" w:rsidR="00D4620B" w:rsidRDefault="00D4620B" w:rsidP="00C82959">
      <w:pPr>
        <w:spacing w:line="276" w:lineRule="auto"/>
        <w:jc w:val="both"/>
        <w:rPr>
          <w:rFonts w:ascii="Roboto" w:hAnsi="Roboto"/>
          <w:b/>
          <w:noProof/>
          <w:color w:val="0A799A"/>
          <w:szCs w:val="28"/>
        </w:rPr>
      </w:pPr>
    </w:p>
    <w:p w14:paraId="0F70045C" w14:textId="4474070D" w:rsidR="00C82959" w:rsidRPr="00390E82" w:rsidRDefault="00C82959" w:rsidP="00C82959">
      <w:pPr>
        <w:spacing w:line="276" w:lineRule="auto"/>
        <w:jc w:val="both"/>
        <w:rPr>
          <w:rFonts w:ascii="Roboto" w:hAnsi="Roboto"/>
          <w:b/>
          <w:noProof/>
          <w:color w:val="0A799A"/>
          <w:szCs w:val="28"/>
        </w:rPr>
      </w:pPr>
      <w:r w:rsidRPr="00390E82">
        <w:rPr>
          <w:rFonts w:ascii="Roboto" w:hAnsi="Roboto"/>
          <w:b/>
          <w:noProof/>
          <w:color w:val="0A799A"/>
          <w:szCs w:val="28"/>
        </w:rPr>
        <w:t xml:space="preserve">Anexo No </w:t>
      </w:r>
      <w:r w:rsidR="00DF3ADF" w:rsidRPr="00390E82">
        <w:rPr>
          <w:rFonts w:ascii="Roboto" w:hAnsi="Roboto"/>
          <w:b/>
          <w:noProof/>
          <w:color w:val="0A799A"/>
          <w:szCs w:val="28"/>
        </w:rPr>
        <w:t>7</w:t>
      </w:r>
      <w:r w:rsidRPr="00390E82">
        <w:rPr>
          <w:rFonts w:ascii="Roboto" w:hAnsi="Roboto"/>
          <w:b/>
          <w:noProof/>
          <w:color w:val="0A799A"/>
          <w:szCs w:val="28"/>
        </w:rPr>
        <w:t xml:space="preserve"> Directores para la formulación del POI-Presupuesto</w:t>
      </w:r>
    </w:p>
    <w:p w14:paraId="5763ED26" w14:textId="77777777" w:rsidR="00C82959" w:rsidRPr="00390E82" w:rsidRDefault="00C82959" w:rsidP="00C82959">
      <w:pPr>
        <w:spacing w:line="276" w:lineRule="auto"/>
        <w:rPr>
          <w:rFonts w:ascii="Roboto" w:hAnsi="Roboto" w:cs="Arial"/>
          <w:b/>
          <w:sz w:val="22"/>
          <w:szCs w:val="22"/>
        </w:rPr>
      </w:pPr>
    </w:p>
    <w:p w14:paraId="2F8DBFB2" w14:textId="5CD23097" w:rsidR="00C82959" w:rsidRPr="00390E82" w:rsidRDefault="00C82959" w:rsidP="00C82959">
      <w:pPr>
        <w:spacing w:line="276" w:lineRule="auto"/>
        <w:jc w:val="both"/>
        <w:rPr>
          <w:rFonts w:ascii="Roboto" w:hAnsi="Roboto" w:cs="Arial"/>
          <w:sz w:val="22"/>
          <w:szCs w:val="22"/>
        </w:rPr>
      </w:pPr>
      <w:r w:rsidRPr="00390E82">
        <w:rPr>
          <w:rFonts w:ascii="Roboto" w:hAnsi="Roboto" w:cs="Arial"/>
          <w:sz w:val="22"/>
          <w:szCs w:val="22"/>
        </w:rPr>
        <w:t xml:space="preserve">Parámetros y políticas definidas por el BCCR y </w:t>
      </w:r>
      <w:r w:rsidRPr="00390E82">
        <w:rPr>
          <w:rFonts w:ascii="Roboto" w:hAnsi="Roboto" w:cs="Arial"/>
          <w:sz w:val="22"/>
          <w:szCs w:val="22"/>
          <w:lang w:val="es-CR"/>
        </w:rPr>
        <w:t>CONASSIF</w:t>
      </w:r>
      <w:r w:rsidRPr="00390E82">
        <w:rPr>
          <w:rFonts w:ascii="Roboto" w:hAnsi="Roboto" w:cs="Arial"/>
          <w:sz w:val="22"/>
          <w:szCs w:val="22"/>
        </w:rPr>
        <w:t xml:space="preserve">, para la formulación del presupuesto para el año </w:t>
      </w:r>
      <w:r w:rsidR="00145CA2" w:rsidRPr="00390E82">
        <w:rPr>
          <w:rFonts w:ascii="Roboto" w:hAnsi="Roboto" w:cs="Arial"/>
          <w:sz w:val="22"/>
          <w:szCs w:val="22"/>
        </w:rPr>
        <w:t>2025</w:t>
      </w:r>
      <w:r w:rsidRPr="00390E82">
        <w:rPr>
          <w:rFonts w:ascii="Roboto" w:hAnsi="Roboto" w:cs="Arial"/>
          <w:sz w:val="22"/>
          <w:szCs w:val="22"/>
        </w:rPr>
        <w:t>.</w:t>
      </w:r>
    </w:p>
    <w:p w14:paraId="6BFFD0ED" w14:textId="77777777" w:rsidR="00C82959" w:rsidRPr="00390E82" w:rsidRDefault="00C82959" w:rsidP="00C82959">
      <w:pPr>
        <w:spacing w:line="276" w:lineRule="auto"/>
        <w:rPr>
          <w:rFonts w:ascii="Roboto" w:hAnsi="Roboto" w:cs="Arial"/>
          <w:sz w:val="22"/>
          <w:szCs w:val="22"/>
        </w:rPr>
      </w:pPr>
    </w:p>
    <w:bookmarkStart w:id="207" w:name="_MON_1784533991"/>
    <w:bookmarkEnd w:id="207"/>
    <w:p w14:paraId="5F2FB670" w14:textId="3BF42692" w:rsidR="00C72725" w:rsidRPr="00131321" w:rsidRDefault="00131321" w:rsidP="00DF3ADF">
      <w:pPr>
        <w:spacing w:line="276" w:lineRule="auto"/>
        <w:rPr>
          <w:rFonts w:ascii="Roboto" w:hAnsi="Roboto" w:cs="Arial"/>
          <w:b/>
          <w:sz w:val="22"/>
          <w:szCs w:val="22"/>
          <w:lang w:val="es-MX"/>
        </w:rPr>
      </w:pPr>
      <w:r>
        <w:rPr>
          <w:rFonts w:ascii="Roboto" w:hAnsi="Roboto" w:cs="Arial"/>
          <w:b/>
          <w:sz w:val="22"/>
          <w:szCs w:val="22"/>
          <w:lang w:val="es-MX"/>
        </w:rPr>
        <w:object w:dxaOrig="1520" w:dyaOrig="988" w14:anchorId="4C53FF70">
          <v:shape id="_x0000_i1036" type="#_x0000_t75" style="width:77pt;height:49pt" o:ole="">
            <v:imagedata r:id="rId57" o:title=""/>
          </v:shape>
          <o:OLEObject Type="Embed" ProgID="Word.Document.12" ShapeID="_x0000_i1036" DrawAspect="Icon" ObjectID="_1798620983" r:id="rId58">
            <o:FieldCodes>\s</o:FieldCodes>
          </o:OLEObject>
        </w:object>
      </w:r>
      <w:bookmarkStart w:id="208" w:name="_MON_1784534005"/>
      <w:bookmarkEnd w:id="208"/>
      <w:r>
        <w:rPr>
          <w:rFonts w:ascii="Roboto" w:hAnsi="Roboto" w:cs="Arial"/>
          <w:b/>
          <w:sz w:val="22"/>
          <w:szCs w:val="22"/>
          <w:lang w:val="es-MX"/>
        </w:rPr>
        <w:object w:dxaOrig="1520" w:dyaOrig="988" w14:anchorId="207873D3">
          <v:shape id="_x0000_i1037" type="#_x0000_t75" style="width:77pt;height:49pt" o:ole="">
            <v:imagedata r:id="rId59" o:title=""/>
          </v:shape>
          <o:OLEObject Type="Embed" ProgID="Word.Document.12" ShapeID="_x0000_i1037" DrawAspect="Icon" ObjectID="_1798620984" r:id="rId60">
            <o:FieldCodes>\s</o:FieldCodes>
          </o:OLEObject>
        </w:object>
      </w:r>
    </w:p>
    <w:p w14:paraId="68F77D8A" w14:textId="77777777" w:rsidR="00D4620B" w:rsidRDefault="00D4620B" w:rsidP="00C82959">
      <w:pPr>
        <w:spacing w:line="276" w:lineRule="auto"/>
        <w:jc w:val="both"/>
        <w:rPr>
          <w:rFonts w:ascii="Roboto" w:hAnsi="Roboto"/>
          <w:b/>
          <w:noProof/>
          <w:color w:val="0A799A"/>
          <w:szCs w:val="28"/>
        </w:rPr>
      </w:pPr>
    </w:p>
    <w:p w14:paraId="282B905B" w14:textId="41F82D87" w:rsidR="00C82959" w:rsidRPr="00390E82" w:rsidRDefault="00C82959" w:rsidP="00C82959">
      <w:pPr>
        <w:spacing w:line="276" w:lineRule="auto"/>
        <w:jc w:val="both"/>
        <w:rPr>
          <w:rFonts w:ascii="Roboto" w:hAnsi="Roboto"/>
          <w:b/>
          <w:noProof/>
          <w:color w:val="0A799A"/>
          <w:szCs w:val="28"/>
        </w:rPr>
      </w:pPr>
      <w:r w:rsidRPr="00390E82">
        <w:rPr>
          <w:rFonts w:ascii="Roboto" w:hAnsi="Roboto"/>
          <w:b/>
          <w:noProof/>
          <w:color w:val="0A799A"/>
          <w:szCs w:val="28"/>
        </w:rPr>
        <w:t xml:space="preserve">Anexo No </w:t>
      </w:r>
      <w:r w:rsidR="00DF3ADF" w:rsidRPr="00390E82">
        <w:rPr>
          <w:rFonts w:ascii="Roboto" w:hAnsi="Roboto"/>
          <w:b/>
          <w:noProof/>
          <w:color w:val="0A799A"/>
          <w:szCs w:val="28"/>
        </w:rPr>
        <w:t>8</w:t>
      </w:r>
      <w:r w:rsidRPr="00390E82">
        <w:rPr>
          <w:rFonts w:ascii="Roboto" w:hAnsi="Roboto"/>
          <w:b/>
          <w:noProof/>
          <w:color w:val="0A799A"/>
          <w:szCs w:val="28"/>
        </w:rPr>
        <w:t xml:space="preserve"> Planificación Agregada Institucional</w:t>
      </w:r>
    </w:p>
    <w:p w14:paraId="2A4DBAC5" w14:textId="77777777" w:rsidR="00C82959" w:rsidRPr="00390E82" w:rsidRDefault="00C82959" w:rsidP="00C82959">
      <w:pPr>
        <w:spacing w:line="276" w:lineRule="auto"/>
        <w:rPr>
          <w:rFonts w:ascii="Roboto" w:hAnsi="Roboto" w:cs="Arial"/>
          <w:b/>
          <w:sz w:val="22"/>
          <w:szCs w:val="22"/>
        </w:rPr>
      </w:pPr>
    </w:p>
    <w:p w14:paraId="0302DB88" w14:textId="77777777" w:rsidR="00C82959" w:rsidRPr="00390E82" w:rsidRDefault="00C82959" w:rsidP="00C82959">
      <w:pPr>
        <w:spacing w:line="276" w:lineRule="auto"/>
        <w:jc w:val="both"/>
        <w:rPr>
          <w:rFonts w:ascii="Roboto" w:hAnsi="Roboto" w:cs="Arial"/>
          <w:sz w:val="22"/>
          <w:szCs w:val="22"/>
        </w:rPr>
      </w:pPr>
      <w:r w:rsidRPr="00390E82">
        <w:rPr>
          <w:rFonts w:ascii="Roboto" w:hAnsi="Roboto" w:cs="Arial"/>
          <w:sz w:val="22"/>
          <w:szCs w:val="22"/>
        </w:rPr>
        <w:t>El anexo contiene la planificación de las siguientes áreas:</w:t>
      </w:r>
    </w:p>
    <w:p w14:paraId="1FAC9A38" w14:textId="77777777" w:rsidR="00C82959" w:rsidRPr="00390E82" w:rsidRDefault="00C82959" w:rsidP="00C82959">
      <w:pPr>
        <w:spacing w:line="276" w:lineRule="auto"/>
        <w:jc w:val="both"/>
        <w:rPr>
          <w:rFonts w:ascii="Roboto" w:hAnsi="Roboto" w:cs="Arial"/>
          <w:noProof/>
          <w:sz w:val="22"/>
          <w:szCs w:val="22"/>
        </w:rPr>
      </w:pPr>
    </w:p>
    <w:p w14:paraId="3BA51776" w14:textId="77777777" w:rsidR="00C82959" w:rsidRPr="00390E82" w:rsidRDefault="00C82959"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 xml:space="preserve">Despacho </w:t>
      </w:r>
    </w:p>
    <w:p w14:paraId="4781CE6D" w14:textId="77777777" w:rsidR="00C82959" w:rsidRPr="00390E82" w:rsidRDefault="00C82959"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Gestión Institucional</w:t>
      </w:r>
    </w:p>
    <w:p w14:paraId="59D90D27" w14:textId="77777777" w:rsidR="00C82959" w:rsidRPr="00390E82" w:rsidRDefault="00C82959"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Oferta Pública</w:t>
      </w:r>
    </w:p>
    <w:p w14:paraId="76DA7E09" w14:textId="77777777" w:rsidR="00C82959" w:rsidRPr="00390E82" w:rsidRDefault="00C82959"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Asesoría Jurídica</w:t>
      </w:r>
    </w:p>
    <w:p w14:paraId="37221C8D" w14:textId="4A89BB04" w:rsidR="00C82959" w:rsidRPr="00390E82" w:rsidRDefault="00C82959" w:rsidP="00A2182B">
      <w:pPr>
        <w:pStyle w:val="Prrafodelista"/>
        <w:numPr>
          <w:ilvl w:val="0"/>
          <w:numId w:val="5"/>
        </w:numPr>
        <w:spacing w:line="276" w:lineRule="auto"/>
        <w:contextualSpacing w:val="0"/>
        <w:rPr>
          <w:rFonts w:ascii="Roboto" w:hAnsi="Roboto" w:cs="Arial"/>
          <w:noProof/>
          <w:sz w:val="22"/>
        </w:rPr>
      </w:pPr>
      <w:r w:rsidRPr="00390E82">
        <w:rPr>
          <w:rFonts w:ascii="Roboto" w:hAnsi="Roboto" w:cs="Arial"/>
          <w:noProof/>
          <w:sz w:val="22"/>
        </w:rPr>
        <w:t>Supervisión</w:t>
      </w:r>
    </w:p>
    <w:p w14:paraId="20D85C4D" w14:textId="77777777" w:rsidR="00DA1A1C" w:rsidRPr="00390E82" w:rsidRDefault="00DA1A1C" w:rsidP="00DA1A1C">
      <w:pPr>
        <w:pStyle w:val="Prrafodelista"/>
        <w:spacing w:line="276" w:lineRule="auto"/>
        <w:ind w:firstLine="0"/>
        <w:contextualSpacing w:val="0"/>
        <w:rPr>
          <w:rFonts w:ascii="Roboto" w:hAnsi="Roboto" w:cs="Arial"/>
          <w:noProof/>
          <w:sz w:val="22"/>
        </w:rPr>
      </w:pPr>
    </w:p>
    <w:p w14:paraId="2691EB22" w14:textId="7A12ED20" w:rsidR="0014745A" w:rsidRDefault="0014745A" w:rsidP="00732156">
      <w:pPr>
        <w:spacing w:line="276" w:lineRule="auto"/>
        <w:jc w:val="both"/>
        <w:rPr>
          <w:rFonts w:ascii="Roboto" w:hAnsi="Roboto" w:cs="Arial"/>
          <w:b/>
          <w:sz w:val="22"/>
          <w:szCs w:val="22"/>
          <w:lang w:val="es-CR"/>
        </w:rPr>
      </w:pPr>
      <w:r>
        <w:rPr>
          <w:rFonts w:ascii="Roboto" w:hAnsi="Roboto" w:cs="Arial"/>
          <w:b/>
          <w:sz w:val="22"/>
          <w:szCs w:val="22"/>
          <w:lang w:val="es-CR"/>
        </w:rPr>
        <w:object w:dxaOrig="1520" w:dyaOrig="988" w14:anchorId="1E8119F9">
          <v:shape id="_x0000_i1038" type="#_x0000_t75" style="width:75.5pt;height:49pt" o:ole="">
            <v:imagedata r:id="rId61" o:title=""/>
          </v:shape>
          <o:OLEObject Type="Embed" ProgID="Excel.Sheet.12" ShapeID="_x0000_i1038" DrawAspect="Icon" ObjectID="_1798620985" r:id="rId62"/>
        </w:object>
      </w:r>
      <w:r>
        <w:rPr>
          <w:rFonts w:ascii="Roboto" w:hAnsi="Roboto" w:cs="Arial"/>
          <w:b/>
          <w:sz w:val="22"/>
          <w:szCs w:val="22"/>
          <w:lang w:val="es-CR"/>
        </w:rPr>
        <w:object w:dxaOrig="1520" w:dyaOrig="988" w14:anchorId="709F6AF4">
          <v:shape id="_x0000_i1039" type="#_x0000_t75" style="width:75.5pt;height:49pt" o:ole="">
            <v:imagedata r:id="rId63" o:title=""/>
          </v:shape>
          <o:OLEObject Type="Embed" ProgID="Excel.Sheet.12" ShapeID="_x0000_i1039" DrawAspect="Icon" ObjectID="_1798620986" r:id="rId64"/>
        </w:object>
      </w:r>
      <w:r>
        <w:rPr>
          <w:rFonts w:ascii="Roboto" w:hAnsi="Roboto" w:cs="Arial"/>
          <w:b/>
          <w:sz w:val="22"/>
          <w:szCs w:val="22"/>
          <w:lang w:val="es-CR"/>
        </w:rPr>
        <w:object w:dxaOrig="1520" w:dyaOrig="988" w14:anchorId="13E01C3B">
          <v:shape id="_x0000_i1040" type="#_x0000_t75" style="width:75.5pt;height:49pt" o:ole="">
            <v:imagedata r:id="rId65" o:title=""/>
          </v:shape>
          <o:OLEObject Type="Embed" ProgID="Excel.Sheet.12" ShapeID="_x0000_i1040" DrawAspect="Icon" ObjectID="_1798620987" r:id="rId66"/>
        </w:object>
      </w:r>
      <w:r>
        <w:rPr>
          <w:rFonts w:ascii="Roboto" w:hAnsi="Roboto" w:cs="Arial"/>
          <w:b/>
          <w:sz w:val="22"/>
          <w:szCs w:val="22"/>
          <w:lang w:val="es-CR"/>
        </w:rPr>
        <w:object w:dxaOrig="1520" w:dyaOrig="988" w14:anchorId="7ECE8BD8">
          <v:shape id="_x0000_i1041" type="#_x0000_t75" style="width:75.5pt;height:49pt" o:ole="">
            <v:imagedata r:id="rId67" o:title=""/>
          </v:shape>
          <o:OLEObject Type="Embed" ProgID="Excel.Sheet.12" ShapeID="_x0000_i1041" DrawAspect="Icon" ObjectID="_1798620988" r:id="rId68"/>
        </w:object>
      </w:r>
      <w:r>
        <w:rPr>
          <w:rFonts w:ascii="Roboto" w:hAnsi="Roboto" w:cs="Arial"/>
          <w:b/>
          <w:sz w:val="22"/>
          <w:szCs w:val="22"/>
          <w:lang w:val="es-CR"/>
        </w:rPr>
        <w:object w:dxaOrig="1520" w:dyaOrig="988" w14:anchorId="431FD564">
          <v:shape id="_x0000_i1042" type="#_x0000_t75" style="width:75.5pt;height:49pt" o:ole="">
            <v:imagedata r:id="rId69" o:title=""/>
          </v:shape>
          <o:OLEObject Type="Embed" ProgID="Excel.Sheet.12" ShapeID="_x0000_i1042" DrawAspect="Icon" ObjectID="_1798620989" r:id="rId70"/>
        </w:object>
      </w:r>
    </w:p>
    <w:p w14:paraId="375565B9" w14:textId="77777777" w:rsidR="0014745A" w:rsidRDefault="0014745A" w:rsidP="00732156">
      <w:pPr>
        <w:spacing w:line="276" w:lineRule="auto"/>
        <w:jc w:val="both"/>
        <w:rPr>
          <w:rFonts w:ascii="Roboto" w:hAnsi="Roboto"/>
          <w:b/>
          <w:noProof/>
          <w:color w:val="0A799A"/>
          <w:szCs w:val="28"/>
          <w:highlight w:val="yellow"/>
        </w:rPr>
      </w:pPr>
    </w:p>
    <w:p w14:paraId="46F8A568" w14:textId="79980DBE" w:rsidR="00732156" w:rsidRPr="00390E82" w:rsidRDefault="00732156" w:rsidP="00732156">
      <w:pPr>
        <w:spacing w:line="276" w:lineRule="auto"/>
        <w:jc w:val="both"/>
        <w:rPr>
          <w:rFonts w:ascii="Roboto" w:hAnsi="Roboto"/>
          <w:b/>
          <w:noProof/>
          <w:color w:val="0A799A"/>
          <w:szCs w:val="28"/>
        </w:rPr>
      </w:pPr>
      <w:r w:rsidRPr="00323564">
        <w:rPr>
          <w:rFonts w:ascii="Roboto" w:hAnsi="Roboto"/>
          <w:b/>
          <w:noProof/>
          <w:color w:val="0A799A"/>
          <w:szCs w:val="28"/>
        </w:rPr>
        <w:t xml:space="preserve">Anexo No </w:t>
      </w:r>
      <w:r w:rsidR="00DF3ADF" w:rsidRPr="00323564">
        <w:rPr>
          <w:rFonts w:ascii="Roboto" w:hAnsi="Roboto"/>
          <w:b/>
          <w:noProof/>
          <w:color w:val="0A799A"/>
          <w:szCs w:val="28"/>
        </w:rPr>
        <w:t>9</w:t>
      </w:r>
      <w:r w:rsidRPr="00323564">
        <w:rPr>
          <w:rFonts w:ascii="Roboto" w:hAnsi="Roboto"/>
          <w:b/>
          <w:noProof/>
          <w:color w:val="0A799A"/>
          <w:szCs w:val="28"/>
        </w:rPr>
        <w:t xml:space="preserve"> Presupuesto Año </w:t>
      </w:r>
      <w:r w:rsidR="00145CA2" w:rsidRPr="00323564">
        <w:rPr>
          <w:rFonts w:ascii="Roboto" w:hAnsi="Roboto"/>
          <w:b/>
          <w:noProof/>
          <w:color w:val="0A799A"/>
          <w:szCs w:val="28"/>
        </w:rPr>
        <w:t>2025</w:t>
      </w:r>
      <w:r w:rsidRPr="00323564">
        <w:rPr>
          <w:rFonts w:ascii="Roboto" w:hAnsi="Roboto"/>
          <w:b/>
          <w:noProof/>
          <w:color w:val="0A799A"/>
          <w:szCs w:val="28"/>
        </w:rPr>
        <w:t xml:space="preserve"> y su expresión financiera (justificación de ingresos y gastos)</w:t>
      </w:r>
    </w:p>
    <w:p w14:paraId="4BEE6437" w14:textId="67677637" w:rsidR="004E060D" w:rsidRPr="00390E82" w:rsidRDefault="004E060D" w:rsidP="002B1320">
      <w:pPr>
        <w:spacing w:line="276" w:lineRule="auto"/>
        <w:rPr>
          <w:rFonts w:ascii="Roboto" w:hAnsi="Roboto" w:cs="Arial"/>
          <w:b/>
          <w:sz w:val="22"/>
          <w:szCs w:val="22"/>
        </w:rPr>
      </w:pPr>
    </w:p>
    <w:p w14:paraId="6692BDE5" w14:textId="5AAB649E" w:rsidR="001C3A97" w:rsidRDefault="00FA59F5" w:rsidP="002B1320">
      <w:pPr>
        <w:spacing w:line="276" w:lineRule="auto"/>
        <w:rPr>
          <w:rFonts w:ascii="Roboto" w:hAnsi="Roboto"/>
        </w:rPr>
      </w:pPr>
      <w:r>
        <w:rPr>
          <w:rFonts w:ascii="Roboto" w:hAnsi="Roboto"/>
        </w:rPr>
        <w:object w:dxaOrig="1520" w:dyaOrig="988" w14:anchorId="7C3FF59C">
          <v:shape id="_x0000_i1043" type="#_x0000_t75" style="width:76pt;height:49pt" o:ole="">
            <v:imagedata r:id="rId71" o:title=""/>
          </v:shape>
          <o:OLEObject Type="Embed" ProgID="Excel.Sheet.12" ShapeID="_x0000_i1043" DrawAspect="Icon" ObjectID="_1798620990" r:id="rId72"/>
        </w:object>
      </w:r>
    </w:p>
    <w:p w14:paraId="4196BB71" w14:textId="77777777" w:rsidR="001C3A97" w:rsidRDefault="001C3A97" w:rsidP="002B1320">
      <w:pPr>
        <w:spacing w:line="276" w:lineRule="auto"/>
        <w:rPr>
          <w:rFonts w:ascii="Roboto" w:hAnsi="Roboto"/>
        </w:rPr>
      </w:pPr>
    </w:p>
    <w:p w14:paraId="734B4D01" w14:textId="77777777" w:rsidR="009B032B" w:rsidRDefault="009B032B" w:rsidP="002B1320">
      <w:pPr>
        <w:spacing w:line="276" w:lineRule="auto"/>
        <w:rPr>
          <w:rFonts w:ascii="Roboto" w:hAnsi="Roboto"/>
        </w:rPr>
      </w:pPr>
    </w:p>
    <w:p w14:paraId="72945A48" w14:textId="77777777" w:rsidR="009B032B" w:rsidRDefault="009B032B" w:rsidP="002B1320">
      <w:pPr>
        <w:spacing w:line="276" w:lineRule="auto"/>
        <w:rPr>
          <w:rFonts w:ascii="Roboto" w:hAnsi="Roboto"/>
        </w:rPr>
      </w:pPr>
    </w:p>
    <w:p w14:paraId="1EC43A71" w14:textId="77777777" w:rsidR="009B032B" w:rsidRDefault="009B032B" w:rsidP="002B1320">
      <w:pPr>
        <w:spacing w:line="276" w:lineRule="auto"/>
        <w:rPr>
          <w:rFonts w:ascii="Roboto" w:hAnsi="Roboto"/>
        </w:rPr>
      </w:pPr>
    </w:p>
    <w:p w14:paraId="2BF36141" w14:textId="77777777" w:rsidR="009B032B" w:rsidRDefault="009B032B" w:rsidP="002B1320">
      <w:pPr>
        <w:spacing w:line="276" w:lineRule="auto"/>
        <w:rPr>
          <w:rFonts w:ascii="Roboto" w:hAnsi="Roboto"/>
        </w:rPr>
      </w:pPr>
    </w:p>
    <w:p w14:paraId="563EB7B6" w14:textId="44F22B0D" w:rsidR="00A03144" w:rsidRDefault="00732156" w:rsidP="00131321">
      <w:pPr>
        <w:spacing w:line="276" w:lineRule="auto"/>
        <w:jc w:val="both"/>
        <w:rPr>
          <w:rFonts w:ascii="Roboto" w:hAnsi="Roboto"/>
          <w:b/>
          <w:noProof/>
          <w:color w:val="0A799A"/>
          <w:szCs w:val="28"/>
        </w:rPr>
      </w:pPr>
      <w:r w:rsidRPr="00390E82">
        <w:rPr>
          <w:rFonts w:ascii="Roboto" w:hAnsi="Roboto"/>
          <w:b/>
          <w:noProof/>
          <w:color w:val="0A799A"/>
          <w:szCs w:val="28"/>
        </w:rPr>
        <w:lastRenderedPageBreak/>
        <w:t xml:space="preserve">Anexo No </w:t>
      </w:r>
      <w:r w:rsidR="00DF3ADF" w:rsidRPr="00390E82">
        <w:rPr>
          <w:rFonts w:ascii="Roboto" w:hAnsi="Roboto"/>
          <w:b/>
          <w:noProof/>
          <w:color w:val="0A799A"/>
          <w:szCs w:val="28"/>
        </w:rPr>
        <w:t>10</w:t>
      </w:r>
      <w:r w:rsidRPr="00390E82">
        <w:rPr>
          <w:rFonts w:ascii="Roboto" w:hAnsi="Roboto"/>
          <w:b/>
          <w:noProof/>
          <w:color w:val="0A799A"/>
          <w:szCs w:val="28"/>
        </w:rPr>
        <w:t xml:space="preserve"> Plan de Inversiones año </w:t>
      </w:r>
      <w:r w:rsidR="00145CA2" w:rsidRPr="00390E82">
        <w:rPr>
          <w:rFonts w:ascii="Roboto" w:hAnsi="Roboto"/>
          <w:b/>
          <w:noProof/>
          <w:color w:val="0A799A"/>
          <w:szCs w:val="28"/>
        </w:rPr>
        <w:t>2025</w:t>
      </w:r>
    </w:p>
    <w:p w14:paraId="196A5B15" w14:textId="77777777" w:rsidR="00131321" w:rsidRPr="00131321" w:rsidRDefault="00131321" w:rsidP="00131321">
      <w:pPr>
        <w:spacing w:line="276" w:lineRule="auto"/>
        <w:jc w:val="both"/>
        <w:rPr>
          <w:rFonts w:ascii="Roboto" w:hAnsi="Roboto"/>
          <w:b/>
          <w:noProof/>
          <w:color w:val="0A799A"/>
          <w:szCs w:val="28"/>
        </w:rPr>
      </w:pPr>
    </w:p>
    <w:p w14:paraId="7CE4CA68" w14:textId="21893B16" w:rsidR="00DF3ADF" w:rsidRPr="00390E82" w:rsidRDefault="00131321" w:rsidP="002B1320">
      <w:pPr>
        <w:spacing w:line="276" w:lineRule="auto"/>
        <w:rPr>
          <w:rFonts w:ascii="Roboto" w:hAnsi="Roboto" w:cs="Arial"/>
          <w:b/>
          <w:sz w:val="22"/>
          <w:szCs w:val="22"/>
          <w:lang w:val="es-MX"/>
        </w:rPr>
      </w:pPr>
      <w:r>
        <w:rPr>
          <w:rFonts w:ascii="Roboto" w:hAnsi="Roboto" w:cs="Arial"/>
          <w:b/>
          <w:sz w:val="22"/>
          <w:szCs w:val="22"/>
          <w:lang w:val="es-MX"/>
        </w:rPr>
        <w:object w:dxaOrig="1520" w:dyaOrig="988" w14:anchorId="2D1C5440">
          <v:shape id="_x0000_i1044" type="#_x0000_t75" style="width:77pt;height:49pt" o:ole="">
            <v:imagedata r:id="rId73" o:title=""/>
          </v:shape>
          <o:OLEObject Type="Embed" ProgID="Excel.Sheet.12" ShapeID="_x0000_i1044" DrawAspect="Icon" ObjectID="_1798620991" r:id="rId74"/>
        </w:object>
      </w:r>
    </w:p>
    <w:p w14:paraId="282B6938" w14:textId="346BDE75" w:rsidR="004E060D" w:rsidRPr="00390E82" w:rsidRDefault="00732156" w:rsidP="00506051">
      <w:pPr>
        <w:spacing w:line="276" w:lineRule="auto"/>
        <w:jc w:val="both"/>
        <w:rPr>
          <w:rFonts w:ascii="Roboto" w:hAnsi="Roboto" w:cs="Arial"/>
          <w:b/>
          <w:sz w:val="22"/>
          <w:szCs w:val="22"/>
        </w:rPr>
      </w:pPr>
      <w:r w:rsidRPr="00390E82">
        <w:rPr>
          <w:rFonts w:ascii="Roboto" w:hAnsi="Roboto"/>
          <w:b/>
          <w:noProof/>
          <w:color w:val="0A799A"/>
          <w:szCs w:val="28"/>
        </w:rPr>
        <w:t xml:space="preserve">Anexo No </w:t>
      </w:r>
      <w:r w:rsidR="00DF3ADF" w:rsidRPr="00390E82">
        <w:rPr>
          <w:rFonts w:ascii="Roboto" w:hAnsi="Roboto"/>
          <w:b/>
          <w:noProof/>
          <w:color w:val="0A799A"/>
          <w:szCs w:val="28"/>
        </w:rPr>
        <w:t>11</w:t>
      </w:r>
      <w:r w:rsidRPr="00390E82">
        <w:rPr>
          <w:rFonts w:ascii="Roboto" w:hAnsi="Roboto"/>
          <w:b/>
          <w:noProof/>
          <w:color w:val="0A799A"/>
          <w:szCs w:val="28"/>
        </w:rPr>
        <w:t xml:space="preserve"> Plan de Capacitación y Desarrollo año </w:t>
      </w:r>
      <w:r w:rsidR="00145CA2" w:rsidRPr="00390E82">
        <w:rPr>
          <w:rFonts w:ascii="Roboto" w:hAnsi="Roboto"/>
          <w:b/>
          <w:noProof/>
          <w:color w:val="0A799A"/>
          <w:szCs w:val="28"/>
        </w:rPr>
        <w:t>2025</w:t>
      </w:r>
    </w:p>
    <w:p w14:paraId="24705074" w14:textId="77777777" w:rsidR="00732156" w:rsidRPr="00390E82" w:rsidRDefault="00732156" w:rsidP="002B1320">
      <w:pPr>
        <w:spacing w:line="276" w:lineRule="auto"/>
        <w:rPr>
          <w:rFonts w:ascii="Roboto" w:hAnsi="Roboto" w:cs="Arial"/>
          <w:b/>
          <w:sz w:val="22"/>
          <w:szCs w:val="22"/>
        </w:rPr>
      </w:pPr>
    </w:p>
    <w:p w14:paraId="03CB3415" w14:textId="16C40423" w:rsidR="00C82959" w:rsidRPr="00390E82" w:rsidRDefault="0014745A" w:rsidP="00506051">
      <w:pPr>
        <w:spacing w:line="276" w:lineRule="auto"/>
        <w:rPr>
          <w:rFonts w:ascii="Roboto" w:hAnsi="Roboto"/>
          <w:b/>
          <w:noProof/>
          <w:color w:val="0A799A"/>
          <w:szCs w:val="28"/>
          <w:lang w:val="es-MX"/>
        </w:rPr>
      </w:pPr>
      <w:r>
        <w:rPr>
          <w:rFonts w:ascii="Roboto" w:hAnsi="Roboto"/>
          <w:b/>
          <w:noProof/>
          <w:color w:val="0A799A"/>
          <w:szCs w:val="28"/>
          <w:lang w:val="es-MX"/>
        </w:rPr>
        <w:object w:dxaOrig="1520" w:dyaOrig="988" w14:anchorId="78DF7792">
          <v:shape id="_x0000_i1045" type="#_x0000_t75" style="width:75.5pt;height:49pt" o:ole="">
            <v:imagedata r:id="rId75" o:title=""/>
          </v:shape>
          <o:OLEObject Type="Embed" ProgID="Excel.Sheet.12" ShapeID="_x0000_i1045" DrawAspect="Icon" ObjectID="_1798620992" r:id="rId76"/>
        </w:object>
      </w:r>
    </w:p>
    <w:p w14:paraId="2599B71D" w14:textId="77777777" w:rsidR="004E060D" w:rsidRPr="00390E82" w:rsidRDefault="004E060D" w:rsidP="002B1320">
      <w:pPr>
        <w:spacing w:line="276" w:lineRule="auto"/>
        <w:rPr>
          <w:rFonts w:ascii="Roboto" w:hAnsi="Roboto" w:cs="Arial"/>
          <w:b/>
          <w:sz w:val="22"/>
          <w:szCs w:val="22"/>
          <w:lang w:val="es-MX"/>
        </w:rPr>
      </w:pPr>
    </w:p>
    <w:p w14:paraId="044ADED3" w14:textId="5BD0F59F" w:rsidR="00732156" w:rsidRPr="00390E82" w:rsidRDefault="00732156" w:rsidP="00732156">
      <w:pPr>
        <w:spacing w:line="276" w:lineRule="auto"/>
        <w:jc w:val="both"/>
        <w:rPr>
          <w:rFonts w:ascii="Roboto" w:hAnsi="Roboto"/>
          <w:b/>
          <w:noProof/>
          <w:color w:val="0A799A"/>
          <w:szCs w:val="28"/>
        </w:rPr>
      </w:pPr>
      <w:r w:rsidRPr="00323564">
        <w:rPr>
          <w:rFonts w:ascii="Roboto" w:hAnsi="Roboto"/>
          <w:b/>
          <w:noProof/>
          <w:color w:val="0A799A"/>
          <w:szCs w:val="28"/>
        </w:rPr>
        <w:t xml:space="preserve">Anexo No </w:t>
      </w:r>
      <w:r w:rsidR="00DF3ADF" w:rsidRPr="00323564">
        <w:rPr>
          <w:rFonts w:ascii="Roboto" w:hAnsi="Roboto"/>
          <w:b/>
          <w:noProof/>
          <w:color w:val="0A799A"/>
          <w:szCs w:val="28"/>
        </w:rPr>
        <w:t>12</w:t>
      </w:r>
      <w:r w:rsidRPr="00323564">
        <w:rPr>
          <w:rFonts w:ascii="Roboto" w:hAnsi="Roboto"/>
          <w:b/>
          <w:noProof/>
          <w:color w:val="0A799A"/>
          <w:szCs w:val="28"/>
        </w:rPr>
        <w:t xml:space="preserve"> Presupuesto P</w:t>
      </w:r>
      <w:r w:rsidR="00131321" w:rsidRPr="00323564">
        <w:rPr>
          <w:rFonts w:ascii="Roboto" w:hAnsi="Roboto"/>
          <w:b/>
          <w:noProof/>
          <w:color w:val="0A799A"/>
          <w:szCs w:val="28"/>
        </w:rPr>
        <w:t>l</w:t>
      </w:r>
      <w:r w:rsidRPr="00323564">
        <w:rPr>
          <w:rFonts w:ascii="Roboto" w:hAnsi="Roboto"/>
          <w:b/>
          <w:noProof/>
          <w:color w:val="0A799A"/>
          <w:szCs w:val="28"/>
        </w:rPr>
        <w:t>urianual</w:t>
      </w:r>
    </w:p>
    <w:p w14:paraId="3C0CCFC0" w14:textId="77777777" w:rsidR="004C11B8" w:rsidRPr="00390E82" w:rsidRDefault="004C11B8" w:rsidP="00732156">
      <w:pPr>
        <w:spacing w:line="276" w:lineRule="auto"/>
        <w:jc w:val="both"/>
        <w:rPr>
          <w:rFonts w:ascii="Roboto" w:hAnsi="Roboto"/>
          <w:b/>
          <w:noProof/>
          <w:color w:val="0A799A"/>
          <w:szCs w:val="28"/>
        </w:rPr>
      </w:pPr>
    </w:p>
    <w:p w14:paraId="55230EB7" w14:textId="249C46BE" w:rsidR="00747BBA" w:rsidRPr="00390E82" w:rsidRDefault="00FA59F5" w:rsidP="00AD3E78">
      <w:pPr>
        <w:spacing w:line="276" w:lineRule="auto"/>
        <w:rPr>
          <w:rFonts w:ascii="Roboto" w:hAnsi="Roboto"/>
        </w:rPr>
      </w:pPr>
      <w:r>
        <w:rPr>
          <w:rFonts w:ascii="Roboto" w:hAnsi="Roboto"/>
        </w:rPr>
        <w:object w:dxaOrig="1520" w:dyaOrig="988" w14:anchorId="1A52C044">
          <v:shape id="_x0000_i1046" type="#_x0000_t75" style="width:76pt;height:49pt" o:ole="">
            <v:imagedata r:id="rId77" o:title=""/>
          </v:shape>
          <o:OLEObject Type="Embed" ProgID="Excel.Sheet.12" ShapeID="_x0000_i1046" DrawAspect="Icon" ObjectID="_1798620993" r:id="rId78"/>
        </w:object>
      </w:r>
    </w:p>
    <w:p w14:paraId="3E7C4435" w14:textId="65DF42C9" w:rsidR="00747BBA" w:rsidRPr="00390E82" w:rsidRDefault="00747BBA" w:rsidP="00747BBA">
      <w:pPr>
        <w:spacing w:line="276" w:lineRule="auto"/>
        <w:jc w:val="both"/>
        <w:rPr>
          <w:rFonts w:ascii="Roboto" w:hAnsi="Roboto"/>
          <w:b/>
          <w:noProof/>
          <w:color w:val="0A799A"/>
          <w:szCs w:val="28"/>
        </w:rPr>
      </w:pPr>
      <w:r w:rsidRPr="00390E82">
        <w:rPr>
          <w:rFonts w:ascii="Roboto" w:hAnsi="Roboto"/>
          <w:b/>
          <w:noProof/>
          <w:color w:val="0A799A"/>
          <w:szCs w:val="28"/>
        </w:rPr>
        <w:t>Anexo No 1</w:t>
      </w:r>
      <w:r w:rsidR="009A4045" w:rsidRPr="00390E82">
        <w:rPr>
          <w:rFonts w:ascii="Roboto" w:hAnsi="Roboto"/>
          <w:b/>
          <w:noProof/>
          <w:color w:val="0A799A"/>
          <w:szCs w:val="28"/>
        </w:rPr>
        <w:t>3</w:t>
      </w:r>
      <w:r w:rsidRPr="00390E82">
        <w:rPr>
          <w:rFonts w:ascii="Roboto" w:hAnsi="Roboto"/>
          <w:b/>
          <w:noProof/>
          <w:color w:val="0A799A"/>
          <w:szCs w:val="28"/>
        </w:rPr>
        <w:t xml:space="preserve"> Detalle de origen y aplicación de recursos </w:t>
      </w:r>
      <w:r w:rsidR="00145CA2" w:rsidRPr="00390E82">
        <w:rPr>
          <w:rFonts w:ascii="Roboto" w:hAnsi="Roboto"/>
          <w:b/>
          <w:noProof/>
          <w:color w:val="0A799A"/>
          <w:szCs w:val="28"/>
        </w:rPr>
        <w:t>2025</w:t>
      </w:r>
    </w:p>
    <w:p w14:paraId="40517C05" w14:textId="77777777" w:rsidR="00747BBA" w:rsidRPr="00390E82" w:rsidRDefault="00747BBA" w:rsidP="00747BBA">
      <w:pPr>
        <w:spacing w:line="276" w:lineRule="auto"/>
        <w:jc w:val="both"/>
        <w:rPr>
          <w:rFonts w:ascii="Roboto" w:hAnsi="Roboto"/>
          <w:b/>
          <w:noProof/>
          <w:color w:val="0A799A"/>
          <w:szCs w:val="28"/>
        </w:rPr>
      </w:pPr>
    </w:p>
    <w:p w14:paraId="05113F8C" w14:textId="40433AF8" w:rsidR="007661AE" w:rsidRDefault="00131321" w:rsidP="00AD3E78">
      <w:pPr>
        <w:spacing w:line="276" w:lineRule="auto"/>
        <w:rPr>
          <w:rFonts w:ascii="Roboto" w:hAnsi="Roboto"/>
        </w:rPr>
      </w:pPr>
      <w:r>
        <w:rPr>
          <w:rFonts w:ascii="Roboto" w:hAnsi="Roboto"/>
        </w:rPr>
        <w:object w:dxaOrig="1520" w:dyaOrig="988" w14:anchorId="76C0F610">
          <v:shape id="_x0000_i1047" type="#_x0000_t75" style="width:77pt;height:49pt" o:ole="">
            <v:imagedata r:id="rId79" o:title=""/>
          </v:shape>
          <o:OLEObject Type="Embed" ProgID="Excel.Sheet.12" ShapeID="_x0000_i1047" DrawAspect="Icon" ObjectID="_1798620994" r:id="rId80"/>
        </w:object>
      </w:r>
    </w:p>
    <w:p w14:paraId="17964B7D" w14:textId="77777777" w:rsidR="00435FDF" w:rsidRDefault="00435FDF" w:rsidP="00AD3E78">
      <w:pPr>
        <w:spacing w:line="276" w:lineRule="auto"/>
        <w:rPr>
          <w:rFonts w:ascii="Roboto" w:hAnsi="Roboto"/>
        </w:rPr>
      </w:pPr>
    </w:p>
    <w:p w14:paraId="5D1699EF" w14:textId="77777777" w:rsidR="00435FDF" w:rsidRDefault="00435FDF" w:rsidP="00435FDF">
      <w:pPr>
        <w:spacing w:line="276" w:lineRule="auto"/>
        <w:jc w:val="both"/>
        <w:rPr>
          <w:b/>
          <w:noProof/>
          <w:color w:val="0A799A"/>
          <w:szCs w:val="28"/>
        </w:rPr>
      </w:pPr>
      <w:r w:rsidRPr="00362B75">
        <w:rPr>
          <w:b/>
          <w:noProof/>
          <w:color w:val="0A799A"/>
          <w:szCs w:val="28"/>
        </w:rPr>
        <w:t>Anexo No 1</w:t>
      </w:r>
      <w:r>
        <w:rPr>
          <w:b/>
          <w:noProof/>
          <w:color w:val="0A799A"/>
          <w:szCs w:val="28"/>
        </w:rPr>
        <w:t>4</w:t>
      </w:r>
      <w:r w:rsidRPr="00362B75">
        <w:rPr>
          <w:b/>
          <w:noProof/>
          <w:color w:val="0A799A"/>
          <w:szCs w:val="28"/>
        </w:rPr>
        <w:t xml:space="preserve"> </w:t>
      </w:r>
      <w:r>
        <w:rPr>
          <w:b/>
          <w:noProof/>
          <w:color w:val="0A799A"/>
          <w:szCs w:val="28"/>
        </w:rPr>
        <w:t>Certificación Patrono al Día CCSS</w:t>
      </w:r>
    </w:p>
    <w:p w14:paraId="471C4595" w14:textId="77777777" w:rsidR="00435FDF" w:rsidRDefault="00435FDF" w:rsidP="00435FDF">
      <w:pPr>
        <w:spacing w:line="276" w:lineRule="auto"/>
      </w:pPr>
    </w:p>
    <w:p w14:paraId="1AC98C21" w14:textId="0CFDCCEA" w:rsidR="00435FDF" w:rsidRDefault="008D1F42" w:rsidP="00435FDF">
      <w:pPr>
        <w:spacing w:line="276" w:lineRule="auto"/>
      </w:pPr>
      <w:r>
        <w:rPr>
          <w:rFonts w:ascii="Roboto" w:hAnsi="Roboto"/>
        </w:rPr>
        <w:object w:dxaOrig="1520" w:dyaOrig="988" w14:anchorId="035C74E9">
          <v:shape id="_x0000_i1048" type="#_x0000_t75" style="width:76pt;height:49pt" o:ole="">
            <v:imagedata r:id="rId81" o:title=""/>
          </v:shape>
          <o:OLEObject Type="Embed" ProgID="AcroExch.Document.DC" ShapeID="_x0000_i1048" DrawAspect="Icon" ObjectID="_1798620995" r:id="rId82"/>
        </w:object>
      </w:r>
    </w:p>
    <w:p w14:paraId="0E7338F8" w14:textId="5630D8E0" w:rsidR="00435FDF" w:rsidRDefault="00435FDF" w:rsidP="00AD3E78">
      <w:pPr>
        <w:spacing w:line="276" w:lineRule="auto"/>
      </w:pPr>
    </w:p>
    <w:p w14:paraId="09AC5660" w14:textId="337A5B2C" w:rsidR="00435FDF" w:rsidRDefault="00435FDF" w:rsidP="00AD3E78">
      <w:pPr>
        <w:spacing w:line="276" w:lineRule="auto"/>
        <w:rPr>
          <w:b/>
          <w:noProof/>
          <w:color w:val="0A799A"/>
          <w:szCs w:val="28"/>
        </w:rPr>
      </w:pPr>
      <w:r w:rsidRPr="00362B75">
        <w:rPr>
          <w:b/>
          <w:noProof/>
          <w:color w:val="0A799A"/>
          <w:szCs w:val="28"/>
        </w:rPr>
        <w:t>Anexo No 1</w:t>
      </w:r>
      <w:r>
        <w:rPr>
          <w:b/>
          <w:noProof/>
          <w:color w:val="0A799A"/>
          <w:szCs w:val="28"/>
        </w:rPr>
        <w:t>5</w:t>
      </w:r>
      <w:r w:rsidRPr="00362B75">
        <w:rPr>
          <w:b/>
          <w:noProof/>
          <w:color w:val="0A799A"/>
          <w:szCs w:val="28"/>
        </w:rPr>
        <w:t xml:space="preserve"> </w:t>
      </w:r>
      <w:r w:rsidRPr="00010BFF">
        <w:rPr>
          <w:b/>
          <w:noProof/>
          <w:color w:val="0A799A"/>
          <w:szCs w:val="28"/>
        </w:rPr>
        <w:t>Certificaciones sobre la verificación de requisitos de la CGR</w:t>
      </w:r>
    </w:p>
    <w:p w14:paraId="461957AA" w14:textId="77777777" w:rsidR="00435FDF" w:rsidRDefault="00435FDF" w:rsidP="00AD3E78">
      <w:pPr>
        <w:spacing w:line="276" w:lineRule="auto"/>
        <w:rPr>
          <w:b/>
          <w:noProof/>
          <w:color w:val="0A799A"/>
          <w:szCs w:val="28"/>
        </w:rPr>
      </w:pPr>
    </w:p>
    <w:bookmarkStart w:id="209" w:name="_MON_1788950957"/>
    <w:bookmarkEnd w:id="209"/>
    <w:p w14:paraId="5BE78797" w14:textId="19A5FB9D" w:rsidR="004926FA" w:rsidRDefault="00CE21CF" w:rsidP="00AD3E78">
      <w:pPr>
        <w:spacing w:line="276" w:lineRule="auto"/>
        <w:rPr>
          <w:rFonts w:ascii="Roboto" w:hAnsi="Roboto"/>
        </w:rPr>
      </w:pPr>
      <w:r>
        <w:rPr>
          <w:rFonts w:ascii="Roboto" w:hAnsi="Roboto"/>
        </w:rPr>
        <w:object w:dxaOrig="1520" w:dyaOrig="988" w14:anchorId="486C4172">
          <v:shape id="_x0000_i1049" type="#_x0000_t75" style="width:76pt;height:49pt" o:ole="">
            <v:imagedata r:id="rId83" o:title=""/>
          </v:shape>
          <o:OLEObject Type="Embed" ProgID="Word.Document.12" ShapeID="_x0000_i1049" DrawAspect="Icon" ObjectID="_1798620996" r:id="rId84">
            <o:FieldCodes>\s</o:FieldCodes>
          </o:OLEObject>
        </w:object>
      </w:r>
      <w:r w:rsidR="009B032B">
        <w:rPr>
          <w:rFonts w:ascii="Roboto" w:hAnsi="Roboto"/>
        </w:rPr>
        <w:t xml:space="preserve"> </w:t>
      </w:r>
      <w:r w:rsidR="009B032B">
        <w:rPr>
          <w:rFonts w:ascii="Roboto" w:hAnsi="Roboto"/>
        </w:rPr>
        <w:object w:dxaOrig="1520" w:dyaOrig="988" w14:anchorId="0FB2884F">
          <v:shape id="_x0000_i1050" type="#_x0000_t75" style="width:76pt;height:49pt" o:ole="">
            <v:imagedata r:id="rId85" o:title=""/>
          </v:shape>
          <o:OLEObject Type="Embed" ProgID="AcroExch.Document.DC" ShapeID="_x0000_i1050" DrawAspect="Icon" ObjectID="_1798620997" r:id="rId86"/>
        </w:object>
      </w:r>
    </w:p>
    <w:p w14:paraId="48D872D2" w14:textId="77777777" w:rsidR="00435FDF" w:rsidRDefault="00435FDF" w:rsidP="00AD3E78">
      <w:pPr>
        <w:spacing w:line="276" w:lineRule="auto"/>
        <w:rPr>
          <w:rFonts w:ascii="Roboto" w:hAnsi="Roboto"/>
        </w:rPr>
      </w:pPr>
    </w:p>
    <w:p w14:paraId="59F034A7" w14:textId="77777777" w:rsidR="009B032B" w:rsidRDefault="009B032B" w:rsidP="00AD3E78">
      <w:pPr>
        <w:spacing w:line="276" w:lineRule="auto"/>
        <w:rPr>
          <w:rFonts w:ascii="Roboto" w:hAnsi="Roboto"/>
        </w:rPr>
      </w:pPr>
    </w:p>
    <w:p w14:paraId="56CC24A6" w14:textId="77777777" w:rsidR="009B032B" w:rsidRDefault="009B032B" w:rsidP="00AD3E78">
      <w:pPr>
        <w:spacing w:line="276" w:lineRule="auto"/>
        <w:rPr>
          <w:rFonts w:ascii="Roboto" w:hAnsi="Roboto"/>
        </w:rPr>
      </w:pPr>
    </w:p>
    <w:p w14:paraId="4ADA6C21" w14:textId="1A713073" w:rsidR="009B032B" w:rsidRDefault="009B032B" w:rsidP="00AD3E78">
      <w:pPr>
        <w:spacing w:line="276" w:lineRule="auto"/>
        <w:rPr>
          <w:rFonts w:ascii="Roboto" w:hAnsi="Roboto"/>
        </w:rPr>
      </w:pPr>
    </w:p>
    <w:p w14:paraId="31141546" w14:textId="77777777" w:rsidR="009B032B" w:rsidRDefault="009B032B" w:rsidP="00AD3E78">
      <w:pPr>
        <w:spacing w:line="276" w:lineRule="auto"/>
        <w:rPr>
          <w:rFonts w:ascii="Roboto" w:hAnsi="Roboto"/>
        </w:rPr>
      </w:pPr>
    </w:p>
    <w:p w14:paraId="6EE41634" w14:textId="77777777" w:rsidR="009B032B" w:rsidRDefault="009B032B" w:rsidP="00AD3E78">
      <w:pPr>
        <w:spacing w:line="276" w:lineRule="auto"/>
        <w:rPr>
          <w:rFonts w:ascii="Roboto" w:hAnsi="Roboto"/>
        </w:rPr>
      </w:pPr>
    </w:p>
    <w:p w14:paraId="5E5C0D96" w14:textId="77777777" w:rsidR="00435FDF" w:rsidRDefault="00435FDF" w:rsidP="00435FDF">
      <w:pPr>
        <w:spacing w:line="276" w:lineRule="auto"/>
        <w:jc w:val="both"/>
        <w:rPr>
          <w:b/>
          <w:noProof/>
          <w:color w:val="0A799A"/>
          <w:szCs w:val="28"/>
        </w:rPr>
      </w:pPr>
      <w:r w:rsidRPr="00362B75">
        <w:rPr>
          <w:b/>
          <w:noProof/>
          <w:color w:val="0A799A"/>
          <w:szCs w:val="28"/>
        </w:rPr>
        <w:lastRenderedPageBreak/>
        <w:t>Anexo No 1</w:t>
      </w:r>
      <w:r>
        <w:rPr>
          <w:b/>
          <w:noProof/>
          <w:color w:val="0A799A"/>
          <w:szCs w:val="28"/>
        </w:rPr>
        <w:t>6</w:t>
      </w:r>
      <w:r w:rsidRPr="00362B75">
        <w:rPr>
          <w:b/>
          <w:noProof/>
          <w:color w:val="0A799A"/>
          <w:szCs w:val="28"/>
        </w:rPr>
        <w:t xml:space="preserve"> Acuerdos de aprobaciones del CONASSIF y el BCCR</w:t>
      </w:r>
    </w:p>
    <w:p w14:paraId="2185E0E9" w14:textId="77777777" w:rsidR="00435FDF" w:rsidRDefault="00435FDF" w:rsidP="00435FDF">
      <w:pPr>
        <w:spacing w:line="276" w:lineRule="auto"/>
        <w:jc w:val="both"/>
        <w:rPr>
          <w:b/>
          <w:noProof/>
          <w:color w:val="0A799A"/>
          <w:szCs w:val="28"/>
        </w:rPr>
      </w:pPr>
    </w:p>
    <w:p w14:paraId="0631A345" w14:textId="77777777" w:rsidR="00435FDF" w:rsidRPr="00362B75" w:rsidRDefault="00435FDF" w:rsidP="00435FDF">
      <w:pPr>
        <w:spacing w:line="276" w:lineRule="auto"/>
        <w:jc w:val="both"/>
        <w:rPr>
          <w:rFonts w:cs="Arial"/>
          <w:bCs/>
          <w:noProof/>
          <w:sz w:val="22"/>
          <w:szCs w:val="22"/>
        </w:rPr>
      </w:pPr>
      <w:r w:rsidRPr="00362B75">
        <w:rPr>
          <w:rFonts w:cs="Arial"/>
          <w:bCs/>
          <w:noProof/>
          <w:sz w:val="22"/>
          <w:szCs w:val="22"/>
        </w:rPr>
        <w:t xml:space="preserve">El anexo contiene los siguientes documentos: </w:t>
      </w:r>
    </w:p>
    <w:p w14:paraId="395137A8" w14:textId="77777777" w:rsidR="00435FDF" w:rsidRPr="00362B75" w:rsidRDefault="00435FDF" w:rsidP="00435FDF">
      <w:pPr>
        <w:spacing w:line="276" w:lineRule="auto"/>
        <w:jc w:val="both"/>
        <w:rPr>
          <w:rFonts w:cs="Arial"/>
          <w:bCs/>
          <w:noProof/>
          <w:sz w:val="22"/>
          <w:szCs w:val="22"/>
        </w:rPr>
      </w:pPr>
    </w:p>
    <w:p w14:paraId="18DD24BB" w14:textId="2EBB1FC3" w:rsidR="00435FDF" w:rsidRDefault="00435FDF" w:rsidP="00435FDF">
      <w:pPr>
        <w:pStyle w:val="Prrafodelista"/>
        <w:numPr>
          <w:ilvl w:val="0"/>
          <w:numId w:val="10"/>
        </w:numPr>
        <w:spacing w:line="276" w:lineRule="auto"/>
        <w:rPr>
          <w:rFonts w:ascii="Arial" w:hAnsi="Arial" w:cs="Arial"/>
          <w:bCs/>
          <w:noProof/>
          <w:sz w:val="22"/>
        </w:rPr>
      </w:pPr>
      <w:r w:rsidRPr="00362B75">
        <w:rPr>
          <w:rFonts w:ascii="Arial" w:hAnsi="Arial" w:cs="Arial"/>
          <w:bCs/>
          <w:noProof/>
          <w:sz w:val="22"/>
        </w:rPr>
        <w:t>Acuerdo sobre la Aprobación de</w:t>
      </w:r>
      <w:r w:rsidR="00737EDE">
        <w:rPr>
          <w:rFonts w:ascii="Arial" w:hAnsi="Arial" w:cs="Arial"/>
          <w:bCs/>
          <w:noProof/>
          <w:sz w:val="22"/>
        </w:rPr>
        <w:t xml:space="preserve"> </w:t>
      </w:r>
      <w:r w:rsidRPr="00362B75">
        <w:rPr>
          <w:rFonts w:ascii="Arial" w:hAnsi="Arial" w:cs="Arial"/>
          <w:bCs/>
          <w:noProof/>
          <w:sz w:val="22"/>
        </w:rPr>
        <w:t xml:space="preserve">Transferencia </w:t>
      </w:r>
      <w:r w:rsidR="00737EDE">
        <w:rPr>
          <w:rFonts w:ascii="Arial" w:hAnsi="Arial" w:cs="Arial"/>
          <w:bCs/>
          <w:noProof/>
          <w:sz w:val="22"/>
        </w:rPr>
        <w:t>del</w:t>
      </w:r>
      <w:r w:rsidRPr="00362B75">
        <w:rPr>
          <w:rFonts w:ascii="Arial" w:hAnsi="Arial" w:cs="Arial"/>
          <w:bCs/>
          <w:noProof/>
          <w:sz w:val="22"/>
        </w:rPr>
        <w:t xml:space="preserve"> Banco Central</w:t>
      </w:r>
    </w:p>
    <w:p w14:paraId="76D6DBCB" w14:textId="101FD93C" w:rsidR="00435FDF" w:rsidRDefault="00435FDF" w:rsidP="00435FDF">
      <w:pPr>
        <w:pStyle w:val="Prrafodelista"/>
        <w:numPr>
          <w:ilvl w:val="0"/>
          <w:numId w:val="10"/>
        </w:numPr>
        <w:spacing w:line="276" w:lineRule="auto"/>
        <w:rPr>
          <w:rFonts w:ascii="Arial" w:hAnsi="Arial" w:cs="Arial"/>
          <w:bCs/>
          <w:noProof/>
          <w:sz w:val="22"/>
        </w:rPr>
      </w:pPr>
      <w:r w:rsidRPr="00362B75">
        <w:rPr>
          <w:rFonts w:ascii="Arial" w:hAnsi="Arial" w:cs="Arial"/>
          <w:bCs/>
          <w:noProof/>
          <w:sz w:val="22"/>
        </w:rPr>
        <w:t>Acuerdo sobre la Aprobación del POI-Presupuesto 202</w:t>
      </w:r>
      <w:r>
        <w:rPr>
          <w:rFonts w:ascii="Arial" w:hAnsi="Arial" w:cs="Arial"/>
          <w:bCs/>
          <w:noProof/>
          <w:sz w:val="22"/>
        </w:rPr>
        <w:t>5</w:t>
      </w:r>
      <w:r w:rsidRPr="00362B75">
        <w:rPr>
          <w:rFonts w:ascii="Arial" w:hAnsi="Arial" w:cs="Arial"/>
          <w:bCs/>
          <w:noProof/>
          <w:sz w:val="22"/>
        </w:rPr>
        <w:t xml:space="preserve"> por parte del CONASSIF </w:t>
      </w:r>
    </w:p>
    <w:p w14:paraId="75EC6613" w14:textId="77777777" w:rsidR="00C400D3" w:rsidRPr="00C400D3" w:rsidRDefault="00C400D3" w:rsidP="00C400D3">
      <w:pPr>
        <w:spacing w:line="276" w:lineRule="auto"/>
        <w:rPr>
          <w:rFonts w:cs="Arial"/>
          <w:bCs/>
          <w:noProof/>
          <w:sz w:val="22"/>
        </w:rPr>
      </w:pPr>
    </w:p>
    <w:bookmarkStart w:id="210" w:name="_MON_1788596010"/>
    <w:bookmarkEnd w:id="210"/>
    <w:p w14:paraId="5AEABE02" w14:textId="2865AEA0" w:rsidR="00435FDF" w:rsidRPr="00F20A31" w:rsidRDefault="00C400D3" w:rsidP="00AD3E78">
      <w:pPr>
        <w:spacing w:line="276" w:lineRule="auto"/>
        <w:rPr>
          <w:rFonts w:cs="Arial"/>
          <w:bCs/>
          <w:noProof/>
          <w:sz w:val="22"/>
        </w:rPr>
      </w:pPr>
      <w:r>
        <w:rPr>
          <w:rFonts w:cs="Arial"/>
          <w:bCs/>
          <w:noProof/>
          <w:sz w:val="22"/>
        </w:rPr>
        <w:object w:dxaOrig="1520" w:dyaOrig="988" w14:anchorId="5F7DF001">
          <v:shape id="_x0000_i1051" type="#_x0000_t75" style="width:75.5pt;height:49pt" o:ole="">
            <v:imagedata r:id="rId87" o:title=""/>
          </v:shape>
          <o:OLEObject Type="Embed" ProgID="Word.Document.12" ShapeID="_x0000_i1051" DrawAspect="Icon" ObjectID="_1798620998" r:id="rId88">
            <o:FieldCodes>\s</o:FieldCodes>
          </o:OLEObject>
        </w:object>
      </w:r>
      <w:bookmarkStart w:id="211" w:name="_MON_1788932092"/>
      <w:bookmarkEnd w:id="211"/>
      <w:r w:rsidR="00FA59F5">
        <w:rPr>
          <w:rFonts w:cs="Arial"/>
          <w:bCs/>
          <w:noProof/>
          <w:sz w:val="22"/>
        </w:rPr>
        <w:object w:dxaOrig="1520" w:dyaOrig="988" w14:anchorId="5FE8EA91">
          <v:shape id="_x0000_i1052" type="#_x0000_t75" style="width:76pt;height:49pt" o:ole="">
            <v:imagedata r:id="rId89" o:title=""/>
          </v:shape>
          <o:OLEObject Type="Embed" ProgID="Word.Document.12" ShapeID="_x0000_i1052" DrawAspect="Icon" ObjectID="_1798620999" r:id="rId90">
            <o:FieldCodes>\s</o:FieldCodes>
          </o:OLEObject>
        </w:object>
      </w:r>
    </w:p>
    <w:p w14:paraId="3A9E72CA" w14:textId="1D24F0A0" w:rsidR="004926FA" w:rsidRDefault="004926FA" w:rsidP="004926FA">
      <w:pPr>
        <w:spacing w:line="276" w:lineRule="auto"/>
        <w:jc w:val="both"/>
        <w:rPr>
          <w:rFonts w:ascii="Roboto" w:hAnsi="Roboto"/>
          <w:b/>
          <w:noProof/>
          <w:color w:val="0A799A"/>
          <w:szCs w:val="28"/>
        </w:rPr>
      </w:pPr>
      <w:r>
        <w:rPr>
          <w:rFonts w:ascii="Roboto" w:hAnsi="Roboto"/>
          <w:b/>
          <w:noProof/>
          <w:color w:val="0A799A"/>
          <w:szCs w:val="28"/>
        </w:rPr>
        <w:t>Anexo No 1</w:t>
      </w:r>
      <w:r w:rsidR="00435FDF">
        <w:rPr>
          <w:rFonts w:ascii="Roboto" w:hAnsi="Roboto"/>
          <w:b/>
          <w:noProof/>
          <w:color w:val="0A799A"/>
          <w:szCs w:val="28"/>
        </w:rPr>
        <w:t>7</w:t>
      </w:r>
      <w:r>
        <w:rPr>
          <w:rFonts w:ascii="Roboto" w:hAnsi="Roboto"/>
          <w:b/>
          <w:noProof/>
          <w:color w:val="0A799A"/>
          <w:szCs w:val="28"/>
        </w:rPr>
        <w:t xml:space="preserve"> Envío a consulta del presupuesto del año 2025</w:t>
      </w:r>
    </w:p>
    <w:p w14:paraId="55205CAA" w14:textId="558FD94C" w:rsidR="004926FA" w:rsidRDefault="004926FA" w:rsidP="004926FA">
      <w:pPr>
        <w:spacing w:line="276" w:lineRule="auto"/>
        <w:jc w:val="both"/>
        <w:rPr>
          <w:rFonts w:ascii="Roboto" w:hAnsi="Roboto"/>
          <w:b/>
          <w:noProof/>
          <w:color w:val="0A799A"/>
          <w:szCs w:val="28"/>
        </w:rPr>
      </w:pPr>
    </w:p>
    <w:p w14:paraId="54A4D180" w14:textId="2F322E1A" w:rsidR="004926FA" w:rsidRPr="004926FA" w:rsidRDefault="004926FA" w:rsidP="004926FA">
      <w:pPr>
        <w:pStyle w:val="Prrafodelista"/>
        <w:numPr>
          <w:ilvl w:val="0"/>
          <w:numId w:val="10"/>
        </w:numPr>
        <w:spacing w:line="276" w:lineRule="auto"/>
        <w:rPr>
          <w:rFonts w:ascii="Roboto" w:eastAsia="Times New Roman" w:hAnsi="Roboto" w:cs="Arial"/>
          <w:bCs/>
          <w:noProof/>
          <w:sz w:val="22"/>
          <w:lang w:val="es-ES" w:eastAsia="es-ES"/>
        </w:rPr>
      </w:pPr>
      <w:r w:rsidRPr="004926FA">
        <w:rPr>
          <w:rFonts w:ascii="Roboto" w:eastAsia="Times New Roman" w:hAnsi="Roboto" w:cs="Arial"/>
          <w:bCs/>
          <w:noProof/>
          <w:sz w:val="22"/>
          <w:lang w:val="es-ES" w:eastAsia="es-ES"/>
        </w:rPr>
        <w:t>Envío a consulta propuesta de presupuesto SUGEVAL 202</w:t>
      </w:r>
      <w:r>
        <w:rPr>
          <w:rFonts w:ascii="Roboto" w:eastAsia="Times New Roman" w:hAnsi="Roboto" w:cs="Arial"/>
          <w:bCs/>
          <w:noProof/>
          <w:sz w:val="22"/>
          <w:lang w:val="es-ES" w:eastAsia="es-ES"/>
        </w:rPr>
        <w:t>5</w:t>
      </w:r>
    </w:p>
    <w:p w14:paraId="5205F723" w14:textId="17B314DC" w:rsidR="004926FA" w:rsidRDefault="004926FA" w:rsidP="004926FA">
      <w:pPr>
        <w:pStyle w:val="Prrafodelista"/>
        <w:numPr>
          <w:ilvl w:val="0"/>
          <w:numId w:val="10"/>
        </w:numPr>
        <w:spacing w:line="276" w:lineRule="auto"/>
        <w:rPr>
          <w:rFonts w:ascii="Roboto" w:eastAsia="Times New Roman" w:hAnsi="Roboto" w:cs="Arial"/>
          <w:bCs/>
          <w:noProof/>
          <w:sz w:val="22"/>
          <w:lang w:val="es-ES" w:eastAsia="es-ES"/>
        </w:rPr>
      </w:pPr>
      <w:r w:rsidRPr="004926FA">
        <w:rPr>
          <w:rFonts w:ascii="Roboto" w:eastAsia="Times New Roman" w:hAnsi="Roboto" w:cs="Arial"/>
          <w:bCs/>
          <w:noProof/>
          <w:sz w:val="22"/>
          <w:lang w:val="es-ES" w:eastAsia="es-ES"/>
        </w:rPr>
        <w:t>Análisis de obser</w:t>
      </w:r>
      <w:r>
        <w:rPr>
          <w:rFonts w:ascii="Roboto" w:eastAsia="Times New Roman" w:hAnsi="Roboto" w:cs="Arial"/>
          <w:bCs/>
          <w:noProof/>
          <w:sz w:val="22"/>
          <w:lang w:val="es-ES" w:eastAsia="es-ES"/>
        </w:rPr>
        <w:t>v</w:t>
      </w:r>
      <w:r w:rsidRPr="004926FA">
        <w:rPr>
          <w:rFonts w:ascii="Roboto" w:eastAsia="Times New Roman" w:hAnsi="Roboto" w:cs="Arial"/>
          <w:bCs/>
          <w:noProof/>
          <w:sz w:val="22"/>
          <w:lang w:val="es-ES" w:eastAsia="es-ES"/>
        </w:rPr>
        <w:t>aciones recibidas de la propuesta de presupuesto SUGEVAL 202</w:t>
      </w:r>
      <w:r>
        <w:rPr>
          <w:rFonts w:ascii="Roboto" w:eastAsia="Times New Roman" w:hAnsi="Roboto" w:cs="Arial"/>
          <w:bCs/>
          <w:noProof/>
          <w:sz w:val="22"/>
          <w:lang w:val="es-ES" w:eastAsia="es-ES"/>
        </w:rPr>
        <w:t>5</w:t>
      </w:r>
    </w:p>
    <w:p w14:paraId="4357259B" w14:textId="688E9935" w:rsidR="00F20A31" w:rsidRPr="00C400D3" w:rsidRDefault="00F20A31" w:rsidP="00C400D3">
      <w:pPr>
        <w:pStyle w:val="Prrafodelista"/>
        <w:numPr>
          <w:ilvl w:val="0"/>
          <w:numId w:val="10"/>
        </w:numPr>
        <w:spacing w:line="276" w:lineRule="auto"/>
        <w:rPr>
          <w:rFonts w:ascii="Roboto" w:eastAsia="Times New Roman" w:hAnsi="Roboto" w:cs="Arial"/>
          <w:bCs/>
          <w:noProof/>
          <w:sz w:val="22"/>
          <w:lang w:val="es-ES" w:eastAsia="es-ES"/>
        </w:rPr>
      </w:pPr>
      <w:r>
        <w:rPr>
          <w:rFonts w:ascii="Roboto" w:eastAsia="Times New Roman" w:hAnsi="Roboto" w:cs="Arial"/>
          <w:bCs/>
          <w:noProof/>
          <w:sz w:val="22"/>
          <w:lang w:val="es-ES" w:eastAsia="es-ES"/>
        </w:rPr>
        <w:t xml:space="preserve">Aprobación </w:t>
      </w:r>
      <w:r w:rsidRPr="00F20A31">
        <w:rPr>
          <w:rFonts w:ascii="Roboto" w:eastAsia="Times New Roman" w:hAnsi="Roboto" w:cs="Arial"/>
          <w:bCs/>
          <w:noProof/>
          <w:sz w:val="22"/>
          <w:lang w:val="es-ES" w:eastAsia="es-ES"/>
        </w:rPr>
        <w:t>respuestas</w:t>
      </w:r>
      <w:r w:rsidRPr="00F20A31">
        <w:t xml:space="preserve"> </w:t>
      </w:r>
      <w:r w:rsidRPr="00F20A31">
        <w:rPr>
          <w:rFonts w:ascii="Roboto" w:eastAsia="Times New Roman" w:hAnsi="Roboto" w:cs="Arial"/>
          <w:bCs/>
          <w:noProof/>
          <w:sz w:val="22"/>
          <w:lang w:val="es-ES" w:eastAsia="es-ES"/>
        </w:rPr>
        <w:t>respecto de las observaciones realizadas por parte de los (ODM)</w:t>
      </w:r>
      <w:r>
        <w:rPr>
          <w:rFonts w:ascii="Roboto" w:eastAsia="Times New Roman" w:hAnsi="Roboto" w:cs="Arial"/>
          <w:bCs/>
          <w:noProof/>
          <w:sz w:val="22"/>
          <w:lang w:val="es-ES" w:eastAsia="es-ES"/>
        </w:rPr>
        <w:t xml:space="preserve"> en relación con el envío a consulta del presupuesto 2025.</w:t>
      </w:r>
    </w:p>
    <w:p w14:paraId="0A9015E6" w14:textId="77777777" w:rsidR="004926FA" w:rsidRPr="004926FA" w:rsidRDefault="004926FA" w:rsidP="004926FA">
      <w:pPr>
        <w:spacing w:line="276" w:lineRule="auto"/>
        <w:jc w:val="both"/>
        <w:rPr>
          <w:rFonts w:ascii="Roboto" w:hAnsi="Roboto"/>
          <w:b/>
          <w:noProof/>
          <w:color w:val="0A799A"/>
          <w:szCs w:val="28"/>
        </w:rPr>
      </w:pPr>
    </w:p>
    <w:bookmarkStart w:id="212" w:name="_MON_1787062998"/>
    <w:bookmarkEnd w:id="212"/>
    <w:p w14:paraId="5FE10B84" w14:textId="05ED55E8" w:rsidR="00BC7135" w:rsidRPr="004926FA" w:rsidRDefault="004926FA" w:rsidP="004926FA">
      <w:pPr>
        <w:spacing w:line="276" w:lineRule="auto"/>
        <w:jc w:val="both"/>
        <w:rPr>
          <w:rFonts w:ascii="Roboto" w:hAnsi="Roboto"/>
          <w:b/>
          <w:noProof/>
          <w:color w:val="0A799A"/>
          <w:szCs w:val="28"/>
        </w:rPr>
      </w:pPr>
      <w:r>
        <w:rPr>
          <w:rFonts w:ascii="Roboto" w:hAnsi="Roboto"/>
          <w:b/>
          <w:noProof/>
          <w:color w:val="0A799A"/>
          <w:szCs w:val="28"/>
        </w:rPr>
        <w:object w:dxaOrig="1520" w:dyaOrig="988" w14:anchorId="7093F74D">
          <v:shape id="_x0000_i1053" type="#_x0000_t75" style="width:75.5pt;height:49pt" o:ole="">
            <v:imagedata r:id="rId91" o:title=""/>
          </v:shape>
          <o:OLEObject Type="Embed" ProgID="Word.Document.12" ShapeID="_x0000_i1053" DrawAspect="Icon" ObjectID="_1798621000" r:id="rId92">
            <o:FieldCodes>\s</o:FieldCodes>
          </o:OLEObject>
        </w:object>
      </w:r>
      <w:bookmarkStart w:id="213" w:name="_MON_1787569673"/>
      <w:bookmarkEnd w:id="213"/>
      <w:r w:rsidR="00513A1E">
        <w:rPr>
          <w:rFonts w:ascii="Roboto" w:hAnsi="Roboto"/>
          <w:b/>
          <w:noProof/>
          <w:color w:val="0A799A"/>
          <w:szCs w:val="28"/>
        </w:rPr>
        <w:object w:dxaOrig="1520" w:dyaOrig="988" w14:anchorId="074BB3F0">
          <v:shape id="_x0000_i1054" type="#_x0000_t75" style="width:77pt;height:49pt" o:ole="">
            <v:imagedata r:id="rId93" o:title=""/>
          </v:shape>
          <o:OLEObject Type="Embed" ProgID="Word.Document.12" ShapeID="_x0000_i1054" DrawAspect="Icon" ObjectID="_1798621001" r:id="rId94">
            <o:FieldCodes>\s</o:FieldCodes>
          </o:OLEObject>
        </w:object>
      </w:r>
      <w:bookmarkStart w:id="214" w:name="_MON_1788595776"/>
      <w:bookmarkEnd w:id="214"/>
      <w:r w:rsidR="00C400D3">
        <w:rPr>
          <w:rFonts w:ascii="Roboto" w:hAnsi="Roboto"/>
          <w:b/>
          <w:noProof/>
          <w:color w:val="0A799A"/>
          <w:szCs w:val="28"/>
        </w:rPr>
        <w:object w:dxaOrig="1520" w:dyaOrig="988" w14:anchorId="003E1205">
          <v:shape id="_x0000_i1055" type="#_x0000_t75" style="width:75.5pt;height:49pt" o:ole="">
            <v:imagedata r:id="rId95" o:title=""/>
          </v:shape>
          <o:OLEObject Type="Embed" ProgID="Word.Document.12" ShapeID="_x0000_i1055" DrawAspect="Icon" ObjectID="_1798621002" r:id="rId96">
            <o:FieldCodes>\s</o:FieldCodes>
          </o:OLEObject>
        </w:object>
      </w:r>
    </w:p>
    <w:p w14:paraId="75F1DD51" w14:textId="28123B1F" w:rsidR="00367F01" w:rsidRDefault="00A12AC9" w:rsidP="00367F01">
      <w:pPr>
        <w:spacing w:line="276" w:lineRule="auto"/>
        <w:jc w:val="both"/>
        <w:rPr>
          <w:rFonts w:ascii="Roboto" w:hAnsi="Roboto"/>
          <w:b/>
          <w:noProof/>
          <w:color w:val="0A799A"/>
          <w:szCs w:val="28"/>
        </w:rPr>
      </w:pPr>
      <w:r>
        <w:rPr>
          <w:rFonts w:ascii="Roboto" w:hAnsi="Roboto"/>
          <w:b/>
          <w:noProof/>
          <w:color w:val="0A799A"/>
          <w:szCs w:val="28"/>
        </w:rPr>
        <w:t>Anexo No 1</w:t>
      </w:r>
      <w:r w:rsidR="00972A6C">
        <w:rPr>
          <w:rFonts w:ascii="Roboto" w:hAnsi="Roboto"/>
          <w:b/>
          <w:noProof/>
          <w:color w:val="0A799A"/>
          <w:szCs w:val="28"/>
        </w:rPr>
        <w:t>8</w:t>
      </w:r>
      <w:r>
        <w:rPr>
          <w:rFonts w:ascii="Roboto" w:hAnsi="Roboto"/>
          <w:b/>
          <w:noProof/>
          <w:color w:val="0A799A"/>
          <w:szCs w:val="28"/>
        </w:rPr>
        <w:t xml:space="preserve"> Póliza de riesgos de trabajo</w:t>
      </w:r>
    </w:p>
    <w:p w14:paraId="7410BBC0" w14:textId="77777777" w:rsidR="00A12AC9" w:rsidRPr="00390E82" w:rsidRDefault="00A12AC9" w:rsidP="00367F01">
      <w:pPr>
        <w:spacing w:line="276" w:lineRule="auto"/>
        <w:jc w:val="both"/>
        <w:rPr>
          <w:rFonts w:ascii="Roboto" w:hAnsi="Roboto"/>
          <w:b/>
          <w:noProof/>
          <w:color w:val="0A799A"/>
          <w:szCs w:val="28"/>
        </w:rPr>
      </w:pPr>
    </w:p>
    <w:bookmarkStart w:id="215" w:name="_MON_1787062710"/>
    <w:bookmarkEnd w:id="215"/>
    <w:p w14:paraId="63CFAA0F" w14:textId="06F91A5B" w:rsidR="00DF3ADF" w:rsidRPr="00390E82" w:rsidRDefault="00A12AC9" w:rsidP="00367F01">
      <w:pPr>
        <w:spacing w:line="276" w:lineRule="auto"/>
        <w:jc w:val="both"/>
        <w:rPr>
          <w:rFonts w:ascii="Roboto" w:hAnsi="Roboto"/>
          <w:b/>
          <w:noProof/>
          <w:color w:val="0A799A"/>
          <w:szCs w:val="28"/>
        </w:rPr>
      </w:pPr>
      <w:r>
        <w:rPr>
          <w:rFonts w:ascii="Roboto" w:hAnsi="Roboto"/>
          <w:b/>
          <w:noProof/>
          <w:color w:val="0A799A"/>
          <w:szCs w:val="28"/>
        </w:rPr>
        <w:object w:dxaOrig="1520" w:dyaOrig="988" w14:anchorId="1D74D054">
          <v:shape id="_x0000_i1056" type="#_x0000_t75" style="width:75.5pt;height:49pt" o:ole="">
            <v:imagedata r:id="rId97" o:title=""/>
          </v:shape>
          <o:OLEObject Type="Embed" ProgID="Word.Document.12" ShapeID="_x0000_i1056" DrawAspect="Icon" ObjectID="_1798621003" r:id="rId98">
            <o:FieldCodes>\s</o:FieldCodes>
          </o:OLEObject>
        </w:object>
      </w:r>
    </w:p>
    <w:p w14:paraId="31715F06" w14:textId="1AE542CB" w:rsidR="00C0032E" w:rsidRPr="00390E82" w:rsidRDefault="00C0032E" w:rsidP="00C0032E">
      <w:pPr>
        <w:spacing w:line="276" w:lineRule="auto"/>
        <w:jc w:val="both"/>
        <w:rPr>
          <w:rFonts w:ascii="Roboto" w:hAnsi="Roboto"/>
          <w:b/>
          <w:noProof/>
          <w:color w:val="0A799A"/>
          <w:szCs w:val="28"/>
        </w:rPr>
      </w:pPr>
    </w:p>
    <w:sectPr w:rsidR="00C0032E" w:rsidRPr="00390E82" w:rsidSect="00B26D06">
      <w:headerReference w:type="default" r:id="rId99"/>
      <w:footerReference w:type="even" r:id="rId100"/>
      <w:footerReference w:type="default" r:id="rId101"/>
      <w:footerReference w:type="first" r:id="rId102"/>
      <w:pgSz w:w="12242" w:h="15842" w:code="1"/>
      <w:pgMar w:top="1418" w:right="1701" w:bottom="1418" w:left="1701" w:header="709" w:footer="45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69FCF6C" w14:textId="77777777" w:rsidR="00FB51C1" w:rsidRDefault="00FB51C1">
      <w:r>
        <w:separator/>
      </w:r>
    </w:p>
  </w:endnote>
  <w:endnote w:type="continuationSeparator" w:id="0">
    <w:p w14:paraId="382C8950" w14:textId="77777777" w:rsidR="00FB51C1" w:rsidRDefault="00FB51C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Math">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00"/>
    <w:family w:val="roman"/>
    <w:pitch w:val="variable"/>
    <w:sig w:usb0="00000287" w:usb1="000000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Garamond Premr Pro">
    <w:altName w:val="Garamond Premr Pro"/>
    <w:panose1 w:val="00000000000000000000"/>
    <w:charset w:val="00"/>
    <w:family w:val="roman"/>
    <w:notTrueType/>
    <w:pitch w:val="default"/>
    <w:sig w:usb0="00000003" w:usb1="00000000" w:usb2="00000000" w:usb3="00000000" w:csb0="00000001" w:csb1="00000000"/>
  </w:font>
  <w:font w:name="Roboto">
    <w:altName w:val="Roboto"/>
    <w:charset w:val="00"/>
    <w:family w:val="auto"/>
    <w:pitch w:val="variable"/>
    <w:sig w:usb0="E0000AFF" w:usb1="5000217F" w:usb2="0000002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282C1C4" w14:textId="77777777" w:rsidR="00BB0101" w:rsidRDefault="00BB0101" w:rsidP="00EC1BA9">
    <w:pPr>
      <w:pStyle w:val="Piedepgina"/>
      <w:framePr w:wrap="around" w:vAnchor="text" w:hAnchor="margin" w:xAlign="right" w:y="1"/>
      <w:rPr>
        <w:rStyle w:val="Nmerodepgina"/>
      </w:rPr>
    </w:pPr>
    <w:r>
      <w:rPr>
        <w:rStyle w:val="Nmerodepgina"/>
      </w:rPr>
      <w:fldChar w:fldCharType="begin"/>
    </w:r>
    <w:r>
      <w:rPr>
        <w:rStyle w:val="Nmerodepgina"/>
      </w:rPr>
      <w:instrText xml:space="preserve">PAGE  </w:instrText>
    </w:r>
    <w:r>
      <w:rPr>
        <w:rStyle w:val="Nmerodepgina"/>
      </w:rPr>
      <w:fldChar w:fldCharType="end"/>
    </w:r>
  </w:p>
  <w:p w14:paraId="3D504017" w14:textId="77777777" w:rsidR="00BB0101" w:rsidRDefault="00BB0101" w:rsidP="0030723E">
    <w:pPr>
      <w:pStyle w:val="Piedepgina"/>
      <w:ind w:right="360"/>
    </w:pPr>
  </w:p>
  <w:p w14:paraId="4AB77B8F" w14:textId="77777777" w:rsidR="00BB0101" w:rsidRDefault="00BB0101"/>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4B0B667" w14:textId="46094E56" w:rsidR="00BB0101" w:rsidRDefault="00D508D4">
    <w:pPr>
      <w:pStyle w:val="Piedepgina"/>
      <w:jc w:val="right"/>
    </w:pPr>
    <w:r>
      <w:rPr>
        <w:noProof/>
      </w:rPr>
      <mc:AlternateContent>
        <mc:Choice Requires="wps">
          <w:drawing>
            <wp:anchor distT="0" distB="0" distL="114300" distR="114300" simplePos="0" relativeHeight="251660288" behindDoc="0" locked="0" layoutInCell="0" allowOverlap="1" wp14:anchorId="1B0FAE40" wp14:editId="6E0F2297">
              <wp:simplePos x="0" y="0"/>
              <wp:positionH relativeFrom="page">
                <wp:posOffset>0</wp:posOffset>
              </wp:positionH>
              <wp:positionV relativeFrom="page">
                <wp:posOffset>9595485</wp:posOffset>
              </wp:positionV>
              <wp:extent cx="7773670" cy="273050"/>
              <wp:effectExtent l="0" t="0" r="0" b="12700"/>
              <wp:wrapNone/>
              <wp:docPr id="5" name="MSIPCM5d514d13821d3708bcbaef6c" descr="{&quot;HashCode&quot;:1186230005,&quot;Height&quot;:792.0,&quot;Width&quot;:612.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367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03E38D" w14:textId="0C373896" w:rsidR="00D508D4" w:rsidRPr="00D508D4" w:rsidRDefault="00D508D4" w:rsidP="00D508D4">
                          <w:pPr>
                            <w:jc w:val="center"/>
                            <w:rPr>
                              <w:rFonts w:ascii="Calibri" w:hAnsi="Calibri" w:cs="Calibri"/>
                              <w:color w:val="000000"/>
                              <w:sz w:val="20"/>
                            </w:rPr>
                          </w:pPr>
                          <w:r w:rsidRPr="00D508D4">
                            <w:rPr>
                              <w:rFonts w:ascii="Calibri" w:hAnsi="Calibri" w:cs="Calibri"/>
                              <w:color w:val="000000"/>
                              <w:sz w:val="20"/>
                            </w:rPr>
                            <w:t>Uso Interno</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B0FAE40" id="_x0000_t202" coordsize="21600,21600" o:spt="202" path="m,l,21600r21600,l21600,xe">
              <v:stroke joinstyle="miter"/>
              <v:path gradientshapeok="t" o:connecttype="rect"/>
            </v:shapetype>
            <v:shape id="MSIPCM5d514d13821d3708bcbaef6c" o:spid="_x0000_s1027" type="#_x0000_t202" alt="{&quot;HashCode&quot;:1186230005,&quot;Height&quot;:792.0,&quot;Width&quot;:612.0,&quot;Placement&quot;:&quot;Footer&quot;,&quot;Index&quot;:&quot;Primary&quot;,&quot;Section&quot;:1,&quot;Top&quot;:0.0,&quot;Left&quot;:0.0}" style="position:absolute;left:0;text-align:left;margin-left:0;margin-top:755.55pt;width:612.1pt;height:21.5pt;z-index:25166028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h62TEwIAACQEAAAOAAAAZHJzL2Uyb0RvYy54bWysU02P2jAQvVfqf7B8LwmwhTYirOiuqCqh&#10;3ZXYas/GsUkk2+PahoT++o6dANttT1UvzmRmPB/vPS9uO63IUTjfgCnpeJRTIgyHqjH7kn5/Xn/4&#10;RIkPzFRMgRElPQlPb5fv3y1aW4gJ1KAq4QgWMb5obUnrEGyRZZ7XQjM/AisMBiU4zQL+un1WOdZi&#10;da2ySZ7PshZcZR1w4T167/sgXab6UgoeHqX0IhBVUpwtpNOlcxfPbLlgxd4xWzd8GIP9wxSaNQab&#10;Xkrds8DIwTV/lNINd+BBhhEHnYGUDRdpB9xmnL/ZZlszK9IuCI63F5j8/yvLH45b++RI6L5AhwRG&#10;QFrrC4/OuE8nnY5fnJRgHCE8XWATXSAcnfP5fDqbY4hjbDKf5h8Trtn1tnU+fBWgSTRK6pCWhBY7&#10;bnzAjph6TonNDKwbpRI1ypC2pLMplvwtgjeUwYvXWaMVul03LLCD6oR7Oegp95avG2y+YT48MYcc&#10;47yo2/CIh1SATWCwKKnB/fybP+Yj9BilpEXNlNT/ODAnKFHfDJLyeXxzE0WWftBwr727s9cc9B2g&#10;HMf4MixPZswN6mxKB/oFZb2K3TDEDMeeJd2dzbvQKxifBRerVUpCOVkWNmZreSwdwYqQPncvzNkB&#10;94CMPcBZVax4A3+f28O8OgSQTeImAtujOeCNUkyUDc8mav31f8q6Pu7lLwAAAP//AwBQSwMEFAAG&#10;AAgAAAAhAGlqfEnfAAAACwEAAA8AAABkcnMvZG93bnJldi54bWxMj81OwzAQhO9IvIO1SL1Rx1GK&#10;SohTIRCXSgjRIs5OvPlp4nUUu23y9jgnetyZ0ew32W4yPbvg6FpLEsQ6AoZUWt1SLeHn+PG4Bea8&#10;Iq16SyhhRge7/P4uU6m2V/rGy8HXLJSQS5WExvsh5dyVDRrl1nZACl5lR6N8OMea61FdQ7npeRxF&#10;T9yolsKHRg341mDZHc5GQvL1XFT81JnT57yf57arft+LSsrVw/T6Aszj5P/DsOAHdMgDU2HPpB3r&#10;JYQhPqgbIQSwxY/jJAZWLNomEcDzjN9uyP8AAAD//wMAUEsBAi0AFAAGAAgAAAAhALaDOJL+AAAA&#10;4QEAABMAAAAAAAAAAAAAAAAAAAAAAFtDb250ZW50X1R5cGVzXS54bWxQSwECLQAUAAYACAAAACEA&#10;OP0h/9YAAACUAQAACwAAAAAAAAAAAAAAAAAvAQAAX3JlbHMvLnJlbHNQSwECLQAUAAYACAAAACEA&#10;g4etkxMCAAAkBAAADgAAAAAAAAAAAAAAAAAuAgAAZHJzL2Uyb0RvYy54bWxQSwECLQAUAAYACAAA&#10;ACEAaWp8Sd8AAAALAQAADwAAAAAAAAAAAAAAAABtBAAAZHJzL2Rvd25yZXYueG1sUEsFBgAAAAAE&#10;AAQA8wAAAHkFAAAAAA==&#10;" o:allowincell="f" filled="f" stroked="f" strokeweight=".5pt">
              <v:textbox inset=",0,,0">
                <w:txbxContent>
                  <w:p w14:paraId="1103E38D" w14:textId="0C373896" w:rsidR="00D508D4" w:rsidRPr="00D508D4" w:rsidRDefault="00D508D4" w:rsidP="00D508D4">
                    <w:pPr>
                      <w:jc w:val="center"/>
                      <w:rPr>
                        <w:rFonts w:ascii="Calibri" w:hAnsi="Calibri" w:cs="Calibri"/>
                        <w:color w:val="000000"/>
                        <w:sz w:val="20"/>
                      </w:rPr>
                    </w:pPr>
                    <w:r w:rsidRPr="00D508D4">
                      <w:rPr>
                        <w:rFonts w:ascii="Calibri" w:hAnsi="Calibri" w:cs="Calibri"/>
                        <w:color w:val="000000"/>
                        <w:sz w:val="20"/>
                      </w:rPr>
                      <w:t>Uso Interno</w:t>
                    </w:r>
                  </w:p>
                </w:txbxContent>
              </v:textbox>
              <w10:wrap anchorx="page" anchory="page"/>
            </v:shape>
          </w:pict>
        </mc:Fallback>
      </mc:AlternateContent>
    </w:r>
    <w:sdt>
      <w:sdtPr>
        <w:id w:val="-1873837848"/>
        <w:docPartObj>
          <w:docPartGallery w:val="Page Numbers (Bottom of Page)"/>
          <w:docPartUnique/>
        </w:docPartObj>
      </w:sdtPr>
      <w:sdtEndPr>
        <w:rPr>
          <w:sz w:val="22"/>
          <w:szCs w:val="22"/>
        </w:rPr>
      </w:sdtEndPr>
      <w:sdtContent>
        <w:r w:rsidR="00BB0101" w:rsidRPr="001E65DD">
          <w:rPr>
            <w:sz w:val="22"/>
            <w:szCs w:val="22"/>
          </w:rPr>
          <w:fldChar w:fldCharType="begin"/>
        </w:r>
        <w:r w:rsidR="00BB0101" w:rsidRPr="001E65DD">
          <w:rPr>
            <w:sz w:val="22"/>
            <w:szCs w:val="22"/>
          </w:rPr>
          <w:instrText>PAGE   \* MERGEFORMAT</w:instrText>
        </w:r>
        <w:r w:rsidR="00BB0101" w:rsidRPr="001E65DD">
          <w:rPr>
            <w:sz w:val="22"/>
            <w:szCs w:val="22"/>
          </w:rPr>
          <w:fldChar w:fldCharType="separate"/>
        </w:r>
        <w:r w:rsidR="00BB0101" w:rsidRPr="001E65DD">
          <w:rPr>
            <w:noProof/>
            <w:sz w:val="22"/>
            <w:szCs w:val="22"/>
          </w:rPr>
          <w:t>72</w:t>
        </w:r>
        <w:r w:rsidR="00BB0101" w:rsidRPr="001E65DD">
          <w:rPr>
            <w:sz w:val="22"/>
            <w:szCs w:val="22"/>
          </w:rPr>
          <w:fldChar w:fldCharType="end"/>
        </w:r>
      </w:sdtContent>
    </w:sdt>
  </w:p>
  <w:p w14:paraId="3A527BA3" w14:textId="78ABF06E" w:rsidR="00BB0101" w:rsidRDefault="00BB0101" w:rsidP="00E104DD">
    <w:pPr>
      <w:pStyle w:val="Piedepgina"/>
      <w:tabs>
        <w:tab w:val="left" w:pos="6105"/>
      </w:tabs>
    </w:pPr>
    <w:r>
      <w:tab/>
    </w:r>
    <w:r>
      <w:tab/>
    </w:r>
  </w:p>
  <w:p w14:paraId="095DFD8D" w14:textId="77777777" w:rsidR="00BB0101" w:rsidRDefault="00BB0101" w:rsidP="00E104DD">
    <w:pPr>
      <w:tabs>
        <w:tab w:val="left" w:pos="3420"/>
      </w:tabs>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5C19103" w14:textId="0E7E3463" w:rsidR="008313EE" w:rsidRDefault="008313EE">
    <w:pPr>
      <w:pStyle w:val="Piedepgina"/>
    </w:pPr>
    <w:r>
      <w:rPr>
        <w:noProof/>
      </w:rPr>
      <mc:AlternateContent>
        <mc:Choice Requires="wps">
          <w:drawing>
            <wp:anchor distT="0" distB="0" distL="114300" distR="114300" simplePos="0" relativeHeight="251663360" behindDoc="0" locked="0" layoutInCell="0" allowOverlap="1" wp14:anchorId="1AAC6799" wp14:editId="5B52AAE9">
              <wp:simplePos x="0" y="0"/>
              <wp:positionH relativeFrom="page">
                <wp:posOffset>0</wp:posOffset>
              </wp:positionH>
              <wp:positionV relativeFrom="page">
                <wp:posOffset>9595485</wp:posOffset>
              </wp:positionV>
              <wp:extent cx="7773670" cy="273050"/>
              <wp:effectExtent l="0" t="0" r="0" b="12700"/>
              <wp:wrapNone/>
              <wp:docPr id="2" name="MSIPCM70694cdfb10349d49068dc0c" descr="{&quot;HashCode&quot;:1186230005,&quot;Height&quot;:792.0,&quot;Width&quot;:612.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367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FEE36FF" w14:textId="49B152B4" w:rsidR="008313EE" w:rsidRPr="008313EE" w:rsidRDefault="008313EE" w:rsidP="008313EE">
                          <w:pPr>
                            <w:jc w:val="center"/>
                            <w:rPr>
                              <w:rFonts w:ascii="Calibri" w:hAnsi="Calibri" w:cs="Calibri"/>
                              <w:color w:val="000000"/>
                              <w:sz w:val="20"/>
                            </w:rPr>
                          </w:pPr>
                          <w:r w:rsidRPr="008313EE">
                            <w:rPr>
                              <w:rFonts w:ascii="Calibri" w:hAnsi="Calibri" w:cs="Calibri"/>
                              <w:color w:val="000000"/>
                              <w:sz w:val="20"/>
                            </w:rPr>
                            <w:t>Uso Interno</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AAC6799" id="_x0000_t202" coordsize="21600,21600" o:spt="202" path="m,l,21600r21600,l21600,xe">
              <v:stroke joinstyle="miter"/>
              <v:path gradientshapeok="t" o:connecttype="rect"/>
            </v:shapetype>
            <v:shape id="MSIPCM70694cdfb10349d49068dc0c" o:spid="_x0000_s1028" type="#_x0000_t202" alt="{&quot;HashCode&quot;:1186230005,&quot;Height&quot;:792.0,&quot;Width&quot;:612.0,&quot;Placement&quot;:&quot;Footer&quot;,&quot;Index&quot;:&quot;FirstPage&quot;,&quot;Section&quot;:1,&quot;Top&quot;:0.0,&quot;Left&quot;:0.0}" style="position:absolute;margin-left:0;margin-top:755.55pt;width:612.1pt;height:21.5pt;z-index:25166336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DA2FQIAACsEAAAOAAAAZHJzL2Uyb0RvYy54bWysU9tuGyEQfa/Uf0C81+tLarcrryM3katK&#10;URLJqfKMWfAiAUMBe9f9+g6sb037VPWFnZ0Z5nLOYX7bGU32wgcFtqKjwZASYTnUym4r+v1l9eET&#10;JSEyWzMNVlT0IAK9Xbx/N29dKcbQgK6FJ1jEhrJ1FW1idGVRBN4Iw8IAnLAYlOANi/jrt0XtWYvV&#10;jS7Gw+G0aMHXzgMXIaD3vg/SRa4vpeDxScogItEVxdliPn0+N+ksFnNWbj1zjeLHMdg/TGGYstj0&#10;XOqeRUZ2Xv1RyijuIYCMAw6mACkVF3kH3GY0fLPNumFO5F0QnODOMIX/V5Y/7tfu2ZPYfYEOCUyA&#10;tC6UAZ1pn056k744KcE4Qng4wya6SDg6Z7PZZDrDEMfYeDYZfsy4Fpfbzof4VYAhyaioR1oyWmz/&#10;ECJ2xNRTSmpmYaW0ztRoS9qKTidY8rcI3tAWL15mTVbsNh1R9dUeG6gPuJ6Hnvng+ErhDA8sxGfm&#10;kWocG+Ubn/CQGrAXHC1KGvA//+ZP+cgARilpUToVDT92zAtK9DeL3Hwe3dwkreUfNPy1d3Py2p25&#10;A1TlCB+I49lMuVGfTOnBvKK6l6kbhpjl2LOim5N5F3sh4+vgYrnMSagqx+KDXTueSifMErIv3Svz&#10;7gh/ROIe4SQuVr5hoc/t0V7uIkiVKUr49mgeYUdFZuaOrydJ/vo/Z13e+OIXAAAA//8DAFBLAwQU&#10;AAYACAAAACEAaWp8Sd8AAAALAQAADwAAAGRycy9kb3ducmV2LnhtbEyPzU7DMBCE70i8g7VIvVHH&#10;UYpKiFMhEJdKCNEizk68+WnidRS7bfL2OCd63JnR7DfZbjI9u+DoWksSxDoChlRa3VIt4ef48bgF&#10;5rwirXpLKGFGB7v8/i5TqbZX+sbLwdcslJBLlYTG+yHl3JUNGuXWdkAKXmVHo3w4x5rrUV1Duel5&#10;HEVP3KiWwodGDfjWYNkdzkZC8vVcVPzUmdPnvJ/ntqt+34tKytXD9PoCzOPk/8Ow4Ad0yANTYc+k&#10;HeslhCE+qBshBLDFj+MkBlYs2iYRwPOM327I/wAAAP//AwBQSwECLQAUAAYACAAAACEAtoM4kv4A&#10;AADhAQAAEwAAAAAAAAAAAAAAAAAAAAAAW0NvbnRlbnRfVHlwZXNdLnhtbFBLAQItABQABgAIAAAA&#10;IQA4/SH/1gAAAJQBAAALAAAAAAAAAAAAAAAAAC8BAABfcmVscy8ucmVsc1BLAQItABQABgAIAAAA&#10;IQD/BDA2FQIAACsEAAAOAAAAAAAAAAAAAAAAAC4CAABkcnMvZTJvRG9jLnhtbFBLAQItABQABgAI&#10;AAAAIQBpanxJ3wAAAAsBAAAPAAAAAAAAAAAAAAAAAG8EAABkcnMvZG93bnJldi54bWxQSwUGAAAA&#10;AAQABADzAAAAewUAAAAA&#10;" o:allowincell="f" filled="f" stroked="f" strokeweight=".5pt">
              <v:textbox inset=",0,,0">
                <w:txbxContent>
                  <w:p w14:paraId="0FEE36FF" w14:textId="49B152B4" w:rsidR="008313EE" w:rsidRPr="008313EE" w:rsidRDefault="008313EE" w:rsidP="008313EE">
                    <w:pPr>
                      <w:jc w:val="center"/>
                      <w:rPr>
                        <w:rFonts w:ascii="Calibri" w:hAnsi="Calibri" w:cs="Calibri"/>
                        <w:color w:val="000000"/>
                        <w:sz w:val="20"/>
                      </w:rPr>
                    </w:pPr>
                    <w:r w:rsidRPr="008313EE">
                      <w:rPr>
                        <w:rFonts w:ascii="Calibri" w:hAnsi="Calibri" w:cs="Calibri"/>
                        <w:color w:val="000000"/>
                        <w:sz w:val="20"/>
                      </w:rPr>
                      <w:t>Uso Interno</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5767A217" w14:textId="77777777" w:rsidR="00FB51C1" w:rsidRDefault="00FB51C1">
      <w:r>
        <w:separator/>
      </w:r>
    </w:p>
  </w:footnote>
  <w:footnote w:type="continuationSeparator" w:id="0">
    <w:p w14:paraId="5BA204F3" w14:textId="77777777" w:rsidR="00FB51C1" w:rsidRDefault="00FB51C1">
      <w:r>
        <w:continuationSeparator/>
      </w:r>
    </w:p>
  </w:footnote>
  <w:footnote w:id="1">
    <w:p w14:paraId="4E3F843A" w14:textId="77777777" w:rsidR="00BB0101" w:rsidRPr="004650E7" w:rsidRDefault="00BB0101" w:rsidP="00AB1C68">
      <w:pPr>
        <w:pStyle w:val="Textonotapie"/>
        <w:jc w:val="both"/>
        <w:rPr>
          <w:rFonts w:cs="Arial"/>
        </w:rPr>
      </w:pPr>
      <w:r>
        <w:rPr>
          <w:rStyle w:val="Refdenotaalpie"/>
        </w:rPr>
        <w:footnoteRef/>
      </w:r>
      <w:r>
        <w:t xml:space="preserve"> </w:t>
      </w:r>
      <w:r w:rsidRPr="004650E7">
        <w:rPr>
          <w:rFonts w:cs="Arial"/>
          <w:sz w:val="18"/>
        </w:rPr>
        <w:t>El cual se llevó a cabo con la Asesoría Técnica del Toronto Centre.</w:t>
      </w:r>
    </w:p>
  </w:footnote>
  <w:footnote w:id="2">
    <w:p w14:paraId="539925D4" w14:textId="4BAC379C" w:rsidR="00C022C9" w:rsidRPr="00C022C9" w:rsidRDefault="00C022C9">
      <w:pPr>
        <w:pStyle w:val="Textonotapie"/>
      </w:pPr>
      <w:r>
        <w:rPr>
          <w:rStyle w:val="Refdenotaalpie"/>
        </w:rPr>
        <w:footnoteRef/>
      </w:r>
      <w:r>
        <w:t xml:space="preserve"> El documento completo puede ser consultado en el Anexo 5.</w:t>
      </w:r>
    </w:p>
  </w:footnote>
  <w:footnote w:id="3">
    <w:p w14:paraId="0BC834D9" w14:textId="32B8AE03" w:rsidR="000D54D6" w:rsidRPr="00C022C9" w:rsidRDefault="000D54D6" w:rsidP="000D54D6">
      <w:pPr>
        <w:pStyle w:val="Textonotapie"/>
      </w:pPr>
      <w:r>
        <w:rPr>
          <w:rStyle w:val="Refdenotaalpie"/>
        </w:rPr>
        <w:footnoteRef/>
      </w:r>
      <w:r>
        <w:t xml:space="preserve"> El documento completo puede ser consultado en el </w:t>
      </w:r>
      <w:r w:rsidR="000E3D47">
        <w:t>A</w:t>
      </w:r>
      <w:r>
        <w:t>nexo 5.</w:t>
      </w:r>
    </w:p>
  </w:footnote>
  <w:footnote w:id="4">
    <w:p w14:paraId="2315A63F" w14:textId="382143FA" w:rsidR="00C022C9" w:rsidRPr="00C022C9" w:rsidRDefault="00C022C9">
      <w:pPr>
        <w:pStyle w:val="Textonotapie"/>
        <w:rPr>
          <w:lang w:val="es-CR"/>
        </w:rPr>
      </w:pPr>
      <w:r>
        <w:rPr>
          <w:rStyle w:val="Refdenotaalpie"/>
        </w:rPr>
        <w:footnoteRef/>
      </w:r>
      <w:r>
        <w:t xml:space="preserve"> </w:t>
      </w:r>
      <w:r>
        <w:rPr>
          <w:lang w:val="es-CR"/>
        </w:rPr>
        <w:t xml:space="preserve">El Plan Estratégico completo puede ser consultado en los </w:t>
      </w:r>
      <w:r w:rsidR="000E3D47">
        <w:rPr>
          <w:lang w:val="es-CR"/>
        </w:rPr>
        <w:t>A</w:t>
      </w:r>
      <w:r>
        <w:rPr>
          <w:lang w:val="es-CR"/>
        </w:rPr>
        <w:t>nexos 3 y 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6430C28" w14:textId="55AEE388" w:rsidR="00BB0101" w:rsidRDefault="00390E82">
    <w:r>
      <w:rPr>
        <w:noProof/>
        <w:lang w:val="es-CR"/>
      </w:rPr>
      <w:drawing>
        <wp:anchor distT="0" distB="0" distL="114300" distR="114300" simplePos="0" relativeHeight="251664384" behindDoc="1" locked="0" layoutInCell="1" allowOverlap="1" wp14:anchorId="315BA8CE" wp14:editId="4AA020C2">
          <wp:simplePos x="0" y="0"/>
          <wp:positionH relativeFrom="column">
            <wp:posOffset>-108585</wp:posOffset>
          </wp:positionH>
          <wp:positionV relativeFrom="paragraph">
            <wp:posOffset>-173990</wp:posOffset>
          </wp:positionV>
          <wp:extent cx="1470660" cy="474244"/>
          <wp:effectExtent l="0" t="0" r="0" b="2540"/>
          <wp:wrapTight wrapText="bothSides">
            <wp:wrapPolygon edited="0">
              <wp:start x="0" y="0"/>
              <wp:lineTo x="0" y="20847"/>
              <wp:lineTo x="21264" y="20847"/>
              <wp:lineTo x="21264" y="0"/>
              <wp:lineTo x="0" y="0"/>
            </wp:wrapPolygon>
          </wp:wrapTight>
          <wp:docPr id="14" name="Imagen 14" descr="Logotipo, nombre de la empres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agen 5" descr="Logotipo, nombre de la empresa&#10;&#10;Descripción generada automáticamente"/>
                  <pic:cNvPicPr/>
                </pic:nvPicPr>
                <pic:blipFill rotWithShape="1">
                  <a:blip r:embed="rId1">
                    <a:extLst>
                      <a:ext uri="{28A0092B-C50C-407E-A947-70E740481C1C}">
                        <a14:useLocalDpi xmlns:a14="http://schemas.microsoft.com/office/drawing/2010/main" val="0"/>
                      </a:ext>
                    </a:extLst>
                  </a:blip>
                  <a:srcRect l="15644" t="39110" r="14200" b="38267"/>
                  <a:stretch/>
                </pic:blipFill>
                <pic:spPr bwMode="auto">
                  <a:xfrm>
                    <a:off x="0" y="0"/>
                    <a:ext cx="1470660" cy="474244"/>
                  </a:xfrm>
                  <a:prstGeom prst="rect">
                    <a:avLst/>
                  </a:prstGeom>
                  <a:ln>
                    <a:noFill/>
                  </a:ln>
                  <a:extLst>
                    <a:ext uri="{53640926-AAD7-44D8-BBD7-CCE9431645EC}">
                      <a14:shadowObscured xmlns:a14="http://schemas.microsoft.com/office/drawing/2010/main"/>
                    </a:ext>
                  </a:extLst>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9C87C42"/>
    <w:multiLevelType w:val="hybridMultilevel"/>
    <w:tmpl w:val="B4084464"/>
    <w:lvl w:ilvl="0" w:tplc="140A0001">
      <w:start w:val="1"/>
      <w:numFmt w:val="bullet"/>
      <w:lvlText w:val=""/>
      <w:lvlJc w:val="left"/>
      <w:pPr>
        <w:tabs>
          <w:tab w:val="num" w:pos="360"/>
        </w:tabs>
        <w:ind w:left="360" w:hanging="360"/>
      </w:pPr>
      <w:rPr>
        <w:rFonts w:ascii="Symbol" w:hAnsi="Symbol" w:hint="default"/>
      </w:rPr>
    </w:lvl>
    <w:lvl w:ilvl="1" w:tplc="0C0A0003" w:tentative="1">
      <w:start w:val="1"/>
      <w:numFmt w:val="bullet"/>
      <w:lvlText w:val="o"/>
      <w:lvlJc w:val="left"/>
      <w:pPr>
        <w:tabs>
          <w:tab w:val="num" w:pos="1440"/>
        </w:tabs>
        <w:ind w:left="1440" w:hanging="360"/>
      </w:pPr>
      <w:rPr>
        <w:rFonts w:ascii="Courier New" w:hAnsi="Courier New" w:cs="Courier New" w:hint="default"/>
      </w:rPr>
    </w:lvl>
    <w:lvl w:ilvl="2" w:tplc="0C0A0005" w:tentative="1">
      <w:start w:val="1"/>
      <w:numFmt w:val="bullet"/>
      <w:lvlText w:val=""/>
      <w:lvlJc w:val="left"/>
      <w:pPr>
        <w:tabs>
          <w:tab w:val="num" w:pos="2160"/>
        </w:tabs>
        <w:ind w:left="2160" w:hanging="360"/>
      </w:pPr>
      <w:rPr>
        <w:rFonts w:ascii="Wingdings" w:hAnsi="Wingdings" w:hint="default"/>
      </w:rPr>
    </w:lvl>
    <w:lvl w:ilvl="3" w:tplc="0C0A0001" w:tentative="1">
      <w:start w:val="1"/>
      <w:numFmt w:val="bullet"/>
      <w:lvlText w:val=""/>
      <w:lvlJc w:val="left"/>
      <w:pPr>
        <w:tabs>
          <w:tab w:val="num" w:pos="2880"/>
        </w:tabs>
        <w:ind w:left="2880" w:hanging="360"/>
      </w:pPr>
      <w:rPr>
        <w:rFonts w:ascii="Symbol" w:hAnsi="Symbol" w:hint="default"/>
      </w:rPr>
    </w:lvl>
    <w:lvl w:ilvl="4" w:tplc="0C0A0003" w:tentative="1">
      <w:start w:val="1"/>
      <w:numFmt w:val="bullet"/>
      <w:lvlText w:val="o"/>
      <w:lvlJc w:val="left"/>
      <w:pPr>
        <w:tabs>
          <w:tab w:val="num" w:pos="3600"/>
        </w:tabs>
        <w:ind w:left="3600" w:hanging="360"/>
      </w:pPr>
      <w:rPr>
        <w:rFonts w:ascii="Courier New" w:hAnsi="Courier New" w:cs="Courier New" w:hint="default"/>
      </w:rPr>
    </w:lvl>
    <w:lvl w:ilvl="5" w:tplc="0C0A0005" w:tentative="1">
      <w:start w:val="1"/>
      <w:numFmt w:val="bullet"/>
      <w:lvlText w:val=""/>
      <w:lvlJc w:val="left"/>
      <w:pPr>
        <w:tabs>
          <w:tab w:val="num" w:pos="4320"/>
        </w:tabs>
        <w:ind w:left="4320" w:hanging="360"/>
      </w:pPr>
      <w:rPr>
        <w:rFonts w:ascii="Wingdings" w:hAnsi="Wingdings" w:hint="default"/>
      </w:rPr>
    </w:lvl>
    <w:lvl w:ilvl="6" w:tplc="0C0A0001" w:tentative="1">
      <w:start w:val="1"/>
      <w:numFmt w:val="bullet"/>
      <w:lvlText w:val=""/>
      <w:lvlJc w:val="left"/>
      <w:pPr>
        <w:tabs>
          <w:tab w:val="num" w:pos="5040"/>
        </w:tabs>
        <w:ind w:left="5040" w:hanging="360"/>
      </w:pPr>
      <w:rPr>
        <w:rFonts w:ascii="Symbol" w:hAnsi="Symbol" w:hint="default"/>
      </w:rPr>
    </w:lvl>
    <w:lvl w:ilvl="7" w:tplc="0C0A0003" w:tentative="1">
      <w:start w:val="1"/>
      <w:numFmt w:val="bullet"/>
      <w:lvlText w:val="o"/>
      <w:lvlJc w:val="left"/>
      <w:pPr>
        <w:tabs>
          <w:tab w:val="num" w:pos="5760"/>
        </w:tabs>
        <w:ind w:left="5760" w:hanging="360"/>
      </w:pPr>
      <w:rPr>
        <w:rFonts w:ascii="Courier New" w:hAnsi="Courier New" w:cs="Courier New" w:hint="default"/>
      </w:rPr>
    </w:lvl>
    <w:lvl w:ilvl="8" w:tplc="0C0A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B032D4C"/>
    <w:multiLevelType w:val="hybridMultilevel"/>
    <w:tmpl w:val="4552EE38"/>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 w15:restartNumberingAfterBreak="0">
    <w:nsid w:val="14F64328"/>
    <w:multiLevelType w:val="hybridMultilevel"/>
    <w:tmpl w:val="2FAC2CBA"/>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3" w15:restartNumberingAfterBreak="0">
    <w:nsid w:val="154C493C"/>
    <w:multiLevelType w:val="hybridMultilevel"/>
    <w:tmpl w:val="7106944C"/>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4" w15:restartNumberingAfterBreak="0">
    <w:nsid w:val="18A10810"/>
    <w:multiLevelType w:val="hybridMultilevel"/>
    <w:tmpl w:val="F940A97A"/>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5" w15:restartNumberingAfterBreak="0">
    <w:nsid w:val="2531717B"/>
    <w:multiLevelType w:val="multilevel"/>
    <w:tmpl w:val="9A60F78A"/>
    <w:lvl w:ilvl="0">
      <w:start w:val="1"/>
      <w:numFmt w:val="decimal"/>
      <w:lvlText w:val="%1"/>
      <w:lvlJc w:val="left"/>
      <w:pPr>
        <w:ind w:left="405" w:hanging="405"/>
      </w:pPr>
      <w:rPr>
        <w:rFonts w:hint="default"/>
      </w:rPr>
    </w:lvl>
    <w:lvl w:ilvl="1">
      <w:start w:val="1"/>
      <w:numFmt w:val="decimal"/>
      <w:lvlText w:val="%1.%2"/>
      <w:lvlJc w:val="left"/>
      <w:pPr>
        <w:ind w:left="405" w:hanging="40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2AEF4148"/>
    <w:multiLevelType w:val="hybridMultilevel"/>
    <w:tmpl w:val="481E276C"/>
    <w:lvl w:ilvl="0" w:tplc="A0B23F40">
      <w:start w:val="1"/>
      <w:numFmt w:val="bullet"/>
      <w:lvlText w:val="▸"/>
      <w:lvlJc w:val="left"/>
      <w:pPr>
        <w:tabs>
          <w:tab w:val="num" w:pos="720"/>
        </w:tabs>
        <w:ind w:left="720" w:hanging="360"/>
      </w:pPr>
      <w:rPr>
        <w:rFonts w:ascii="Cambria Math" w:hAnsi="Cambria Math" w:hint="default"/>
      </w:rPr>
    </w:lvl>
    <w:lvl w:ilvl="1" w:tplc="D8165540" w:tentative="1">
      <w:start w:val="1"/>
      <w:numFmt w:val="bullet"/>
      <w:lvlText w:val="▸"/>
      <w:lvlJc w:val="left"/>
      <w:pPr>
        <w:tabs>
          <w:tab w:val="num" w:pos="1440"/>
        </w:tabs>
        <w:ind w:left="1440" w:hanging="360"/>
      </w:pPr>
      <w:rPr>
        <w:rFonts w:ascii="Cambria Math" w:hAnsi="Cambria Math" w:hint="default"/>
      </w:rPr>
    </w:lvl>
    <w:lvl w:ilvl="2" w:tplc="CD0A728E" w:tentative="1">
      <w:start w:val="1"/>
      <w:numFmt w:val="bullet"/>
      <w:lvlText w:val="▸"/>
      <w:lvlJc w:val="left"/>
      <w:pPr>
        <w:tabs>
          <w:tab w:val="num" w:pos="2160"/>
        </w:tabs>
        <w:ind w:left="2160" w:hanging="360"/>
      </w:pPr>
      <w:rPr>
        <w:rFonts w:ascii="Cambria Math" w:hAnsi="Cambria Math" w:hint="default"/>
      </w:rPr>
    </w:lvl>
    <w:lvl w:ilvl="3" w:tplc="515EDF3C" w:tentative="1">
      <w:start w:val="1"/>
      <w:numFmt w:val="bullet"/>
      <w:lvlText w:val="▸"/>
      <w:lvlJc w:val="left"/>
      <w:pPr>
        <w:tabs>
          <w:tab w:val="num" w:pos="2880"/>
        </w:tabs>
        <w:ind w:left="2880" w:hanging="360"/>
      </w:pPr>
      <w:rPr>
        <w:rFonts w:ascii="Cambria Math" w:hAnsi="Cambria Math" w:hint="default"/>
      </w:rPr>
    </w:lvl>
    <w:lvl w:ilvl="4" w:tplc="814A5244" w:tentative="1">
      <w:start w:val="1"/>
      <w:numFmt w:val="bullet"/>
      <w:lvlText w:val="▸"/>
      <w:lvlJc w:val="left"/>
      <w:pPr>
        <w:tabs>
          <w:tab w:val="num" w:pos="3600"/>
        </w:tabs>
        <w:ind w:left="3600" w:hanging="360"/>
      </w:pPr>
      <w:rPr>
        <w:rFonts w:ascii="Cambria Math" w:hAnsi="Cambria Math" w:hint="default"/>
      </w:rPr>
    </w:lvl>
    <w:lvl w:ilvl="5" w:tplc="92F67772" w:tentative="1">
      <w:start w:val="1"/>
      <w:numFmt w:val="bullet"/>
      <w:lvlText w:val="▸"/>
      <w:lvlJc w:val="left"/>
      <w:pPr>
        <w:tabs>
          <w:tab w:val="num" w:pos="4320"/>
        </w:tabs>
        <w:ind w:left="4320" w:hanging="360"/>
      </w:pPr>
      <w:rPr>
        <w:rFonts w:ascii="Cambria Math" w:hAnsi="Cambria Math" w:hint="default"/>
      </w:rPr>
    </w:lvl>
    <w:lvl w:ilvl="6" w:tplc="C48A9912" w:tentative="1">
      <w:start w:val="1"/>
      <w:numFmt w:val="bullet"/>
      <w:lvlText w:val="▸"/>
      <w:lvlJc w:val="left"/>
      <w:pPr>
        <w:tabs>
          <w:tab w:val="num" w:pos="5040"/>
        </w:tabs>
        <w:ind w:left="5040" w:hanging="360"/>
      </w:pPr>
      <w:rPr>
        <w:rFonts w:ascii="Cambria Math" w:hAnsi="Cambria Math" w:hint="default"/>
      </w:rPr>
    </w:lvl>
    <w:lvl w:ilvl="7" w:tplc="EA043438" w:tentative="1">
      <w:start w:val="1"/>
      <w:numFmt w:val="bullet"/>
      <w:lvlText w:val="▸"/>
      <w:lvlJc w:val="left"/>
      <w:pPr>
        <w:tabs>
          <w:tab w:val="num" w:pos="5760"/>
        </w:tabs>
        <w:ind w:left="5760" w:hanging="360"/>
      </w:pPr>
      <w:rPr>
        <w:rFonts w:ascii="Cambria Math" w:hAnsi="Cambria Math" w:hint="default"/>
      </w:rPr>
    </w:lvl>
    <w:lvl w:ilvl="8" w:tplc="A5AA0B30" w:tentative="1">
      <w:start w:val="1"/>
      <w:numFmt w:val="bullet"/>
      <w:lvlText w:val="▸"/>
      <w:lvlJc w:val="left"/>
      <w:pPr>
        <w:tabs>
          <w:tab w:val="num" w:pos="6480"/>
        </w:tabs>
        <w:ind w:left="6480" w:hanging="360"/>
      </w:pPr>
      <w:rPr>
        <w:rFonts w:ascii="Cambria Math" w:hAnsi="Cambria Math" w:hint="default"/>
      </w:rPr>
    </w:lvl>
  </w:abstractNum>
  <w:abstractNum w:abstractNumId="7" w15:restartNumberingAfterBreak="0">
    <w:nsid w:val="2AFA6C02"/>
    <w:multiLevelType w:val="hybridMultilevel"/>
    <w:tmpl w:val="84A2AC94"/>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8" w15:restartNumberingAfterBreak="0">
    <w:nsid w:val="316E7E2B"/>
    <w:multiLevelType w:val="hybridMultilevel"/>
    <w:tmpl w:val="28526040"/>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9" w15:restartNumberingAfterBreak="0">
    <w:nsid w:val="38792E8D"/>
    <w:multiLevelType w:val="hybridMultilevel"/>
    <w:tmpl w:val="2D8CD1DC"/>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0" w15:restartNumberingAfterBreak="0">
    <w:nsid w:val="394C60EA"/>
    <w:multiLevelType w:val="hybridMultilevel"/>
    <w:tmpl w:val="7494DE54"/>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1" w15:restartNumberingAfterBreak="0">
    <w:nsid w:val="42382AAE"/>
    <w:multiLevelType w:val="multilevel"/>
    <w:tmpl w:val="F5C418E8"/>
    <w:lvl w:ilvl="0">
      <w:start w:val="5"/>
      <w:numFmt w:val="decimal"/>
      <w:lvlText w:val="%1"/>
      <w:lvlJc w:val="left"/>
      <w:pPr>
        <w:ind w:left="405" w:hanging="405"/>
      </w:pPr>
      <w:rPr>
        <w:rFonts w:hint="default"/>
        <w:color w:val="auto"/>
      </w:rPr>
    </w:lvl>
    <w:lvl w:ilvl="1">
      <w:start w:val="1"/>
      <w:numFmt w:val="decimal"/>
      <w:lvlText w:val="%1.%2"/>
      <w:lvlJc w:val="left"/>
      <w:pPr>
        <w:ind w:left="1285" w:hanging="720"/>
      </w:pPr>
      <w:rPr>
        <w:rFonts w:hint="default"/>
      </w:rPr>
    </w:lvl>
    <w:lvl w:ilvl="2">
      <w:start w:val="1"/>
      <w:numFmt w:val="decimal"/>
      <w:lvlText w:val="%1.%2.%3"/>
      <w:lvlJc w:val="left"/>
      <w:pPr>
        <w:ind w:left="8800" w:hanging="720"/>
      </w:pPr>
      <w:rPr>
        <w:rFonts w:hint="default"/>
      </w:rPr>
    </w:lvl>
    <w:lvl w:ilvl="3">
      <w:start w:val="1"/>
      <w:numFmt w:val="decimal"/>
      <w:lvlText w:val="%1.%2.%3.%4"/>
      <w:lvlJc w:val="left"/>
      <w:pPr>
        <w:ind w:left="2775" w:hanging="1080"/>
      </w:pPr>
      <w:rPr>
        <w:rFonts w:hint="default"/>
      </w:rPr>
    </w:lvl>
    <w:lvl w:ilvl="4">
      <w:start w:val="1"/>
      <w:numFmt w:val="decimal"/>
      <w:lvlText w:val="%1.%2.%3.%4.%5"/>
      <w:lvlJc w:val="left"/>
      <w:pPr>
        <w:ind w:left="3340" w:hanging="1080"/>
      </w:pPr>
      <w:rPr>
        <w:rFonts w:hint="default"/>
      </w:rPr>
    </w:lvl>
    <w:lvl w:ilvl="5">
      <w:start w:val="1"/>
      <w:numFmt w:val="decimal"/>
      <w:lvlText w:val="%1.%2.%3.%4.%5.%6"/>
      <w:lvlJc w:val="left"/>
      <w:pPr>
        <w:ind w:left="4265" w:hanging="1440"/>
      </w:pPr>
      <w:rPr>
        <w:rFonts w:hint="default"/>
      </w:rPr>
    </w:lvl>
    <w:lvl w:ilvl="6">
      <w:start w:val="1"/>
      <w:numFmt w:val="decimal"/>
      <w:lvlText w:val="%1.%2.%3.%4.%5.%6.%7"/>
      <w:lvlJc w:val="left"/>
      <w:pPr>
        <w:ind w:left="5190" w:hanging="1800"/>
      </w:pPr>
      <w:rPr>
        <w:rFonts w:hint="default"/>
      </w:rPr>
    </w:lvl>
    <w:lvl w:ilvl="7">
      <w:start w:val="1"/>
      <w:numFmt w:val="decimal"/>
      <w:lvlText w:val="%1.%2.%3.%4.%5.%6.%7.%8"/>
      <w:lvlJc w:val="left"/>
      <w:pPr>
        <w:ind w:left="5755" w:hanging="1800"/>
      </w:pPr>
      <w:rPr>
        <w:rFonts w:hint="default"/>
      </w:rPr>
    </w:lvl>
    <w:lvl w:ilvl="8">
      <w:start w:val="1"/>
      <w:numFmt w:val="decimal"/>
      <w:lvlText w:val="%1.%2.%3.%4.%5.%6.%7.%8.%9"/>
      <w:lvlJc w:val="left"/>
      <w:pPr>
        <w:ind w:left="6680" w:hanging="2160"/>
      </w:pPr>
      <w:rPr>
        <w:rFonts w:hint="default"/>
      </w:rPr>
    </w:lvl>
  </w:abstractNum>
  <w:abstractNum w:abstractNumId="12" w15:restartNumberingAfterBreak="0">
    <w:nsid w:val="4C4C3BC8"/>
    <w:multiLevelType w:val="hybridMultilevel"/>
    <w:tmpl w:val="EDC8C16E"/>
    <w:lvl w:ilvl="0" w:tplc="0C0A0001">
      <w:start w:val="1"/>
      <w:numFmt w:val="bullet"/>
      <w:lvlText w:val=""/>
      <w:lvlJc w:val="left"/>
      <w:pPr>
        <w:tabs>
          <w:tab w:val="num" w:pos="360"/>
        </w:tabs>
        <w:ind w:left="360" w:hanging="360"/>
      </w:pPr>
      <w:rPr>
        <w:rFonts w:ascii="Symbol" w:hAnsi="Symbol" w:hint="default"/>
      </w:rPr>
    </w:lvl>
    <w:lvl w:ilvl="1" w:tplc="F8BCFB0C">
      <w:start w:val="1"/>
      <w:numFmt w:val="bullet"/>
      <w:pStyle w:val="TextoIndempendiente2"/>
      <w:lvlText w:val=""/>
      <w:lvlJc w:val="left"/>
      <w:pPr>
        <w:tabs>
          <w:tab w:val="num" w:pos="1080"/>
        </w:tabs>
        <w:ind w:left="1080" w:hanging="360"/>
      </w:pPr>
      <w:rPr>
        <w:rFonts w:ascii="Symbol" w:hAnsi="Symbol" w:hint="default"/>
      </w:rPr>
    </w:lvl>
    <w:lvl w:ilvl="2" w:tplc="0C0A0005" w:tentative="1">
      <w:start w:val="1"/>
      <w:numFmt w:val="bullet"/>
      <w:lvlText w:val=""/>
      <w:lvlJc w:val="left"/>
      <w:pPr>
        <w:tabs>
          <w:tab w:val="num" w:pos="1800"/>
        </w:tabs>
        <w:ind w:left="1800" w:hanging="360"/>
      </w:pPr>
      <w:rPr>
        <w:rFonts w:ascii="Wingdings" w:hAnsi="Wingdings" w:hint="default"/>
      </w:rPr>
    </w:lvl>
    <w:lvl w:ilvl="3" w:tplc="0C0A0001" w:tentative="1">
      <w:start w:val="1"/>
      <w:numFmt w:val="bullet"/>
      <w:lvlText w:val=""/>
      <w:lvlJc w:val="left"/>
      <w:pPr>
        <w:tabs>
          <w:tab w:val="num" w:pos="2520"/>
        </w:tabs>
        <w:ind w:left="2520" w:hanging="360"/>
      </w:pPr>
      <w:rPr>
        <w:rFonts w:ascii="Symbol" w:hAnsi="Symbol" w:hint="default"/>
      </w:rPr>
    </w:lvl>
    <w:lvl w:ilvl="4" w:tplc="0C0A0003" w:tentative="1">
      <w:start w:val="1"/>
      <w:numFmt w:val="bullet"/>
      <w:lvlText w:val="o"/>
      <w:lvlJc w:val="left"/>
      <w:pPr>
        <w:tabs>
          <w:tab w:val="num" w:pos="3240"/>
        </w:tabs>
        <w:ind w:left="3240" w:hanging="360"/>
      </w:pPr>
      <w:rPr>
        <w:rFonts w:ascii="Courier New" w:hAnsi="Courier New" w:cs="Courier New" w:hint="default"/>
      </w:rPr>
    </w:lvl>
    <w:lvl w:ilvl="5" w:tplc="0C0A0005" w:tentative="1">
      <w:start w:val="1"/>
      <w:numFmt w:val="bullet"/>
      <w:lvlText w:val=""/>
      <w:lvlJc w:val="left"/>
      <w:pPr>
        <w:tabs>
          <w:tab w:val="num" w:pos="3960"/>
        </w:tabs>
        <w:ind w:left="3960" w:hanging="360"/>
      </w:pPr>
      <w:rPr>
        <w:rFonts w:ascii="Wingdings" w:hAnsi="Wingdings" w:hint="default"/>
      </w:rPr>
    </w:lvl>
    <w:lvl w:ilvl="6" w:tplc="0C0A0001" w:tentative="1">
      <w:start w:val="1"/>
      <w:numFmt w:val="bullet"/>
      <w:lvlText w:val=""/>
      <w:lvlJc w:val="left"/>
      <w:pPr>
        <w:tabs>
          <w:tab w:val="num" w:pos="4680"/>
        </w:tabs>
        <w:ind w:left="4680" w:hanging="360"/>
      </w:pPr>
      <w:rPr>
        <w:rFonts w:ascii="Symbol" w:hAnsi="Symbol" w:hint="default"/>
      </w:rPr>
    </w:lvl>
    <w:lvl w:ilvl="7" w:tplc="0C0A0003" w:tentative="1">
      <w:start w:val="1"/>
      <w:numFmt w:val="bullet"/>
      <w:lvlText w:val="o"/>
      <w:lvlJc w:val="left"/>
      <w:pPr>
        <w:tabs>
          <w:tab w:val="num" w:pos="5400"/>
        </w:tabs>
        <w:ind w:left="5400" w:hanging="360"/>
      </w:pPr>
      <w:rPr>
        <w:rFonts w:ascii="Courier New" w:hAnsi="Courier New" w:cs="Courier New" w:hint="default"/>
      </w:rPr>
    </w:lvl>
    <w:lvl w:ilvl="8" w:tplc="0C0A0005" w:tentative="1">
      <w:start w:val="1"/>
      <w:numFmt w:val="bullet"/>
      <w:lvlText w:val=""/>
      <w:lvlJc w:val="left"/>
      <w:pPr>
        <w:tabs>
          <w:tab w:val="num" w:pos="6120"/>
        </w:tabs>
        <w:ind w:left="6120" w:hanging="360"/>
      </w:pPr>
      <w:rPr>
        <w:rFonts w:ascii="Wingdings" w:hAnsi="Wingdings" w:hint="default"/>
      </w:rPr>
    </w:lvl>
  </w:abstractNum>
  <w:abstractNum w:abstractNumId="13" w15:restartNumberingAfterBreak="0">
    <w:nsid w:val="51143B9A"/>
    <w:multiLevelType w:val="hybridMultilevel"/>
    <w:tmpl w:val="245EA348"/>
    <w:lvl w:ilvl="0" w:tplc="737A695A">
      <w:start w:val="1"/>
      <w:numFmt w:val="bullet"/>
      <w:pStyle w:val="TextoIndependiente2"/>
      <w:lvlText w:val=""/>
      <w:lvlJc w:val="left"/>
      <w:pPr>
        <w:tabs>
          <w:tab w:val="num" w:pos="1425"/>
        </w:tabs>
        <w:ind w:left="1425" w:hanging="360"/>
      </w:pPr>
      <w:rPr>
        <w:rFonts w:ascii="Symbol" w:hAnsi="Symbol" w:hint="default"/>
      </w:rPr>
    </w:lvl>
    <w:lvl w:ilvl="1" w:tplc="0C0A0003">
      <w:start w:val="1"/>
      <w:numFmt w:val="bullet"/>
      <w:lvlText w:val="o"/>
      <w:lvlJc w:val="left"/>
      <w:pPr>
        <w:tabs>
          <w:tab w:val="num" w:pos="2145"/>
        </w:tabs>
        <w:ind w:left="2145" w:hanging="360"/>
      </w:pPr>
      <w:rPr>
        <w:rFonts w:ascii="Courier New" w:hAnsi="Courier New" w:cs="Courier New" w:hint="default"/>
      </w:rPr>
    </w:lvl>
    <w:lvl w:ilvl="2" w:tplc="0C0A0005" w:tentative="1">
      <w:start w:val="1"/>
      <w:numFmt w:val="bullet"/>
      <w:lvlText w:val=""/>
      <w:lvlJc w:val="left"/>
      <w:pPr>
        <w:tabs>
          <w:tab w:val="num" w:pos="2865"/>
        </w:tabs>
        <w:ind w:left="2865" w:hanging="360"/>
      </w:pPr>
      <w:rPr>
        <w:rFonts w:ascii="Wingdings" w:hAnsi="Wingdings" w:hint="default"/>
      </w:rPr>
    </w:lvl>
    <w:lvl w:ilvl="3" w:tplc="0C0A0001" w:tentative="1">
      <w:start w:val="1"/>
      <w:numFmt w:val="bullet"/>
      <w:lvlText w:val=""/>
      <w:lvlJc w:val="left"/>
      <w:pPr>
        <w:tabs>
          <w:tab w:val="num" w:pos="3585"/>
        </w:tabs>
        <w:ind w:left="3585" w:hanging="360"/>
      </w:pPr>
      <w:rPr>
        <w:rFonts w:ascii="Symbol" w:hAnsi="Symbol" w:hint="default"/>
      </w:rPr>
    </w:lvl>
    <w:lvl w:ilvl="4" w:tplc="0C0A0003" w:tentative="1">
      <w:start w:val="1"/>
      <w:numFmt w:val="bullet"/>
      <w:lvlText w:val="o"/>
      <w:lvlJc w:val="left"/>
      <w:pPr>
        <w:tabs>
          <w:tab w:val="num" w:pos="4305"/>
        </w:tabs>
        <w:ind w:left="4305" w:hanging="360"/>
      </w:pPr>
      <w:rPr>
        <w:rFonts w:ascii="Courier New" w:hAnsi="Courier New" w:cs="Courier New" w:hint="default"/>
      </w:rPr>
    </w:lvl>
    <w:lvl w:ilvl="5" w:tplc="0C0A0005" w:tentative="1">
      <w:start w:val="1"/>
      <w:numFmt w:val="bullet"/>
      <w:lvlText w:val=""/>
      <w:lvlJc w:val="left"/>
      <w:pPr>
        <w:tabs>
          <w:tab w:val="num" w:pos="5025"/>
        </w:tabs>
        <w:ind w:left="5025" w:hanging="360"/>
      </w:pPr>
      <w:rPr>
        <w:rFonts w:ascii="Wingdings" w:hAnsi="Wingdings" w:hint="default"/>
      </w:rPr>
    </w:lvl>
    <w:lvl w:ilvl="6" w:tplc="0C0A0001" w:tentative="1">
      <w:start w:val="1"/>
      <w:numFmt w:val="bullet"/>
      <w:lvlText w:val=""/>
      <w:lvlJc w:val="left"/>
      <w:pPr>
        <w:tabs>
          <w:tab w:val="num" w:pos="5745"/>
        </w:tabs>
        <w:ind w:left="5745" w:hanging="360"/>
      </w:pPr>
      <w:rPr>
        <w:rFonts w:ascii="Symbol" w:hAnsi="Symbol" w:hint="default"/>
      </w:rPr>
    </w:lvl>
    <w:lvl w:ilvl="7" w:tplc="0C0A0003" w:tentative="1">
      <w:start w:val="1"/>
      <w:numFmt w:val="bullet"/>
      <w:lvlText w:val="o"/>
      <w:lvlJc w:val="left"/>
      <w:pPr>
        <w:tabs>
          <w:tab w:val="num" w:pos="6465"/>
        </w:tabs>
        <w:ind w:left="6465" w:hanging="360"/>
      </w:pPr>
      <w:rPr>
        <w:rFonts w:ascii="Courier New" w:hAnsi="Courier New" w:cs="Courier New" w:hint="default"/>
      </w:rPr>
    </w:lvl>
    <w:lvl w:ilvl="8" w:tplc="0C0A0005" w:tentative="1">
      <w:start w:val="1"/>
      <w:numFmt w:val="bullet"/>
      <w:lvlText w:val=""/>
      <w:lvlJc w:val="left"/>
      <w:pPr>
        <w:tabs>
          <w:tab w:val="num" w:pos="7185"/>
        </w:tabs>
        <w:ind w:left="7185" w:hanging="360"/>
      </w:pPr>
      <w:rPr>
        <w:rFonts w:ascii="Wingdings" w:hAnsi="Wingdings" w:hint="default"/>
      </w:rPr>
    </w:lvl>
  </w:abstractNum>
  <w:abstractNum w:abstractNumId="14" w15:restartNumberingAfterBreak="0">
    <w:nsid w:val="55FF71AC"/>
    <w:multiLevelType w:val="hybridMultilevel"/>
    <w:tmpl w:val="295E5D34"/>
    <w:lvl w:ilvl="0" w:tplc="140A0001">
      <w:start w:val="1"/>
      <w:numFmt w:val="bullet"/>
      <w:lvlText w:val=""/>
      <w:lvlJc w:val="left"/>
      <w:pPr>
        <w:ind w:left="1260" w:hanging="360"/>
      </w:pPr>
      <w:rPr>
        <w:rFonts w:ascii="Symbol" w:hAnsi="Symbol" w:hint="default"/>
      </w:rPr>
    </w:lvl>
    <w:lvl w:ilvl="1" w:tplc="140A0003" w:tentative="1">
      <w:start w:val="1"/>
      <w:numFmt w:val="bullet"/>
      <w:lvlText w:val="o"/>
      <w:lvlJc w:val="left"/>
      <w:pPr>
        <w:ind w:left="1980" w:hanging="360"/>
      </w:pPr>
      <w:rPr>
        <w:rFonts w:ascii="Courier New" w:hAnsi="Courier New" w:cs="Courier New" w:hint="default"/>
      </w:rPr>
    </w:lvl>
    <w:lvl w:ilvl="2" w:tplc="140A0005" w:tentative="1">
      <w:start w:val="1"/>
      <w:numFmt w:val="bullet"/>
      <w:lvlText w:val=""/>
      <w:lvlJc w:val="left"/>
      <w:pPr>
        <w:ind w:left="2700" w:hanging="360"/>
      </w:pPr>
      <w:rPr>
        <w:rFonts w:ascii="Wingdings" w:hAnsi="Wingdings" w:hint="default"/>
      </w:rPr>
    </w:lvl>
    <w:lvl w:ilvl="3" w:tplc="140A0001" w:tentative="1">
      <w:start w:val="1"/>
      <w:numFmt w:val="bullet"/>
      <w:lvlText w:val=""/>
      <w:lvlJc w:val="left"/>
      <w:pPr>
        <w:ind w:left="3420" w:hanging="360"/>
      </w:pPr>
      <w:rPr>
        <w:rFonts w:ascii="Symbol" w:hAnsi="Symbol" w:hint="default"/>
      </w:rPr>
    </w:lvl>
    <w:lvl w:ilvl="4" w:tplc="140A0003" w:tentative="1">
      <w:start w:val="1"/>
      <w:numFmt w:val="bullet"/>
      <w:lvlText w:val="o"/>
      <w:lvlJc w:val="left"/>
      <w:pPr>
        <w:ind w:left="4140" w:hanging="360"/>
      </w:pPr>
      <w:rPr>
        <w:rFonts w:ascii="Courier New" w:hAnsi="Courier New" w:cs="Courier New" w:hint="default"/>
      </w:rPr>
    </w:lvl>
    <w:lvl w:ilvl="5" w:tplc="140A0005" w:tentative="1">
      <w:start w:val="1"/>
      <w:numFmt w:val="bullet"/>
      <w:lvlText w:val=""/>
      <w:lvlJc w:val="left"/>
      <w:pPr>
        <w:ind w:left="4860" w:hanging="360"/>
      </w:pPr>
      <w:rPr>
        <w:rFonts w:ascii="Wingdings" w:hAnsi="Wingdings" w:hint="default"/>
      </w:rPr>
    </w:lvl>
    <w:lvl w:ilvl="6" w:tplc="140A0001" w:tentative="1">
      <w:start w:val="1"/>
      <w:numFmt w:val="bullet"/>
      <w:lvlText w:val=""/>
      <w:lvlJc w:val="left"/>
      <w:pPr>
        <w:ind w:left="5580" w:hanging="360"/>
      </w:pPr>
      <w:rPr>
        <w:rFonts w:ascii="Symbol" w:hAnsi="Symbol" w:hint="default"/>
      </w:rPr>
    </w:lvl>
    <w:lvl w:ilvl="7" w:tplc="140A0003" w:tentative="1">
      <w:start w:val="1"/>
      <w:numFmt w:val="bullet"/>
      <w:lvlText w:val="o"/>
      <w:lvlJc w:val="left"/>
      <w:pPr>
        <w:ind w:left="6300" w:hanging="360"/>
      </w:pPr>
      <w:rPr>
        <w:rFonts w:ascii="Courier New" w:hAnsi="Courier New" w:cs="Courier New" w:hint="default"/>
      </w:rPr>
    </w:lvl>
    <w:lvl w:ilvl="8" w:tplc="140A0005" w:tentative="1">
      <w:start w:val="1"/>
      <w:numFmt w:val="bullet"/>
      <w:lvlText w:val=""/>
      <w:lvlJc w:val="left"/>
      <w:pPr>
        <w:ind w:left="7020" w:hanging="360"/>
      </w:pPr>
      <w:rPr>
        <w:rFonts w:ascii="Wingdings" w:hAnsi="Wingdings" w:hint="default"/>
      </w:rPr>
    </w:lvl>
  </w:abstractNum>
  <w:abstractNum w:abstractNumId="15" w15:restartNumberingAfterBreak="0">
    <w:nsid w:val="597E0242"/>
    <w:multiLevelType w:val="hybridMultilevel"/>
    <w:tmpl w:val="B89A97CA"/>
    <w:lvl w:ilvl="0" w:tplc="140A0001">
      <w:start w:val="1"/>
      <w:numFmt w:val="bullet"/>
      <w:lvlText w:val=""/>
      <w:lvlJc w:val="left"/>
      <w:pPr>
        <w:ind w:left="36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6" w15:restartNumberingAfterBreak="0">
    <w:nsid w:val="5B632856"/>
    <w:multiLevelType w:val="hybridMultilevel"/>
    <w:tmpl w:val="5B10F788"/>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7" w15:restartNumberingAfterBreak="0">
    <w:nsid w:val="5F8B1C7F"/>
    <w:multiLevelType w:val="hybridMultilevel"/>
    <w:tmpl w:val="E47644C8"/>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8" w15:restartNumberingAfterBreak="0">
    <w:nsid w:val="606C4B37"/>
    <w:multiLevelType w:val="hybridMultilevel"/>
    <w:tmpl w:val="8C2AC8CA"/>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19" w15:restartNumberingAfterBreak="0">
    <w:nsid w:val="62BF166D"/>
    <w:multiLevelType w:val="hybridMultilevel"/>
    <w:tmpl w:val="1520B3A6"/>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0" w15:restartNumberingAfterBreak="0">
    <w:nsid w:val="71D42670"/>
    <w:multiLevelType w:val="hybridMultilevel"/>
    <w:tmpl w:val="BE0C4C28"/>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abstractNum w:abstractNumId="21" w15:restartNumberingAfterBreak="0">
    <w:nsid w:val="7B4D7D2B"/>
    <w:multiLevelType w:val="hybridMultilevel"/>
    <w:tmpl w:val="6EF655B2"/>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num w:numId="1" w16cid:durableId="1447041044">
    <w:abstractNumId w:val="12"/>
  </w:num>
  <w:num w:numId="2" w16cid:durableId="1680962687">
    <w:abstractNumId w:val="13"/>
  </w:num>
  <w:num w:numId="3" w16cid:durableId="1971326885">
    <w:abstractNumId w:val="5"/>
  </w:num>
  <w:num w:numId="4" w16cid:durableId="1223368977">
    <w:abstractNumId w:val="0"/>
  </w:num>
  <w:num w:numId="5" w16cid:durableId="1673098405">
    <w:abstractNumId w:val="20"/>
  </w:num>
  <w:num w:numId="6" w16cid:durableId="1301618304">
    <w:abstractNumId w:val="15"/>
  </w:num>
  <w:num w:numId="7" w16cid:durableId="1462576421">
    <w:abstractNumId w:val="19"/>
  </w:num>
  <w:num w:numId="8" w16cid:durableId="142431242">
    <w:abstractNumId w:val="14"/>
  </w:num>
  <w:num w:numId="9" w16cid:durableId="616521625">
    <w:abstractNumId w:val="18"/>
  </w:num>
  <w:num w:numId="10" w16cid:durableId="248393109">
    <w:abstractNumId w:val="7"/>
  </w:num>
  <w:num w:numId="11" w16cid:durableId="1480800922">
    <w:abstractNumId w:val="17"/>
  </w:num>
  <w:num w:numId="12" w16cid:durableId="163324852">
    <w:abstractNumId w:val="6"/>
  </w:num>
  <w:num w:numId="13" w16cid:durableId="1163397475">
    <w:abstractNumId w:val="8"/>
  </w:num>
  <w:num w:numId="14" w16cid:durableId="1104961469">
    <w:abstractNumId w:val="10"/>
  </w:num>
  <w:num w:numId="15" w16cid:durableId="110560951">
    <w:abstractNumId w:val="21"/>
  </w:num>
  <w:num w:numId="16" w16cid:durableId="971908026">
    <w:abstractNumId w:val="4"/>
  </w:num>
  <w:num w:numId="17" w16cid:durableId="1017731013">
    <w:abstractNumId w:val="1"/>
  </w:num>
  <w:num w:numId="18" w16cid:durableId="502816701">
    <w:abstractNumId w:val="3"/>
  </w:num>
  <w:num w:numId="19" w16cid:durableId="1365400390">
    <w:abstractNumId w:val="16"/>
  </w:num>
  <w:num w:numId="20" w16cid:durableId="560866615">
    <w:abstractNumId w:val="11"/>
  </w:num>
  <w:num w:numId="21" w16cid:durableId="756559064">
    <w:abstractNumId w:val="2"/>
  </w:num>
  <w:num w:numId="22" w16cid:durableId="1526166260">
    <w:abstractNumId w:val="9"/>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removePersonalInformation/>
  <w:removeDateAndTime/>
  <w:displayBackgroundShap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drawingGridHorizontalSpacing w:val="120"/>
  <w:displayHorizontalDrawingGridEvery w:val="2"/>
  <w:characterSpacingControl w:val="doNotCompress"/>
  <w:hdrShapeDefaults>
    <o:shapedefaults v:ext="edit" spidmax="2082"/>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612CE"/>
    <w:rsid w:val="00000B43"/>
    <w:rsid w:val="00000D28"/>
    <w:rsid w:val="00001B41"/>
    <w:rsid w:val="0000314F"/>
    <w:rsid w:val="000033F5"/>
    <w:rsid w:val="00005710"/>
    <w:rsid w:val="00006C37"/>
    <w:rsid w:val="00006CB4"/>
    <w:rsid w:val="00007E39"/>
    <w:rsid w:val="00010BFF"/>
    <w:rsid w:val="00010EDE"/>
    <w:rsid w:val="0001348A"/>
    <w:rsid w:val="00015AB4"/>
    <w:rsid w:val="000167D1"/>
    <w:rsid w:val="0001680B"/>
    <w:rsid w:val="000209E3"/>
    <w:rsid w:val="00020BD4"/>
    <w:rsid w:val="00021E24"/>
    <w:rsid w:val="00022764"/>
    <w:rsid w:val="00022D11"/>
    <w:rsid w:val="000265AA"/>
    <w:rsid w:val="00027A05"/>
    <w:rsid w:val="000302C0"/>
    <w:rsid w:val="00031C4A"/>
    <w:rsid w:val="00031F38"/>
    <w:rsid w:val="00032D49"/>
    <w:rsid w:val="0003314E"/>
    <w:rsid w:val="00033E74"/>
    <w:rsid w:val="00033F48"/>
    <w:rsid w:val="00035D33"/>
    <w:rsid w:val="000409A3"/>
    <w:rsid w:val="00041FE6"/>
    <w:rsid w:val="00042ED9"/>
    <w:rsid w:val="0004395C"/>
    <w:rsid w:val="00043FB1"/>
    <w:rsid w:val="00044017"/>
    <w:rsid w:val="000442E3"/>
    <w:rsid w:val="00044463"/>
    <w:rsid w:val="00044BF4"/>
    <w:rsid w:val="0004523B"/>
    <w:rsid w:val="00045E68"/>
    <w:rsid w:val="00046F03"/>
    <w:rsid w:val="00047167"/>
    <w:rsid w:val="000504C4"/>
    <w:rsid w:val="00050849"/>
    <w:rsid w:val="00054255"/>
    <w:rsid w:val="00056138"/>
    <w:rsid w:val="0005619B"/>
    <w:rsid w:val="000562DD"/>
    <w:rsid w:val="000609DB"/>
    <w:rsid w:val="00062295"/>
    <w:rsid w:val="00064E95"/>
    <w:rsid w:val="00065939"/>
    <w:rsid w:val="00065D5A"/>
    <w:rsid w:val="00065EB7"/>
    <w:rsid w:val="00067B12"/>
    <w:rsid w:val="00067E45"/>
    <w:rsid w:val="0007175F"/>
    <w:rsid w:val="00071BBC"/>
    <w:rsid w:val="00071D64"/>
    <w:rsid w:val="000739E5"/>
    <w:rsid w:val="00074202"/>
    <w:rsid w:val="00074691"/>
    <w:rsid w:val="000746E5"/>
    <w:rsid w:val="000751B7"/>
    <w:rsid w:val="000765F5"/>
    <w:rsid w:val="0007702C"/>
    <w:rsid w:val="00080F2E"/>
    <w:rsid w:val="00081054"/>
    <w:rsid w:val="000823A2"/>
    <w:rsid w:val="00083A26"/>
    <w:rsid w:val="00084323"/>
    <w:rsid w:val="00084A56"/>
    <w:rsid w:val="00084AE1"/>
    <w:rsid w:val="00085761"/>
    <w:rsid w:val="0008582A"/>
    <w:rsid w:val="00086141"/>
    <w:rsid w:val="00086296"/>
    <w:rsid w:val="00086350"/>
    <w:rsid w:val="000872B6"/>
    <w:rsid w:val="00087A24"/>
    <w:rsid w:val="00087BBE"/>
    <w:rsid w:val="00087F76"/>
    <w:rsid w:val="00090AC2"/>
    <w:rsid w:val="0009214C"/>
    <w:rsid w:val="0009435D"/>
    <w:rsid w:val="000945AC"/>
    <w:rsid w:val="00095633"/>
    <w:rsid w:val="00095912"/>
    <w:rsid w:val="00095EC1"/>
    <w:rsid w:val="00097935"/>
    <w:rsid w:val="000A12AE"/>
    <w:rsid w:val="000A2382"/>
    <w:rsid w:val="000A3403"/>
    <w:rsid w:val="000A3C3A"/>
    <w:rsid w:val="000A55AD"/>
    <w:rsid w:val="000A58A8"/>
    <w:rsid w:val="000A7546"/>
    <w:rsid w:val="000B0507"/>
    <w:rsid w:val="000B1DFC"/>
    <w:rsid w:val="000B2106"/>
    <w:rsid w:val="000B26B7"/>
    <w:rsid w:val="000B5A18"/>
    <w:rsid w:val="000B7B04"/>
    <w:rsid w:val="000B7F28"/>
    <w:rsid w:val="000C058C"/>
    <w:rsid w:val="000C17A6"/>
    <w:rsid w:val="000C33B6"/>
    <w:rsid w:val="000C4AAD"/>
    <w:rsid w:val="000C5A44"/>
    <w:rsid w:val="000C69D7"/>
    <w:rsid w:val="000C728A"/>
    <w:rsid w:val="000C7D1C"/>
    <w:rsid w:val="000D0449"/>
    <w:rsid w:val="000D2088"/>
    <w:rsid w:val="000D3B83"/>
    <w:rsid w:val="000D4103"/>
    <w:rsid w:val="000D46EF"/>
    <w:rsid w:val="000D51C8"/>
    <w:rsid w:val="000D54D6"/>
    <w:rsid w:val="000D65DF"/>
    <w:rsid w:val="000E193E"/>
    <w:rsid w:val="000E25DD"/>
    <w:rsid w:val="000E3D47"/>
    <w:rsid w:val="000E60AB"/>
    <w:rsid w:val="000E63C3"/>
    <w:rsid w:val="000E6939"/>
    <w:rsid w:val="000E73A9"/>
    <w:rsid w:val="000E79AF"/>
    <w:rsid w:val="000F0768"/>
    <w:rsid w:val="000F1677"/>
    <w:rsid w:val="000F1F0B"/>
    <w:rsid w:val="000F2DBA"/>
    <w:rsid w:val="000F3618"/>
    <w:rsid w:val="000F3C37"/>
    <w:rsid w:val="000F4275"/>
    <w:rsid w:val="000F4DB0"/>
    <w:rsid w:val="0010060D"/>
    <w:rsid w:val="001017A8"/>
    <w:rsid w:val="00102607"/>
    <w:rsid w:val="001026C3"/>
    <w:rsid w:val="00103D28"/>
    <w:rsid w:val="00104D43"/>
    <w:rsid w:val="0010591F"/>
    <w:rsid w:val="00106146"/>
    <w:rsid w:val="00110182"/>
    <w:rsid w:val="0011064C"/>
    <w:rsid w:val="00110724"/>
    <w:rsid w:val="00110B9B"/>
    <w:rsid w:val="00111FA1"/>
    <w:rsid w:val="0011234F"/>
    <w:rsid w:val="00113277"/>
    <w:rsid w:val="00116856"/>
    <w:rsid w:val="00116C2E"/>
    <w:rsid w:val="001204D9"/>
    <w:rsid w:val="00124F79"/>
    <w:rsid w:val="0012570F"/>
    <w:rsid w:val="001267F8"/>
    <w:rsid w:val="0013046F"/>
    <w:rsid w:val="00131321"/>
    <w:rsid w:val="00131B1A"/>
    <w:rsid w:val="001332B1"/>
    <w:rsid w:val="00136971"/>
    <w:rsid w:val="00136EC2"/>
    <w:rsid w:val="00140432"/>
    <w:rsid w:val="001415B5"/>
    <w:rsid w:val="00144E6B"/>
    <w:rsid w:val="00145CA2"/>
    <w:rsid w:val="0014745A"/>
    <w:rsid w:val="00153118"/>
    <w:rsid w:val="0015421D"/>
    <w:rsid w:val="001602AF"/>
    <w:rsid w:val="00161897"/>
    <w:rsid w:val="0016308F"/>
    <w:rsid w:val="00163D05"/>
    <w:rsid w:val="0016524A"/>
    <w:rsid w:val="00166942"/>
    <w:rsid w:val="00170EAC"/>
    <w:rsid w:val="00171198"/>
    <w:rsid w:val="00171EAD"/>
    <w:rsid w:val="00174964"/>
    <w:rsid w:val="00174FA4"/>
    <w:rsid w:val="00176884"/>
    <w:rsid w:val="001808EE"/>
    <w:rsid w:val="00180ACA"/>
    <w:rsid w:val="001818AE"/>
    <w:rsid w:val="00182CA7"/>
    <w:rsid w:val="00182E33"/>
    <w:rsid w:val="00186954"/>
    <w:rsid w:val="00186E87"/>
    <w:rsid w:val="00190D6B"/>
    <w:rsid w:val="001927B7"/>
    <w:rsid w:val="00194FB9"/>
    <w:rsid w:val="00197724"/>
    <w:rsid w:val="001A3DAB"/>
    <w:rsid w:val="001A40F4"/>
    <w:rsid w:val="001A5EFD"/>
    <w:rsid w:val="001A66F7"/>
    <w:rsid w:val="001A7411"/>
    <w:rsid w:val="001A788A"/>
    <w:rsid w:val="001B06A5"/>
    <w:rsid w:val="001B09E3"/>
    <w:rsid w:val="001B0A8A"/>
    <w:rsid w:val="001B1A1C"/>
    <w:rsid w:val="001B5DED"/>
    <w:rsid w:val="001B6422"/>
    <w:rsid w:val="001B7485"/>
    <w:rsid w:val="001B7A99"/>
    <w:rsid w:val="001C042E"/>
    <w:rsid w:val="001C0E5F"/>
    <w:rsid w:val="001C1C12"/>
    <w:rsid w:val="001C1D0A"/>
    <w:rsid w:val="001C27E4"/>
    <w:rsid w:val="001C3A97"/>
    <w:rsid w:val="001C684F"/>
    <w:rsid w:val="001C710C"/>
    <w:rsid w:val="001C7693"/>
    <w:rsid w:val="001D483D"/>
    <w:rsid w:val="001D4F9F"/>
    <w:rsid w:val="001D508C"/>
    <w:rsid w:val="001D5D90"/>
    <w:rsid w:val="001D6055"/>
    <w:rsid w:val="001D7374"/>
    <w:rsid w:val="001D789A"/>
    <w:rsid w:val="001E0A3B"/>
    <w:rsid w:val="001E2D99"/>
    <w:rsid w:val="001E3B9F"/>
    <w:rsid w:val="001E3FE5"/>
    <w:rsid w:val="001E485D"/>
    <w:rsid w:val="001E65DD"/>
    <w:rsid w:val="001E6801"/>
    <w:rsid w:val="001E6BE6"/>
    <w:rsid w:val="001E746B"/>
    <w:rsid w:val="001F165D"/>
    <w:rsid w:val="001F1839"/>
    <w:rsid w:val="001F23EA"/>
    <w:rsid w:val="001F2C04"/>
    <w:rsid w:val="001F760E"/>
    <w:rsid w:val="001F7F1F"/>
    <w:rsid w:val="002000B8"/>
    <w:rsid w:val="00201253"/>
    <w:rsid w:val="002024A1"/>
    <w:rsid w:val="0020297A"/>
    <w:rsid w:val="00202B91"/>
    <w:rsid w:val="00205F42"/>
    <w:rsid w:val="00206584"/>
    <w:rsid w:val="002074FD"/>
    <w:rsid w:val="00210D9A"/>
    <w:rsid w:val="002110DC"/>
    <w:rsid w:val="00211DD6"/>
    <w:rsid w:val="00211FFC"/>
    <w:rsid w:val="00212272"/>
    <w:rsid w:val="00213151"/>
    <w:rsid w:val="00213DB2"/>
    <w:rsid w:val="0021651E"/>
    <w:rsid w:val="00220B2B"/>
    <w:rsid w:val="0022173F"/>
    <w:rsid w:val="00223780"/>
    <w:rsid w:val="00223ECA"/>
    <w:rsid w:val="00224255"/>
    <w:rsid w:val="002248DE"/>
    <w:rsid w:val="002268BB"/>
    <w:rsid w:val="00230621"/>
    <w:rsid w:val="00230876"/>
    <w:rsid w:val="00230C81"/>
    <w:rsid w:val="00231394"/>
    <w:rsid w:val="00231F3A"/>
    <w:rsid w:val="00233240"/>
    <w:rsid w:val="002336F3"/>
    <w:rsid w:val="00233A57"/>
    <w:rsid w:val="00234137"/>
    <w:rsid w:val="00234222"/>
    <w:rsid w:val="00234CE4"/>
    <w:rsid w:val="00240096"/>
    <w:rsid w:val="002407DB"/>
    <w:rsid w:val="00243DA5"/>
    <w:rsid w:val="00244CE4"/>
    <w:rsid w:val="00244F69"/>
    <w:rsid w:val="00245B09"/>
    <w:rsid w:val="00245D69"/>
    <w:rsid w:val="00247271"/>
    <w:rsid w:val="002502CE"/>
    <w:rsid w:val="00250AAD"/>
    <w:rsid w:val="0025122A"/>
    <w:rsid w:val="00251FED"/>
    <w:rsid w:val="0025313E"/>
    <w:rsid w:val="002544BF"/>
    <w:rsid w:val="00255DE7"/>
    <w:rsid w:val="00256340"/>
    <w:rsid w:val="00256AF3"/>
    <w:rsid w:val="0025716D"/>
    <w:rsid w:val="00260CED"/>
    <w:rsid w:val="00260F4D"/>
    <w:rsid w:val="0026202D"/>
    <w:rsid w:val="002626AA"/>
    <w:rsid w:val="00264FC5"/>
    <w:rsid w:val="00266294"/>
    <w:rsid w:val="00270A95"/>
    <w:rsid w:val="002717F1"/>
    <w:rsid w:val="002719A0"/>
    <w:rsid w:val="00273132"/>
    <w:rsid w:val="002740BE"/>
    <w:rsid w:val="0027550B"/>
    <w:rsid w:val="002755C0"/>
    <w:rsid w:val="002756EF"/>
    <w:rsid w:val="00280BE6"/>
    <w:rsid w:val="00281990"/>
    <w:rsid w:val="00284E86"/>
    <w:rsid w:val="0028737A"/>
    <w:rsid w:val="00287AE1"/>
    <w:rsid w:val="00287FCE"/>
    <w:rsid w:val="002906E5"/>
    <w:rsid w:val="002908CE"/>
    <w:rsid w:val="002918A0"/>
    <w:rsid w:val="002921BC"/>
    <w:rsid w:val="00293EE4"/>
    <w:rsid w:val="00294179"/>
    <w:rsid w:val="00294803"/>
    <w:rsid w:val="00296252"/>
    <w:rsid w:val="0029758D"/>
    <w:rsid w:val="002A1CAA"/>
    <w:rsid w:val="002A240E"/>
    <w:rsid w:val="002A30E7"/>
    <w:rsid w:val="002A428E"/>
    <w:rsid w:val="002A4854"/>
    <w:rsid w:val="002A5880"/>
    <w:rsid w:val="002A5CCD"/>
    <w:rsid w:val="002A6175"/>
    <w:rsid w:val="002A7A80"/>
    <w:rsid w:val="002B073C"/>
    <w:rsid w:val="002B10FE"/>
    <w:rsid w:val="002B1320"/>
    <w:rsid w:val="002B1DD7"/>
    <w:rsid w:val="002B301C"/>
    <w:rsid w:val="002B3DA1"/>
    <w:rsid w:val="002B6020"/>
    <w:rsid w:val="002B64FD"/>
    <w:rsid w:val="002B718A"/>
    <w:rsid w:val="002C150B"/>
    <w:rsid w:val="002C1F53"/>
    <w:rsid w:val="002C2F5F"/>
    <w:rsid w:val="002C53AD"/>
    <w:rsid w:val="002C53E2"/>
    <w:rsid w:val="002C5813"/>
    <w:rsid w:val="002C6CC4"/>
    <w:rsid w:val="002C73FB"/>
    <w:rsid w:val="002C74D0"/>
    <w:rsid w:val="002D03FC"/>
    <w:rsid w:val="002D2C5C"/>
    <w:rsid w:val="002D361A"/>
    <w:rsid w:val="002D506F"/>
    <w:rsid w:val="002D6081"/>
    <w:rsid w:val="002D692A"/>
    <w:rsid w:val="002D7426"/>
    <w:rsid w:val="002D7C31"/>
    <w:rsid w:val="002E22E3"/>
    <w:rsid w:val="002E3375"/>
    <w:rsid w:val="002E4179"/>
    <w:rsid w:val="002E6DBC"/>
    <w:rsid w:val="002E7EB3"/>
    <w:rsid w:val="002F017E"/>
    <w:rsid w:val="002F07D8"/>
    <w:rsid w:val="002F12EE"/>
    <w:rsid w:val="002F190A"/>
    <w:rsid w:val="002F1A7A"/>
    <w:rsid w:val="002F1FC4"/>
    <w:rsid w:val="002F363A"/>
    <w:rsid w:val="002F7629"/>
    <w:rsid w:val="00300DB4"/>
    <w:rsid w:val="00300F25"/>
    <w:rsid w:val="003015E5"/>
    <w:rsid w:val="00301A24"/>
    <w:rsid w:val="003057ED"/>
    <w:rsid w:val="0030723E"/>
    <w:rsid w:val="003073B9"/>
    <w:rsid w:val="00307574"/>
    <w:rsid w:val="00311942"/>
    <w:rsid w:val="00311CBC"/>
    <w:rsid w:val="00313203"/>
    <w:rsid w:val="00314656"/>
    <w:rsid w:val="003165A0"/>
    <w:rsid w:val="00316C40"/>
    <w:rsid w:val="003175B9"/>
    <w:rsid w:val="00317E33"/>
    <w:rsid w:val="00320987"/>
    <w:rsid w:val="00323292"/>
    <w:rsid w:val="00323564"/>
    <w:rsid w:val="0032363C"/>
    <w:rsid w:val="00325342"/>
    <w:rsid w:val="00325E85"/>
    <w:rsid w:val="0033082A"/>
    <w:rsid w:val="00330D12"/>
    <w:rsid w:val="00331C01"/>
    <w:rsid w:val="00333086"/>
    <w:rsid w:val="00333F3C"/>
    <w:rsid w:val="0033435B"/>
    <w:rsid w:val="00334992"/>
    <w:rsid w:val="0033500E"/>
    <w:rsid w:val="0033592E"/>
    <w:rsid w:val="00337229"/>
    <w:rsid w:val="0033759A"/>
    <w:rsid w:val="003375CE"/>
    <w:rsid w:val="003376AA"/>
    <w:rsid w:val="00337CE2"/>
    <w:rsid w:val="00340A05"/>
    <w:rsid w:val="00340BE7"/>
    <w:rsid w:val="00340D68"/>
    <w:rsid w:val="00341876"/>
    <w:rsid w:val="0034671F"/>
    <w:rsid w:val="00346799"/>
    <w:rsid w:val="003479AF"/>
    <w:rsid w:val="003506E9"/>
    <w:rsid w:val="00354712"/>
    <w:rsid w:val="00356DF2"/>
    <w:rsid w:val="0036612F"/>
    <w:rsid w:val="00367F01"/>
    <w:rsid w:val="00372EBD"/>
    <w:rsid w:val="0037370C"/>
    <w:rsid w:val="0037443D"/>
    <w:rsid w:val="00374B77"/>
    <w:rsid w:val="003766AD"/>
    <w:rsid w:val="00377446"/>
    <w:rsid w:val="003804A5"/>
    <w:rsid w:val="00380F3F"/>
    <w:rsid w:val="00381471"/>
    <w:rsid w:val="00381DD4"/>
    <w:rsid w:val="0038597B"/>
    <w:rsid w:val="003859BC"/>
    <w:rsid w:val="00386262"/>
    <w:rsid w:val="00390E82"/>
    <w:rsid w:val="00391C7C"/>
    <w:rsid w:val="00392C85"/>
    <w:rsid w:val="00394C75"/>
    <w:rsid w:val="0039532E"/>
    <w:rsid w:val="003958BF"/>
    <w:rsid w:val="00396863"/>
    <w:rsid w:val="00396A7D"/>
    <w:rsid w:val="00397BDF"/>
    <w:rsid w:val="003A25EA"/>
    <w:rsid w:val="003A282D"/>
    <w:rsid w:val="003A2AA0"/>
    <w:rsid w:val="003A36A4"/>
    <w:rsid w:val="003A3D60"/>
    <w:rsid w:val="003A7914"/>
    <w:rsid w:val="003B02B1"/>
    <w:rsid w:val="003B16AC"/>
    <w:rsid w:val="003B191F"/>
    <w:rsid w:val="003B1C05"/>
    <w:rsid w:val="003B5E44"/>
    <w:rsid w:val="003B6CAF"/>
    <w:rsid w:val="003B7A6C"/>
    <w:rsid w:val="003B7DCE"/>
    <w:rsid w:val="003C007F"/>
    <w:rsid w:val="003C0184"/>
    <w:rsid w:val="003C1205"/>
    <w:rsid w:val="003C1F77"/>
    <w:rsid w:val="003C4BDB"/>
    <w:rsid w:val="003C4F39"/>
    <w:rsid w:val="003C5D69"/>
    <w:rsid w:val="003C645B"/>
    <w:rsid w:val="003D13E0"/>
    <w:rsid w:val="003D1D00"/>
    <w:rsid w:val="003D2776"/>
    <w:rsid w:val="003D3F11"/>
    <w:rsid w:val="003D56DE"/>
    <w:rsid w:val="003D679B"/>
    <w:rsid w:val="003E0B5E"/>
    <w:rsid w:val="003E0BEA"/>
    <w:rsid w:val="003E120E"/>
    <w:rsid w:val="003E148F"/>
    <w:rsid w:val="003E175C"/>
    <w:rsid w:val="003E20AA"/>
    <w:rsid w:val="003E211B"/>
    <w:rsid w:val="003E2863"/>
    <w:rsid w:val="003E2CE1"/>
    <w:rsid w:val="003E37A3"/>
    <w:rsid w:val="003E4075"/>
    <w:rsid w:val="003E4508"/>
    <w:rsid w:val="003E4D7C"/>
    <w:rsid w:val="003E55BD"/>
    <w:rsid w:val="003E5834"/>
    <w:rsid w:val="003E759F"/>
    <w:rsid w:val="003F0564"/>
    <w:rsid w:val="003F0E0A"/>
    <w:rsid w:val="003F11EB"/>
    <w:rsid w:val="003F210E"/>
    <w:rsid w:val="003F29B2"/>
    <w:rsid w:val="003F32E8"/>
    <w:rsid w:val="003F45BF"/>
    <w:rsid w:val="003F4680"/>
    <w:rsid w:val="003F52CD"/>
    <w:rsid w:val="003F5DDC"/>
    <w:rsid w:val="0040128F"/>
    <w:rsid w:val="00401D1F"/>
    <w:rsid w:val="00401FB8"/>
    <w:rsid w:val="004033F4"/>
    <w:rsid w:val="0040376F"/>
    <w:rsid w:val="0040492C"/>
    <w:rsid w:val="004067EA"/>
    <w:rsid w:val="00406A52"/>
    <w:rsid w:val="0041127B"/>
    <w:rsid w:val="00411C05"/>
    <w:rsid w:val="00414BD8"/>
    <w:rsid w:val="004155D4"/>
    <w:rsid w:val="00415637"/>
    <w:rsid w:val="00415A1E"/>
    <w:rsid w:val="0041695C"/>
    <w:rsid w:val="00420D2A"/>
    <w:rsid w:val="00421955"/>
    <w:rsid w:val="00422058"/>
    <w:rsid w:val="004232E0"/>
    <w:rsid w:val="004236CC"/>
    <w:rsid w:val="00425B61"/>
    <w:rsid w:val="00426B8C"/>
    <w:rsid w:val="00426F36"/>
    <w:rsid w:val="00431150"/>
    <w:rsid w:val="00431225"/>
    <w:rsid w:val="00432204"/>
    <w:rsid w:val="004324BB"/>
    <w:rsid w:val="00433132"/>
    <w:rsid w:val="00435FDF"/>
    <w:rsid w:val="00436506"/>
    <w:rsid w:val="0044008E"/>
    <w:rsid w:val="00440623"/>
    <w:rsid w:val="0044227C"/>
    <w:rsid w:val="00443BC3"/>
    <w:rsid w:val="00451DFB"/>
    <w:rsid w:val="004545B4"/>
    <w:rsid w:val="0045570A"/>
    <w:rsid w:val="00455A68"/>
    <w:rsid w:val="00456091"/>
    <w:rsid w:val="00457AD6"/>
    <w:rsid w:val="0046227A"/>
    <w:rsid w:val="00464022"/>
    <w:rsid w:val="00464B10"/>
    <w:rsid w:val="00464E1F"/>
    <w:rsid w:val="00465A33"/>
    <w:rsid w:val="00465E78"/>
    <w:rsid w:val="00470813"/>
    <w:rsid w:val="00470F8C"/>
    <w:rsid w:val="00471048"/>
    <w:rsid w:val="004733E4"/>
    <w:rsid w:val="00475EC6"/>
    <w:rsid w:val="00476301"/>
    <w:rsid w:val="0048118E"/>
    <w:rsid w:val="00482B60"/>
    <w:rsid w:val="00483CEE"/>
    <w:rsid w:val="00484477"/>
    <w:rsid w:val="00484ADB"/>
    <w:rsid w:val="004857B1"/>
    <w:rsid w:val="00485F89"/>
    <w:rsid w:val="004874B3"/>
    <w:rsid w:val="00487D0A"/>
    <w:rsid w:val="00490434"/>
    <w:rsid w:val="004907D4"/>
    <w:rsid w:val="00491F12"/>
    <w:rsid w:val="00492142"/>
    <w:rsid w:val="004921F5"/>
    <w:rsid w:val="004925D2"/>
    <w:rsid w:val="004926FA"/>
    <w:rsid w:val="00492863"/>
    <w:rsid w:val="00492DE2"/>
    <w:rsid w:val="00493AED"/>
    <w:rsid w:val="00494DD6"/>
    <w:rsid w:val="0049505E"/>
    <w:rsid w:val="00495887"/>
    <w:rsid w:val="00497D6E"/>
    <w:rsid w:val="004A1423"/>
    <w:rsid w:val="004A18F9"/>
    <w:rsid w:val="004A2CB3"/>
    <w:rsid w:val="004A346E"/>
    <w:rsid w:val="004A48CF"/>
    <w:rsid w:val="004A4E27"/>
    <w:rsid w:val="004A57FA"/>
    <w:rsid w:val="004A5D10"/>
    <w:rsid w:val="004A71C0"/>
    <w:rsid w:val="004B18B1"/>
    <w:rsid w:val="004B1B5F"/>
    <w:rsid w:val="004B3750"/>
    <w:rsid w:val="004B6157"/>
    <w:rsid w:val="004B7629"/>
    <w:rsid w:val="004C11B8"/>
    <w:rsid w:val="004C230C"/>
    <w:rsid w:val="004C2879"/>
    <w:rsid w:val="004C3050"/>
    <w:rsid w:val="004C3372"/>
    <w:rsid w:val="004C7737"/>
    <w:rsid w:val="004D11E3"/>
    <w:rsid w:val="004D1EDE"/>
    <w:rsid w:val="004D2A75"/>
    <w:rsid w:val="004D46EE"/>
    <w:rsid w:val="004D6306"/>
    <w:rsid w:val="004D6E79"/>
    <w:rsid w:val="004D6FDC"/>
    <w:rsid w:val="004E060D"/>
    <w:rsid w:val="004E2103"/>
    <w:rsid w:val="004E29BE"/>
    <w:rsid w:val="004E2D0F"/>
    <w:rsid w:val="004E3198"/>
    <w:rsid w:val="004E3217"/>
    <w:rsid w:val="004E3433"/>
    <w:rsid w:val="004E391C"/>
    <w:rsid w:val="004E39A1"/>
    <w:rsid w:val="004E46C7"/>
    <w:rsid w:val="004E517D"/>
    <w:rsid w:val="004E57CD"/>
    <w:rsid w:val="004E58D2"/>
    <w:rsid w:val="004E6FA3"/>
    <w:rsid w:val="004F02B0"/>
    <w:rsid w:val="004F0ECE"/>
    <w:rsid w:val="004F12EB"/>
    <w:rsid w:val="004F51A9"/>
    <w:rsid w:val="004F590E"/>
    <w:rsid w:val="004F6A8F"/>
    <w:rsid w:val="004F78C7"/>
    <w:rsid w:val="00501099"/>
    <w:rsid w:val="00501112"/>
    <w:rsid w:val="00501760"/>
    <w:rsid w:val="00501F37"/>
    <w:rsid w:val="005022BD"/>
    <w:rsid w:val="00505883"/>
    <w:rsid w:val="00506051"/>
    <w:rsid w:val="00506115"/>
    <w:rsid w:val="0050662D"/>
    <w:rsid w:val="00510AEF"/>
    <w:rsid w:val="005112CF"/>
    <w:rsid w:val="005116C9"/>
    <w:rsid w:val="005119F2"/>
    <w:rsid w:val="00513A1E"/>
    <w:rsid w:val="00513A3C"/>
    <w:rsid w:val="00515263"/>
    <w:rsid w:val="00520601"/>
    <w:rsid w:val="00524493"/>
    <w:rsid w:val="00524924"/>
    <w:rsid w:val="00524CBA"/>
    <w:rsid w:val="00530B81"/>
    <w:rsid w:val="00531425"/>
    <w:rsid w:val="005315C4"/>
    <w:rsid w:val="005319C1"/>
    <w:rsid w:val="00531FB0"/>
    <w:rsid w:val="00532E78"/>
    <w:rsid w:val="00533483"/>
    <w:rsid w:val="00533ACD"/>
    <w:rsid w:val="00533C61"/>
    <w:rsid w:val="005348DB"/>
    <w:rsid w:val="00534EE5"/>
    <w:rsid w:val="00535A1C"/>
    <w:rsid w:val="00535B1D"/>
    <w:rsid w:val="00535E26"/>
    <w:rsid w:val="00536969"/>
    <w:rsid w:val="00537BC4"/>
    <w:rsid w:val="00540A76"/>
    <w:rsid w:val="005413EE"/>
    <w:rsid w:val="00541AE1"/>
    <w:rsid w:val="005420BB"/>
    <w:rsid w:val="00542F6A"/>
    <w:rsid w:val="005432CB"/>
    <w:rsid w:val="005432FA"/>
    <w:rsid w:val="0054373A"/>
    <w:rsid w:val="00543BF3"/>
    <w:rsid w:val="00543FE6"/>
    <w:rsid w:val="00544DA1"/>
    <w:rsid w:val="00546757"/>
    <w:rsid w:val="00547DF4"/>
    <w:rsid w:val="00547F6E"/>
    <w:rsid w:val="00551223"/>
    <w:rsid w:val="00551FD8"/>
    <w:rsid w:val="00552567"/>
    <w:rsid w:val="005570E8"/>
    <w:rsid w:val="00560FB6"/>
    <w:rsid w:val="005612C1"/>
    <w:rsid w:val="005619C2"/>
    <w:rsid w:val="00562975"/>
    <w:rsid w:val="00562DD8"/>
    <w:rsid w:val="005631B6"/>
    <w:rsid w:val="005647EE"/>
    <w:rsid w:val="005658B5"/>
    <w:rsid w:val="005669BE"/>
    <w:rsid w:val="005720A5"/>
    <w:rsid w:val="00572B04"/>
    <w:rsid w:val="00572D67"/>
    <w:rsid w:val="005735EA"/>
    <w:rsid w:val="00573DD2"/>
    <w:rsid w:val="005742BF"/>
    <w:rsid w:val="005742D1"/>
    <w:rsid w:val="005769E6"/>
    <w:rsid w:val="00576A57"/>
    <w:rsid w:val="00576EC9"/>
    <w:rsid w:val="0057742D"/>
    <w:rsid w:val="00580628"/>
    <w:rsid w:val="0058289F"/>
    <w:rsid w:val="005837F6"/>
    <w:rsid w:val="00584896"/>
    <w:rsid w:val="00585154"/>
    <w:rsid w:val="00590A8B"/>
    <w:rsid w:val="0059183B"/>
    <w:rsid w:val="00591CFC"/>
    <w:rsid w:val="00591EC1"/>
    <w:rsid w:val="00593CE2"/>
    <w:rsid w:val="005942CD"/>
    <w:rsid w:val="005946EC"/>
    <w:rsid w:val="00596074"/>
    <w:rsid w:val="00596F30"/>
    <w:rsid w:val="005A1548"/>
    <w:rsid w:val="005A1D61"/>
    <w:rsid w:val="005A482A"/>
    <w:rsid w:val="005A4E44"/>
    <w:rsid w:val="005A5DAE"/>
    <w:rsid w:val="005A5DEA"/>
    <w:rsid w:val="005A6458"/>
    <w:rsid w:val="005A7C41"/>
    <w:rsid w:val="005B01FC"/>
    <w:rsid w:val="005B110F"/>
    <w:rsid w:val="005B22E4"/>
    <w:rsid w:val="005B362A"/>
    <w:rsid w:val="005B46C4"/>
    <w:rsid w:val="005B549D"/>
    <w:rsid w:val="005B57F6"/>
    <w:rsid w:val="005B646A"/>
    <w:rsid w:val="005B652A"/>
    <w:rsid w:val="005C0E77"/>
    <w:rsid w:val="005C2FAD"/>
    <w:rsid w:val="005C323B"/>
    <w:rsid w:val="005C3780"/>
    <w:rsid w:val="005C5A51"/>
    <w:rsid w:val="005C6E31"/>
    <w:rsid w:val="005C6E61"/>
    <w:rsid w:val="005C7B70"/>
    <w:rsid w:val="005D3489"/>
    <w:rsid w:val="005D73FD"/>
    <w:rsid w:val="005E0184"/>
    <w:rsid w:val="005E1098"/>
    <w:rsid w:val="005E11D9"/>
    <w:rsid w:val="005E1C0C"/>
    <w:rsid w:val="005F16E2"/>
    <w:rsid w:val="005F1EF7"/>
    <w:rsid w:val="005F23A9"/>
    <w:rsid w:val="005F4CEE"/>
    <w:rsid w:val="005F59DA"/>
    <w:rsid w:val="005F6309"/>
    <w:rsid w:val="005F6BD0"/>
    <w:rsid w:val="005F77A7"/>
    <w:rsid w:val="005F7A32"/>
    <w:rsid w:val="00600042"/>
    <w:rsid w:val="00601718"/>
    <w:rsid w:val="0060490A"/>
    <w:rsid w:val="00605227"/>
    <w:rsid w:val="00605393"/>
    <w:rsid w:val="00607274"/>
    <w:rsid w:val="006104DA"/>
    <w:rsid w:val="0061072F"/>
    <w:rsid w:val="00611467"/>
    <w:rsid w:val="00611B63"/>
    <w:rsid w:val="006121CD"/>
    <w:rsid w:val="00612A54"/>
    <w:rsid w:val="00612F56"/>
    <w:rsid w:val="006152B3"/>
    <w:rsid w:val="00615AF3"/>
    <w:rsid w:val="006170A1"/>
    <w:rsid w:val="00617760"/>
    <w:rsid w:val="0061787B"/>
    <w:rsid w:val="00617EA9"/>
    <w:rsid w:val="006205A4"/>
    <w:rsid w:val="00620724"/>
    <w:rsid w:val="00620F9E"/>
    <w:rsid w:val="00622A2F"/>
    <w:rsid w:val="00623760"/>
    <w:rsid w:val="00624AC9"/>
    <w:rsid w:val="00626BEA"/>
    <w:rsid w:val="00627C87"/>
    <w:rsid w:val="006300BD"/>
    <w:rsid w:val="00631A3C"/>
    <w:rsid w:val="006325BE"/>
    <w:rsid w:val="00632FAF"/>
    <w:rsid w:val="00633601"/>
    <w:rsid w:val="00636114"/>
    <w:rsid w:val="00636656"/>
    <w:rsid w:val="006368B6"/>
    <w:rsid w:val="00636FBA"/>
    <w:rsid w:val="006373A7"/>
    <w:rsid w:val="0064025F"/>
    <w:rsid w:val="00640340"/>
    <w:rsid w:val="00641CEE"/>
    <w:rsid w:val="006472E3"/>
    <w:rsid w:val="00650E4E"/>
    <w:rsid w:val="00652166"/>
    <w:rsid w:val="00654F9B"/>
    <w:rsid w:val="00655915"/>
    <w:rsid w:val="00656B32"/>
    <w:rsid w:val="0065771A"/>
    <w:rsid w:val="00661B8B"/>
    <w:rsid w:val="00661EC4"/>
    <w:rsid w:val="00662573"/>
    <w:rsid w:val="006659F4"/>
    <w:rsid w:val="00665B85"/>
    <w:rsid w:val="00667A89"/>
    <w:rsid w:val="00670614"/>
    <w:rsid w:val="00674EEF"/>
    <w:rsid w:val="006758D9"/>
    <w:rsid w:val="00675DA2"/>
    <w:rsid w:val="00675E87"/>
    <w:rsid w:val="00677468"/>
    <w:rsid w:val="00677A1C"/>
    <w:rsid w:val="0068037C"/>
    <w:rsid w:val="00680F1A"/>
    <w:rsid w:val="00683CF2"/>
    <w:rsid w:val="00684431"/>
    <w:rsid w:val="00687E57"/>
    <w:rsid w:val="0069100B"/>
    <w:rsid w:val="006923E0"/>
    <w:rsid w:val="00694AB3"/>
    <w:rsid w:val="006A0C1A"/>
    <w:rsid w:val="006A0CA8"/>
    <w:rsid w:val="006A2208"/>
    <w:rsid w:val="006A2633"/>
    <w:rsid w:val="006A3DD4"/>
    <w:rsid w:val="006A4A1F"/>
    <w:rsid w:val="006A6CEF"/>
    <w:rsid w:val="006A7D09"/>
    <w:rsid w:val="006B0962"/>
    <w:rsid w:val="006B3426"/>
    <w:rsid w:val="006B417B"/>
    <w:rsid w:val="006B5774"/>
    <w:rsid w:val="006C0169"/>
    <w:rsid w:val="006C0E8B"/>
    <w:rsid w:val="006C124A"/>
    <w:rsid w:val="006C24D8"/>
    <w:rsid w:val="006C35F6"/>
    <w:rsid w:val="006C36A3"/>
    <w:rsid w:val="006C473D"/>
    <w:rsid w:val="006C51E6"/>
    <w:rsid w:val="006C5773"/>
    <w:rsid w:val="006C600F"/>
    <w:rsid w:val="006C7584"/>
    <w:rsid w:val="006C79B6"/>
    <w:rsid w:val="006C79B7"/>
    <w:rsid w:val="006C7EB5"/>
    <w:rsid w:val="006D146E"/>
    <w:rsid w:val="006D2485"/>
    <w:rsid w:val="006D5F29"/>
    <w:rsid w:val="006D7D8D"/>
    <w:rsid w:val="006E09CD"/>
    <w:rsid w:val="006E0A76"/>
    <w:rsid w:val="006E49F4"/>
    <w:rsid w:val="006E4DA1"/>
    <w:rsid w:val="006E53F8"/>
    <w:rsid w:val="006F0188"/>
    <w:rsid w:val="006F0C28"/>
    <w:rsid w:val="006F10C5"/>
    <w:rsid w:val="006F1759"/>
    <w:rsid w:val="006F2534"/>
    <w:rsid w:val="006F46AF"/>
    <w:rsid w:val="006F521F"/>
    <w:rsid w:val="006F556F"/>
    <w:rsid w:val="006F5CA8"/>
    <w:rsid w:val="006F60F6"/>
    <w:rsid w:val="006F63B7"/>
    <w:rsid w:val="006F6774"/>
    <w:rsid w:val="006F6D22"/>
    <w:rsid w:val="006F707D"/>
    <w:rsid w:val="006F75B5"/>
    <w:rsid w:val="00700F6E"/>
    <w:rsid w:val="007010AB"/>
    <w:rsid w:val="007031A3"/>
    <w:rsid w:val="00704246"/>
    <w:rsid w:val="00704583"/>
    <w:rsid w:val="00704994"/>
    <w:rsid w:val="00705ACA"/>
    <w:rsid w:val="00706776"/>
    <w:rsid w:val="00710B2F"/>
    <w:rsid w:val="00711FE5"/>
    <w:rsid w:val="00712299"/>
    <w:rsid w:val="00715531"/>
    <w:rsid w:val="00715B0B"/>
    <w:rsid w:val="00717097"/>
    <w:rsid w:val="00720068"/>
    <w:rsid w:val="00720C92"/>
    <w:rsid w:val="0072112C"/>
    <w:rsid w:val="007222B3"/>
    <w:rsid w:val="0072267D"/>
    <w:rsid w:val="00722737"/>
    <w:rsid w:val="00722B1B"/>
    <w:rsid w:val="007230E6"/>
    <w:rsid w:val="00724667"/>
    <w:rsid w:val="00724DEB"/>
    <w:rsid w:val="00725DCA"/>
    <w:rsid w:val="00726DBF"/>
    <w:rsid w:val="00727B5B"/>
    <w:rsid w:val="00731B3A"/>
    <w:rsid w:val="0073202B"/>
    <w:rsid w:val="00732156"/>
    <w:rsid w:val="0073223F"/>
    <w:rsid w:val="007323BD"/>
    <w:rsid w:val="00732DCE"/>
    <w:rsid w:val="0073314E"/>
    <w:rsid w:val="00733992"/>
    <w:rsid w:val="00733F3E"/>
    <w:rsid w:val="007343BE"/>
    <w:rsid w:val="00737EDE"/>
    <w:rsid w:val="007437F6"/>
    <w:rsid w:val="00744D4C"/>
    <w:rsid w:val="007463CC"/>
    <w:rsid w:val="00746F76"/>
    <w:rsid w:val="0074718B"/>
    <w:rsid w:val="00747BBA"/>
    <w:rsid w:val="00750847"/>
    <w:rsid w:val="00750C21"/>
    <w:rsid w:val="00752645"/>
    <w:rsid w:val="00753BC9"/>
    <w:rsid w:val="0075657B"/>
    <w:rsid w:val="007605C8"/>
    <w:rsid w:val="00760643"/>
    <w:rsid w:val="007606F8"/>
    <w:rsid w:val="00762B48"/>
    <w:rsid w:val="007630FE"/>
    <w:rsid w:val="00763339"/>
    <w:rsid w:val="007641DC"/>
    <w:rsid w:val="007661AE"/>
    <w:rsid w:val="007662FB"/>
    <w:rsid w:val="00766815"/>
    <w:rsid w:val="00767005"/>
    <w:rsid w:val="00767263"/>
    <w:rsid w:val="007705AA"/>
    <w:rsid w:val="0077097B"/>
    <w:rsid w:val="007750AA"/>
    <w:rsid w:val="007755D5"/>
    <w:rsid w:val="00775CBC"/>
    <w:rsid w:val="00781017"/>
    <w:rsid w:val="00783052"/>
    <w:rsid w:val="00783977"/>
    <w:rsid w:val="00784EF8"/>
    <w:rsid w:val="0078586B"/>
    <w:rsid w:val="00785F15"/>
    <w:rsid w:val="00786991"/>
    <w:rsid w:val="007921A6"/>
    <w:rsid w:val="0079237A"/>
    <w:rsid w:val="00792EC7"/>
    <w:rsid w:val="00795A2E"/>
    <w:rsid w:val="00796A66"/>
    <w:rsid w:val="0079717A"/>
    <w:rsid w:val="007A10DA"/>
    <w:rsid w:val="007A12AA"/>
    <w:rsid w:val="007A2AF7"/>
    <w:rsid w:val="007A3010"/>
    <w:rsid w:val="007A3EB7"/>
    <w:rsid w:val="007A6418"/>
    <w:rsid w:val="007A68E5"/>
    <w:rsid w:val="007A7914"/>
    <w:rsid w:val="007A7979"/>
    <w:rsid w:val="007B045C"/>
    <w:rsid w:val="007B07F6"/>
    <w:rsid w:val="007B23CC"/>
    <w:rsid w:val="007B56A5"/>
    <w:rsid w:val="007B7BCF"/>
    <w:rsid w:val="007C077F"/>
    <w:rsid w:val="007C0982"/>
    <w:rsid w:val="007C3641"/>
    <w:rsid w:val="007C405B"/>
    <w:rsid w:val="007C4D7D"/>
    <w:rsid w:val="007C4F68"/>
    <w:rsid w:val="007D020E"/>
    <w:rsid w:val="007D0E0D"/>
    <w:rsid w:val="007D131D"/>
    <w:rsid w:val="007D327E"/>
    <w:rsid w:val="007D3624"/>
    <w:rsid w:val="007D3E68"/>
    <w:rsid w:val="007D4072"/>
    <w:rsid w:val="007D40E2"/>
    <w:rsid w:val="007D47A5"/>
    <w:rsid w:val="007D5B1E"/>
    <w:rsid w:val="007D682D"/>
    <w:rsid w:val="007E0AF5"/>
    <w:rsid w:val="007E1483"/>
    <w:rsid w:val="007E1D02"/>
    <w:rsid w:val="007E312C"/>
    <w:rsid w:val="007E5507"/>
    <w:rsid w:val="007E715F"/>
    <w:rsid w:val="007F03A4"/>
    <w:rsid w:val="007F1DCC"/>
    <w:rsid w:val="007F20F5"/>
    <w:rsid w:val="007F28CE"/>
    <w:rsid w:val="007F43FD"/>
    <w:rsid w:val="007F456B"/>
    <w:rsid w:val="007F5608"/>
    <w:rsid w:val="007F6318"/>
    <w:rsid w:val="007F70E0"/>
    <w:rsid w:val="007F73C0"/>
    <w:rsid w:val="0080109F"/>
    <w:rsid w:val="008011AD"/>
    <w:rsid w:val="00804AC0"/>
    <w:rsid w:val="00804C7C"/>
    <w:rsid w:val="00806976"/>
    <w:rsid w:val="008079D5"/>
    <w:rsid w:val="008100F0"/>
    <w:rsid w:val="0081030A"/>
    <w:rsid w:val="00811473"/>
    <w:rsid w:val="008115DA"/>
    <w:rsid w:val="00811752"/>
    <w:rsid w:val="008123B8"/>
    <w:rsid w:val="008129EC"/>
    <w:rsid w:val="008135BE"/>
    <w:rsid w:val="0081627B"/>
    <w:rsid w:val="00816748"/>
    <w:rsid w:val="00816791"/>
    <w:rsid w:val="00816B6F"/>
    <w:rsid w:val="00821F8B"/>
    <w:rsid w:val="008227D4"/>
    <w:rsid w:val="00823673"/>
    <w:rsid w:val="0082707C"/>
    <w:rsid w:val="008302BA"/>
    <w:rsid w:val="008313EE"/>
    <w:rsid w:val="0083207D"/>
    <w:rsid w:val="008336E7"/>
    <w:rsid w:val="00833A5B"/>
    <w:rsid w:val="00833CFD"/>
    <w:rsid w:val="00834811"/>
    <w:rsid w:val="00835648"/>
    <w:rsid w:val="00837042"/>
    <w:rsid w:val="0083750D"/>
    <w:rsid w:val="00840583"/>
    <w:rsid w:val="00841191"/>
    <w:rsid w:val="00844164"/>
    <w:rsid w:val="00845573"/>
    <w:rsid w:val="00846D72"/>
    <w:rsid w:val="008470ED"/>
    <w:rsid w:val="0085001D"/>
    <w:rsid w:val="00850B90"/>
    <w:rsid w:val="0085157A"/>
    <w:rsid w:val="008549F6"/>
    <w:rsid w:val="0085529C"/>
    <w:rsid w:val="00856371"/>
    <w:rsid w:val="00856DAD"/>
    <w:rsid w:val="00860606"/>
    <w:rsid w:val="0086080A"/>
    <w:rsid w:val="00861E9F"/>
    <w:rsid w:val="008623C6"/>
    <w:rsid w:val="00862A0F"/>
    <w:rsid w:val="00862D05"/>
    <w:rsid w:val="00863335"/>
    <w:rsid w:val="00863429"/>
    <w:rsid w:val="008637DA"/>
    <w:rsid w:val="00864CF1"/>
    <w:rsid w:val="00865681"/>
    <w:rsid w:val="00865D8F"/>
    <w:rsid w:val="00867219"/>
    <w:rsid w:val="008701A4"/>
    <w:rsid w:val="008719B1"/>
    <w:rsid w:val="00871CFB"/>
    <w:rsid w:val="00872B68"/>
    <w:rsid w:val="00872DFD"/>
    <w:rsid w:val="00873C2A"/>
    <w:rsid w:val="0087459B"/>
    <w:rsid w:val="00875791"/>
    <w:rsid w:val="00876494"/>
    <w:rsid w:val="0087681D"/>
    <w:rsid w:val="00877BF7"/>
    <w:rsid w:val="00880CD5"/>
    <w:rsid w:val="00881254"/>
    <w:rsid w:val="00882B5B"/>
    <w:rsid w:val="00884A53"/>
    <w:rsid w:val="00886086"/>
    <w:rsid w:val="008860DD"/>
    <w:rsid w:val="0088633C"/>
    <w:rsid w:val="008874B3"/>
    <w:rsid w:val="008900A5"/>
    <w:rsid w:val="00890548"/>
    <w:rsid w:val="00891085"/>
    <w:rsid w:val="008922C9"/>
    <w:rsid w:val="00893DAF"/>
    <w:rsid w:val="00894292"/>
    <w:rsid w:val="00894E34"/>
    <w:rsid w:val="00896D80"/>
    <w:rsid w:val="00896DF7"/>
    <w:rsid w:val="008A14D8"/>
    <w:rsid w:val="008A2932"/>
    <w:rsid w:val="008A6EA4"/>
    <w:rsid w:val="008A79B9"/>
    <w:rsid w:val="008B03DB"/>
    <w:rsid w:val="008B1ED2"/>
    <w:rsid w:val="008B2239"/>
    <w:rsid w:val="008B344D"/>
    <w:rsid w:val="008B36B0"/>
    <w:rsid w:val="008B41A7"/>
    <w:rsid w:val="008B502A"/>
    <w:rsid w:val="008B510C"/>
    <w:rsid w:val="008B5D67"/>
    <w:rsid w:val="008B6C12"/>
    <w:rsid w:val="008B6DE2"/>
    <w:rsid w:val="008B6E24"/>
    <w:rsid w:val="008C09BB"/>
    <w:rsid w:val="008C31C3"/>
    <w:rsid w:val="008C532E"/>
    <w:rsid w:val="008C56AA"/>
    <w:rsid w:val="008C5ACC"/>
    <w:rsid w:val="008C5B40"/>
    <w:rsid w:val="008C75B9"/>
    <w:rsid w:val="008C7A8D"/>
    <w:rsid w:val="008D00FB"/>
    <w:rsid w:val="008D0A0C"/>
    <w:rsid w:val="008D1DEF"/>
    <w:rsid w:val="008D1F42"/>
    <w:rsid w:val="008D2077"/>
    <w:rsid w:val="008D2766"/>
    <w:rsid w:val="008D499C"/>
    <w:rsid w:val="008D5056"/>
    <w:rsid w:val="008E1221"/>
    <w:rsid w:val="008E23F8"/>
    <w:rsid w:val="008E29AF"/>
    <w:rsid w:val="008E3AF1"/>
    <w:rsid w:val="008E4D8D"/>
    <w:rsid w:val="008E638C"/>
    <w:rsid w:val="008E6E87"/>
    <w:rsid w:val="008E75B3"/>
    <w:rsid w:val="008E7D1E"/>
    <w:rsid w:val="008F0C15"/>
    <w:rsid w:val="008F0C3E"/>
    <w:rsid w:val="008F17D5"/>
    <w:rsid w:val="008F18B6"/>
    <w:rsid w:val="008F245F"/>
    <w:rsid w:val="008F2483"/>
    <w:rsid w:val="008F2E9F"/>
    <w:rsid w:val="008F45FD"/>
    <w:rsid w:val="008F5F4C"/>
    <w:rsid w:val="008F621E"/>
    <w:rsid w:val="008F76B5"/>
    <w:rsid w:val="00901282"/>
    <w:rsid w:val="00905A47"/>
    <w:rsid w:val="00905AD4"/>
    <w:rsid w:val="00905F1C"/>
    <w:rsid w:val="00907669"/>
    <w:rsid w:val="00907DAC"/>
    <w:rsid w:val="009108F5"/>
    <w:rsid w:val="00910A86"/>
    <w:rsid w:val="009110AB"/>
    <w:rsid w:val="00911AEE"/>
    <w:rsid w:val="009127EB"/>
    <w:rsid w:val="00912BCE"/>
    <w:rsid w:val="00913322"/>
    <w:rsid w:val="00913B10"/>
    <w:rsid w:val="009143F9"/>
    <w:rsid w:val="00914FE8"/>
    <w:rsid w:val="009150D6"/>
    <w:rsid w:val="0091596E"/>
    <w:rsid w:val="009164FE"/>
    <w:rsid w:val="00917B9E"/>
    <w:rsid w:val="00922E47"/>
    <w:rsid w:val="00922FEE"/>
    <w:rsid w:val="00923009"/>
    <w:rsid w:val="0092403E"/>
    <w:rsid w:val="009243BA"/>
    <w:rsid w:val="00925B21"/>
    <w:rsid w:val="00926D55"/>
    <w:rsid w:val="00927010"/>
    <w:rsid w:val="00927F9D"/>
    <w:rsid w:val="009308E9"/>
    <w:rsid w:val="0093168D"/>
    <w:rsid w:val="00931BCC"/>
    <w:rsid w:val="00931C10"/>
    <w:rsid w:val="00931FD9"/>
    <w:rsid w:val="009335B0"/>
    <w:rsid w:val="00936ABC"/>
    <w:rsid w:val="00941577"/>
    <w:rsid w:val="00941923"/>
    <w:rsid w:val="00943ACD"/>
    <w:rsid w:val="009462CB"/>
    <w:rsid w:val="00947797"/>
    <w:rsid w:val="0095166D"/>
    <w:rsid w:val="009516E8"/>
    <w:rsid w:val="00953995"/>
    <w:rsid w:val="00954731"/>
    <w:rsid w:val="009552BC"/>
    <w:rsid w:val="00955807"/>
    <w:rsid w:val="00957535"/>
    <w:rsid w:val="00960451"/>
    <w:rsid w:val="009612CE"/>
    <w:rsid w:val="00961A7D"/>
    <w:rsid w:val="00963C79"/>
    <w:rsid w:val="009643AA"/>
    <w:rsid w:val="00967F13"/>
    <w:rsid w:val="009701EE"/>
    <w:rsid w:val="009717FC"/>
    <w:rsid w:val="009719DC"/>
    <w:rsid w:val="00972A6C"/>
    <w:rsid w:val="00974B00"/>
    <w:rsid w:val="00975A32"/>
    <w:rsid w:val="00975C5C"/>
    <w:rsid w:val="00977A04"/>
    <w:rsid w:val="00980977"/>
    <w:rsid w:val="00980C51"/>
    <w:rsid w:val="00981526"/>
    <w:rsid w:val="0098419C"/>
    <w:rsid w:val="009843C9"/>
    <w:rsid w:val="00984444"/>
    <w:rsid w:val="00984FA8"/>
    <w:rsid w:val="00985B3B"/>
    <w:rsid w:val="009876D2"/>
    <w:rsid w:val="009912C0"/>
    <w:rsid w:val="009936AC"/>
    <w:rsid w:val="00994020"/>
    <w:rsid w:val="009A096E"/>
    <w:rsid w:val="009A0E4B"/>
    <w:rsid w:val="009A22F0"/>
    <w:rsid w:val="009A25AB"/>
    <w:rsid w:val="009A2B77"/>
    <w:rsid w:val="009A3F2F"/>
    <w:rsid w:val="009A4045"/>
    <w:rsid w:val="009A40D6"/>
    <w:rsid w:val="009A410D"/>
    <w:rsid w:val="009A4118"/>
    <w:rsid w:val="009A4DAB"/>
    <w:rsid w:val="009A5A1B"/>
    <w:rsid w:val="009A5AE4"/>
    <w:rsid w:val="009A5E7D"/>
    <w:rsid w:val="009A625F"/>
    <w:rsid w:val="009A68A4"/>
    <w:rsid w:val="009A6CF1"/>
    <w:rsid w:val="009A79CA"/>
    <w:rsid w:val="009B0059"/>
    <w:rsid w:val="009B032B"/>
    <w:rsid w:val="009B079D"/>
    <w:rsid w:val="009B1125"/>
    <w:rsid w:val="009B1872"/>
    <w:rsid w:val="009B595B"/>
    <w:rsid w:val="009B6EC7"/>
    <w:rsid w:val="009C1D32"/>
    <w:rsid w:val="009C2727"/>
    <w:rsid w:val="009C27ED"/>
    <w:rsid w:val="009C300B"/>
    <w:rsid w:val="009C560B"/>
    <w:rsid w:val="009C57B4"/>
    <w:rsid w:val="009C6970"/>
    <w:rsid w:val="009C7EFE"/>
    <w:rsid w:val="009D034C"/>
    <w:rsid w:val="009D1B18"/>
    <w:rsid w:val="009D1C2A"/>
    <w:rsid w:val="009D1F4E"/>
    <w:rsid w:val="009D43DF"/>
    <w:rsid w:val="009D5068"/>
    <w:rsid w:val="009D545D"/>
    <w:rsid w:val="009D7178"/>
    <w:rsid w:val="009E06EE"/>
    <w:rsid w:val="009E1B07"/>
    <w:rsid w:val="009E22B5"/>
    <w:rsid w:val="009E25B5"/>
    <w:rsid w:val="009E2A95"/>
    <w:rsid w:val="009E2E4E"/>
    <w:rsid w:val="009E41AC"/>
    <w:rsid w:val="009E4C1B"/>
    <w:rsid w:val="009E5028"/>
    <w:rsid w:val="009E5AB2"/>
    <w:rsid w:val="009E5C31"/>
    <w:rsid w:val="009E5DFF"/>
    <w:rsid w:val="009E644B"/>
    <w:rsid w:val="009E73C0"/>
    <w:rsid w:val="009E79BD"/>
    <w:rsid w:val="009F0C7B"/>
    <w:rsid w:val="009F3892"/>
    <w:rsid w:val="009F4B97"/>
    <w:rsid w:val="009F5AF3"/>
    <w:rsid w:val="009F66C3"/>
    <w:rsid w:val="009F6E73"/>
    <w:rsid w:val="009F7784"/>
    <w:rsid w:val="00A01584"/>
    <w:rsid w:val="00A02330"/>
    <w:rsid w:val="00A03144"/>
    <w:rsid w:val="00A03E65"/>
    <w:rsid w:val="00A073D9"/>
    <w:rsid w:val="00A07CED"/>
    <w:rsid w:val="00A07F37"/>
    <w:rsid w:val="00A1044C"/>
    <w:rsid w:val="00A1089D"/>
    <w:rsid w:val="00A12265"/>
    <w:rsid w:val="00A12334"/>
    <w:rsid w:val="00A12ABF"/>
    <w:rsid w:val="00A12AC9"/>
    <w:rsid w:val="00A15C5E"/>
    <w:rsid w:val="00A169C9"/>
    <w:rsid w:val="00A170AB"/>
    <w:rsid w:val="00A20232"/>
    <w:rsid w:val="00A2182B"/>
    <w:rsid w:val="00A21A1A"/>
    <w:rsid w:val="00A21C14"/>
    <w:rsid w:val="00A22046"/>
    <w:rsid w:val="00A225D2"/>
    <w:rsid w:val="00A2361A"/>
    <w:rsid w:val="00A2467C"/>
    <w:rsid w:val="00A25CEC"/>
    <w:rsid w:val="00A26CC2"/>
    <w:rsid w:val="00A27D13"/>
    <w:rsid w:val="00A27FA0"/>
    <w:rsid w:val="00A3047F"/>
    <w:rsid w:val="00A30F51"/>
    <w:rsid w:val="00A317EB"/>
    <w:rsid w:val="00A34B28"/>
    <w:rsid w:val="00A3544E"/>
    <w:rsid w:val="00A37007"/>
    <w:rsid w:val="00A376E5"/>
    <w:rsid w:val="00A4028C"/>
    <w:rsid w:val="00A43038"/>
    <w:rsid w:val="00A4544C"/>
    <w:rsid w:val="00A458E6"/>
    <w:rsid w:val="00A460D5"/>
    <w:rsid w:val="00A4662B"/>
    <w:rsid w:val="00A46B5C"/>
    <w:rsid w:val="00A4788D"/>
    <w:rsid w:val="00A507B1"/>
    <w:rsid w:val="00A52479"/>
    <w:rsid w:val="00A55E24"/>
    <w:rsid w:val="00A572B4"/>
    <w:rsid w:val="00A5760A"/>
    <w:rsid w:val="00A60EB1"/>
    <w:rsid w:val="00A611FF"/>
    <w:rsid w:val="00A61263"/>
    <w:rsid w:val="00A626D3"/>
    <w:rsid w:val="00A65A4D"/>
    <w:rsid w:val="00A66DEB"/>
    <w:rsid w:val="00A671A8"/>
    <w:rsid w:val="00A67230"/>
    <w:rsid w:val="00A7033D"/>
    <w:rsid w:val="00A7067E"/>
    <w:rsid w:val="00A7276C"/>
    <w:rsid w:val="00A7633E"/>
    <w:rsid w:val="00A769B9"/>
    <w:rsid w:val="00A76E0E"/>
    <w:rsid w:val="00A77A04"/>
    <w:rsid w:val="00A77C20"/>
    <w:rsid w:val="00A81B0F"/>
    <w:rsid w:val="00A829B4"/>
    <w:rsid w:val="00A829FE"/>
    <w:rsid w:val="00A865EB"/>
    <w:rsid w:val="00A9191B"/>
    <w:rsid w:val="00A929AA"/>
    <w:rsid w:val="00A929C9"/>
    <w:rsid w:val="00A9376B"/>
    <w:rsid w:val="00A93873"/>
    <w:rsid w:val="00A957FE"/>
    <w:rsid w:val="00A966C4"/>
    <w:rsid w:val="00AA0FD6"/>
    <w:rsid w:val="00AA4DED"/>
    <w:rsid w:val="00AA5710"/>
    <w:rsid w:val="00AA6168"/>
    <w:rsid w:val="00AA6F26"/>
    <w:rsid w:val="00AA7244"/>
    <w:rsid w:val="00AA7374"/>
    <w:rsid w:val="00AA7B57"/>
    <w:rsid w:val="00AB03EF"/>
    <w:rsid w:val="00AB134F"/>
    <w:rsid w:val="00AB1C68"/>
    <w:rsid w:val="00AB224C"/>
    <w:rsid w:val="00AB2682"/>
    <w:rsid w:val="00AB3B8A"/>
    <w:rsid w:val="00AB42AB"/>
    <w:rsid w:val="00AB49B0"/>
    <w:rsid w:val="00AB5005"/>
    <w:rsid w:val="00AB53C2"/>
    <w:rsid w:val="00AC0674"/>
    <w:rsid w:val="00AC11ED"/>
    <w:rsid w:val="00AC53DE"/>
    <w:rsid w:val="00AC546A"/>
    <w:rsid w:val="00AC6341"/>
    <w:rsid w:val="00AC6F2F"/>
    <w:rsid w:val="00AC6FDF"/>
    <w:rsid w:val="00AD1C13"/>
    <w:rsid w:val="00AD3A7C"/>
    <w:rsid w:val="00AD3E78"/>
    <w:rsid w:val="00AD49E8"/>
    <w:rsid w:val="00AD6BA7"/>
    <w:rsid w:val="00AD77FD"/>
    <w:rsid w:val="00AE0009"/>
    <w:rsid w:val="00AE0418"/>
    <w:rsid w:val="00AE2CF2"/>
    <w:rsid w:val="00AE3179"/>
    <w:rsid w:val="00AE3F41"/>
    <w:rsid w:val="00AE4B88"/>
    <w:rsid w:val="00AE58E1"/>
    <w:rsid w:val="00AE6DB2"/>
    <w:rsid w:val="00AE73C9"/>
    <w:rsid w:val="00AE786C"/>
    <w:rsid w:val="00AE7A5E"/>
    <w:rsid w:val="00AE7CA1"/>
    <w:rsid w:val="00AF1159"/>
    <w:rsid w:val="00AF11AD"/>
    <w:rsid w:val="00AF351B"/>
    <w:rsid w:val="00AF4079"/>
    <w:rsid w:val="00AF43BF"/>
    <w:rsid w:val="00AF4657"/>
    <w:rsid w:val="00B00817"/>
    <w:rsid w:val="00B00CDB"/>
    <w:rsid w:val="00B01188"/>
    <w:rsid w:val="00B01260"/>
    <w:rsid w:val="00B01CDE"/>
    <w:rsid w:val="00B01E13"/>
    <w:rsid w:val="00B01F2B"/>
    <w:rsid w:val="00B03B87"/>
    <w:rsid w:val="00B05EAB"/>
    <w:rsid w:val="00B06C1C"/>
    <w:rsid w:val="00B0791F"/>
    <w:rsid w:val="00B10862"/>
    <w:rsid w:val="00B11EEC"/>
    <w:rsid w:val="00B14257"/>
    <w:rsid w:val="00B143A6"/>
    <w:rsid w:val="00B15BE5"/>
    <w:rsid w:val="00B200E9"/>
    <w:rsid w:val="00B20112"/>
    <w:rsid w:val="00B20C86"/>
    <w:rsid w:val="00B2182C"/>
    <w:rsid w:val="00B21AFA"/>
    <w:rsid w:val="00B224CD"/>
    <w:rsid w:val="00B248BE"/>
    <w:rsid w:val="00B25B46"/>
    <w:rsid w:val="00B263FB"/>
    <w:rsid w:val="00B26D06"/>
    <w:rsid w:val="00B27508"/>
    <w:rsid w:val="00B27B40"/>
    <w:rsid w:val="00B30D6E"/>
    <w:rsid w:val="00B30DD4"/>
    <w:rsid w:val="00B310CD"/>
    <w:rsid w:val="00B3146C"/>
    <w:rsid w:val="00B326BD"/>
    <w:rsid w:val="00B33FB0"/>
    <w:rsid w:val="00B3448F"/>
    <w:rsid w:val="00B36098"/>
    <w:rsid w:val="00B36384"/>
    <w:rsid w:val="00B36410"/>
    <w:rsid w:val="00B3647F"/>
    <w:rsid w:val="00B42283"/>
    <w:rsid w:val="00B423C2"/>
    <w:rsid w:val="00B426DA"/>
    <w:rsid w:val="00B42B9C"/>
    <w:rsid w:val="00B44062"/>
    <w:rsid w:val="00B45A3A"/>
    <w:rsid w:val="00B45B8D"/>
    <w:rsid w:val="00B468CB"/>
    <w:rsid w:val="00B502C0"/>
    <w:rsid w:val="00B52161"/>
    <w:rsid w:val="00B5230E"/>
    <w:rsid w:val="00B56865"/>
    <w:rsid w:val="00B5741C"/>
    <w:rsid w:val="00B57629"/>
    <w:rsid w:val="00B62887"/>
    <w:rsid w:val="00B629B6"/>
    <w:rsid w:val="00B64A07"/>
    <w:rsid w:val="00B66028"/>
    <w:rsid w:val="00B67B6E"/>
    <w:rsid w:val="00B67C16"/>
    <w:rsid w:val="00B71116"/>
    <w:rsid w:val="00B72D08"/>
    <w:rsid w:val="00B73433"/>
    <w:rsid w:val="00B73766"/>
    <w:rsid w:val="00B73CBB"/>
    <w:rsid w:val="00B74CDA"/>
    <w:rsid w:val="00B81E8E"/>
    <w:rsid w:val="00B82F3F"/>
    <w:rsid w:val="00B82FBF"/>
    <w:rsid w:val="00B84BE0"/>
    <w:rsid w:val="00B86C25"/>
    <w:rsid w:val="00B86F91"/>
    <w:rsid w:val="00B87242"/>
    <w:rsid w:val="00B9101A"/>
    <w:rsid w:val="00B91079"/>
    <w:rsid w:val="00B91E92"/>
    <w:rsid w:val="00B92653"/>
    <w:rsid w:val="00B928DD"/>
    <w:rsid w:val="00B92F79"/>
    <w:rsid w:val="00B96308"/>
    <w:rsid w:val="00B963F9"/>
    <w:rsid w:val="00B9786D"/>
    <w:rsid w:val="00B97C55"/>
    <w:rsid w:val="00B97E84"/>
    <w:rsid w:val="00BA010C"/>
    <w:rsid w:val="00BA3407"/>
    <w:rsid w:val="00BA48BE"/>
    <w:rsid w:val="00BA5345"/>
    <w:rsid w:val="00BA5B5E"/>
    <w:rsid w:val="00BA730D"/>
    <w:rsid w:val="00BB0101"/>
    <w:rsid w:val="00BB14C0"/>
    <w:rsid w:val="00BB1BFE"/>
    <w:rsid w:val="00BB2C06"/>
    <w:rsid w:val="00BB41EE"/>
    <w:rsid w:val="00BB7D0F"/>
    <w:rsid w:val="00BC2B7A"/>
    <w:rsid w:val="00BC5C71"/>
    <w:rsid w:val="00BC5DAA"/>
    <w:rsid w:val="00BC7135"/>
    <w:rsid w:val="00BC7208"/>
    <w:rsid w:val="00BC7BE4"/>
    <w:rsid w:val="00BD1FFC"/>
    <w:rsid w:val="00BD2A04"/>
    <w:rsid w:val="00BD2BDC"/>
    <w:rsid w:val="00BD35DB"/>
    <w:rsid w:val="00BD5F79"/>
    <w:rsid w:val="00BD6146"/>
    <w:rsid w:val="00BD7CD6"/>
    <w:rsid w:val="00BE05AA"/>
    <w:rsid w:val="00BE5245"/>
    <w:rsid w:val="00BE6259"/>
    <w:rsid w:val="00BE7E3A"/>
    <w:rsid w:val="00BF081A"/>
    <w:rsid w:val="00BF0DC5"/>
    <w:rsid w:val="00BF20A8"/>
    <w:rsid w:val="00BF27B9"/>
    <w:rsid w:val="00BF3DEF"/>
    <w:rsid w:val="00BF6C77"/>
    <w:rsid w:val="00BF6CB1"/>
    <w:rsid w:val="00C0032E"/>
    <w:rsid w:val="00C00636"/>
    <w:rsid w:val="00C0086A"/>
    <w:rsid w:val="00C008F0"/>
    <w:rsid w:val="00C019B7"/>
    <w:rsid w:val="00C022C9"/>
    <w:rsid w:val="00C0353C"/>
    <w:rsid w:val="00C035F7"/>
    <w:rsid w:val="00C064A6"/>
    <w:rsid w:val="00C10271"/>
    <w:rsid w:val="00C12E2A"/>
    <w:rsid w:val="00C13E09"/>
    <w:rsid w:val="00C1493A"/>
    <w:rsid w:val="00C15AB2"/>
    <w:rsid w:val="00C171B7"/>
    <w:rsid w:val="00C172ED"/>
    <w:rsid w:val="00C21B94"/>
    <w:rsid w:val="00C227D2"/>
    <w:rsid w:val="00C248E2"/>
    <w:rsid w:val="00C24B0A"/>
    <w:rsid w:val="00C26C25"/>
    <w:rsid w:val="00C26C9C"/>
    <w:rsid w:val="00C26EBC"/>
    <w:rsid w:val="00C30862"/>
    <w:rsid w:val="00C3300E"/>
    <w:rsid w:val="00C34CC4"/>
    <w:rsid w:val="00C36469"/>
    <w:rsid w:val="00C36E22"/>
    <w:rsid w:val="00C37296"/>
    <w:rsid w:val="00C400D3"/>
    <w:rsid w:val="00C41065"/>
    <w:rsid w:val="00C46735"/>
    <w:rsid w:val="00C51B70"/>
    <w:rsid w:val="00C538AE"/>
    <w:rsid w:val="00C545BA"/>
    <w:rsid w:val="00C54EC2"/>
    <w:rsid w:val="00C5553D"/>
    <w:rsid w:val="00C608FF"/>
    <w:rsid w:val="00C63DBB"/>
    <w:rsid w:val="00C64185"/>
    <w:rsid w:val="00C65791"/>
    <w:rsid w:val="00C65859"/>
    <w:rsid w:val="00C65F6D"/>
    <w:rsid w:val="00C66363"/>
    <w:rsid w:val="00C66AFC"/>
    <w:rsid w:val="00C67008"/>
    <w:rsid w:val="00C70BB8"/>
    <w:rsid w:val="00C71F1E"/>
    <w:rsid w:val="00C72725"/>
    <w:rsid w:val="00C738C0"/>
    <w:rsid w:val="00C74B20"/>
    <w:rsid w:val="00C754E3"/>
    <w:rsid w:val="00C75B1A"/>
    <w:rsid w:val="00C775B0"/>
    <w:rsid w:val="00C80D0A"/>
    <w:rsid w:val="00C822A3"/>
    <w:rsid w:val="00C824CA"/>
    <w:rsid w:val="00C82959"/>
    <w:rsid w:val="00C82C98"/>
    <w:rsid w:val="00C836BB"/>
    <w:rsid w:val="00C84557"/>
    <w:rsid w:val="00C8471E"/>
    <w:rsid w:val="00C84E14"/>
    <w:rsid w:val="00C8655A"/>
    <w:rsid w:val="00C90A83"/>
    <w:rsid w:val="00C91166"/>
    <w:rsid w:val="00C91273"/>
    <w:rsid w:val="00C92CAC"/>
    <w:rsid w:val="00C92F48"/>
    <w:rsid w:val="00C93D9D"/>
    <w:rsid w:val="00C96A7E"/>
    <w:rsid w:val="00C978CE"/>
    <w:rsid w:val="00CA0D88"/>
    <w:rsid w:val="00CA33FC"/>
    <w:rsid w:val="00CA3816"/>
    <w:rsid w:val="00CA5B12"/>
    <w:rsid w:val="00CA777E"/>
    <w:rsid w:val="00CA7E33"/>
    <w:rsid w:val="00CB1187"/>
    <w:rsid w:val="00CB1EBD"/>
    <w:rsid w:val="00CB2ADA"/>
    <w:rsid w:val="00CB36B9"/>
    <w:rsid w:val="00CB3C65"/>
    <w:rsid w:val="00CB3D99"/>
    <w:rsid w:val="00CB7D8C"/>
    <w:rsid w:val="00CC0BFB"/>
    <w:rsid w:val="00CC2CA8"/>
    <w:rsid w:val="00CC3A07"/>
    <w:rsid w:val="00CC64CB"/>
    <w:rsid w:val="00CC7101"/>
    <w:rsid w:val="00CD0B7F"/>
    <w:rsid w:val="00CD10CE"/>
    <w:rsid w:val="00CD18B0"/>
    <w:rsid w:val="00CD2B88"/>
    <w:rsid w:val="00CD4423"/>
    <w:rsid w:val="00CD52C8"/>
    <w:rsid w:val="00CD5E18"/>
    <w:rsid w:val="00CD6ABC"/>
    <w:rsid w:val="00CE1397"/>
    <w:rsid w:val="00CE1B48"/>
    <w:rsid w:val="00CE21CF"/>
    <w:rsid w:val="00CE3EC2"/>
    <w:rsid w:val="00CE44FF"/>
    <w:rsid w:val="00CE6D84"/>
    <w:rsid w:val="00CF27EE"/>
    <w:rsid w:val="00CF2F63"/>
    <w:rsid w:val="00CF4DE7"/>
    <w:rsid w:val="00CF4E93"/>
    <w:rsid w:val="00CF53C3"/>
    <w:rsid w:val="00CF5AF2"/>
    <w:rsid w:val="00CF6380"/>
    <w:rsid w:val="00CF7F45"/>
    <w:rsid w:val="00D009D8"/>
    <w:rsid w:val="00D00AA5"/>
    <w:rsid w:val="00D00E43"/>
    <w:rsid w:val="00D01351"/>
    <w:rsid w:val="00D05F2F"/>
    <w:rsid w:val="00D10582"/>
    <w:rsid w:val="00D10F19"/>
    <w:rsid w:val="00D1430E"/>
    <w:rsid w:val="00D14C50"/>
    <w:rsid w:val="00D159FC"/>
    <w:rsid w:val="00D15A0C"/>
    <w:rsid w:val="00D2128D"/>
    <w:rsid w:val="00D23AA3"/>
    <w:rsid w:val="00D243F0"/>
    <w:rsid w:val="00D25797"/>
    <w:rsid w:val="00D2759C"/>
    <w:rsid w:val="00D275DA"/>
    <w:rsid w:val="00D3154C"/>
    <w:rsid w:val="00D31571"/>
    <w:rsid w:val="00D3254F"/>
    <w:rsid w:val="00D3337F"/>
    <w:rsid w:val="00D34EDD"/>
    <w:rsid w:val="00D35975"/>
    <w:rsid w:val="00D35F0D"/>
    <w:rsid w:val="00D40303"/>
    <w:rsid w:val="00D40CA2"/>
    <w:rsid w:val="00D42AE1"/>
    <w:rsid w:val="00D43821"/>
    <w:rsid w:val="00D440C5"/>
    <w:rsid w:val="00D44A6C"/>
    <w:rsid w:val="00D44D80"/>
    <w:rsid w:val="00D4620B"/>
    <w:rsid w:val="00D472CB"/>
    <w:rsid w:val="00D508D4"/>
    <w:rsid w:val="00D5223C"/>
    <w:rsid w:val="00D5292A"/>
    <w:rsid w:val="00D55C88"/>
    <w:rsid w:val="00D5727E"/>
    <w:rsid w:val="00D57B26"/>
    <w:rsid w:val="00D57FB7"/>
    <w:rsid w:val="00D60D87"/>
    <w:rsid w:val="00D62D53"/>
    <w:rsid w:val="00D64A01"/>
    <w:rsid w:val="00D67177"/>
    <w:rsid w:val="00D701D7"/>
    <w:rsid w:val="00D7109F"/>
    <w:rsid w:val="00D71CB7"/>
    <w:rsid w:val="00D7493B"/>
    <w:rsid w:val="00D77AB5"/>
    <w:rsid w:val="00D8078E"/>
    <w:rsid w:val="00D80FFA"/>
    <w:rsid w:val="00D81EFF"/>
    <w:rsid w:val="00D86F92"/>
    <w:rsid w:val="00D901A3"/>
    <w:rsid w:val="00D928F2"/>
    <w:rsid w:val="00D92A7E"/>
    <w:rsid w:val="00D92B83"/>
    <w:rsid w:val="00D92CD5"/>
    <w:rsid w:val="00D939E4"/>
    <w:rsid w:val="00D944E7"/>
    <w:rsid w:val="00D95035"/>
    <w:rsid w:val="00D95BEA"/>
    <w:rsid w:val="00D96B12"/>
    <w:rsid w:val="00D9799F"/>
    <w:rsid w:val="00D97F15"/>
    <w:rsid w:val="00D97F50"/>
    <w:rsid w:val="00DA04A7"/>
    <w:rsid w:val="00DA14DD"/>
    <w:rsid w:val="00DA1A1C"/>
    <w:rsid w:val="00DA25DD"/>
    <w:rsid w:val="00DA3FF2"/>
    <w:rsid w:val="00DA49D3"/>
    <w:rsid w:val="00DA5356"/>
    <w:rsid w:val="00DA5853"/>
    <w:rsid w:val="00DA68B0"/>
    <w:rsid w:val="00DB079D"/>
    <w:rsid w:val="00DB4714"/>
    <w:rsid w:val="00DB674A"/>
    <w:rsid w:val="00DB74D6"/>
    <w:rsid w:val="00DC0CD7"/>
    <w:rsid w:val="00DC0F08"/>
    <w:rsid w:val="00DC26CE"/>
    <w:rsid w:val="00DC3627"/>
    <w:rsid w:val="00DC3807"/>
    <w:rsid w:val="00DC4B61"/>
    <w:rsid w:val="00DC4DFD"/>
    <w:rsid w:val="00DC56C1"/>
    <w:rsid w:val="00DD33B1"/>
    <w:rsid w:val="00DD40C6"/>
    <w:rsid w:val="00DD4A94"/>
    <w:rsid w:val="00DD4D67"/>
    <w:rsid w:val="00DD791E"/>
    <w:rsid w:val="00DE010F"/>
    <w:rsid w:val="00DE0710"/>
    <w:rsid w:val="00DE385E"/>
    <w:rsid w:val="00DE3920"/>
    <w:rsid w:val="00DE3DDC"/>
    <w:rsid w:val="00DE4F25"/>
    <w:rsid w:val="00DE6E4D"/>
    <w:rsid w:val="00DE72F1"/>
    <w:rsid w:val="00DF0827"/>
    <w:rsid w:val="00DF1211"/>
    <w:rsid w:val="00DF1662"/>
    <w:rsid w:val="00DF26DA"/>
    <w:rsid w:val="00DF2CA4"/>
    <w:rsid w:val="00DF3A4B"/>
    <w:rsid w:val="00DF3ADF"/>
    <w:rsid w:val="00DF5ED0"/>
    <w:rsid w:val="00E01DC7"/>
    <w:rsid w:val="00E0379A"/>
    <w:rsid w:val="00E044F6"/>
    <w:rsid w:val="00E0454A"/>
    <w:rsid w:val="00E049BC"/>
    <w:rsid w:val="00E05D0B"/>
    <w:rsid w:val="00E06104"/>
    <w:rsid w:val="00E07CC5"/>
    <w:rsid w:val="00E104DD"/>
    <w:rsid w:val="00E11792"/>
    <w:rsid w:val="00E117C6"/>
    <w:rsid w:val="00E13FD1"/>
    <w:rsid w:val="00E141FC"/>
    <w:rsid w:val="00E156A6"/>
    <w:rsid w:val="00E163BC"/>
    <w:rsid w:val="00E17861"/>
    <w:rsid w:val="00E17ECE"/>
    <w:rsid w:val="00E17F39"/>
    <w:rsid w:val="00E20133"/>
    <w:rsid w:val="00E207F6"/>
    <w:rsid w:val="00E222B2"/>
    <w:rsid w:val="00E228D1"/>
    <w:rsid w:val="00E236FA"/>
    <w:rsid w:val="00E2628C"/>
    <w:rsid w:val="00E26F24"/>
    <w:rsid w:val="00E276C4"/>
    <w:rsid w:val="00E302FB"/>
    <w:rsid w:val="00E310F2"/>
    <w:rsid w:val="00E3386F"/>
    <w:rsid w:val="00E34737"/>
    <w:rsid w:val="00E3529D"/>
    <w:rsid w:val="00E363B7"/>
    <w:rsid w:val="00E379C7"/>
    <w:rsid w:val="00E40090"/>
    <w:rsid w:val="00E40C81"/>
    <w:rsid w:val="00E41120"/>
    <w:rsid w:val="00E43F9A"/>
    <w:rsid w:val="00E45247"/>
    <w:rsid w:val="00E4635E"/>
    <w:rsid w:val="00E4724D"/>
    <w:rsid w:val="00E500C5"/>
    <w:rsid w:val="00E50AB7"/>
    <w:rsid w:val="00E50FDF"/>
    <w:rsid w:val="00E51B7E"/>
    <w:rsid w:val="00E53422"/>
    <w:rsid w:val="00E5398D"/>
    <w:rsid w:val="00E55C27"/>
    <w:rsid w:val="00E56DEF"/>
    <w:rsid w:val="00E57A56"/>
    <w:rsid w:val="00E60752"/>
    <w:rsid w:val="00E631C7"/>
    <w:rsid w:val="00E636D4"/>
    <w:rsid w:val="00E63985"/>
    <w:rsid w:val="00E70B2C"/>
    <w:rsid w:val="00E71FA1"/>
    <w:rsid w:val="00E727FD"/>
    <w:rsid w:val="00E72C28"/>
    <w:rsid w:val="00E749D0"/>
    <w:rsid w:val="00E74B58"/>
    <w:rsid w:val="00E77FF2"/>
    <w:rsid w:val="00E80AA8"/>
    <w:rsid w:val="00E80BD9"/>
    <w:rsid w:val="00E80E62"/>
    <w:rsid w:val="00E80F85"/>
    <w:rsid w:val="00E821B0"/>
    <w:rsid w:val="00E825DE"/>
    <w:rsid w:val="00E834B0"/>
    <w:rsid w:val="00E852E1"/>
    <w:rsid w:val="00E865F0"/>
    <w:rsid w:val="00E869F9"/>
    <w:rsid w:val="00E878FE"/>
    <w:rsid w:val="00E9063E"/>
    <w:rsid w:val="00E91243"/>
    <w:rsid w:val="00E91D8A"/>
    <w:rsid w:val="00E92B19"/>
    <w:rsid w:val="00E93410"/>
    <w:rsid w:val="00E93712"/>
    <w:rsid w:val="00E948CF"/>
    <w:rsid w:val="00E948D1"/>
    <w:rsid w:val="00E9521C"/>
    <w:rsid w:val="00E95A9D"/>
    <w:rsid w:val="00E96949"/>
    <w:rsid w:val="00E96F8E"/>
    <w:rsid w:val="00EA0F4A"/>
    <w:rsid w:val="00EA184C"/>
    <w:rsid w:val="00EA20BD"/>
    <w:rsid w:val="00EA245A"/>
    <w:rsid w:val="00EA2A8C"/>
    <w:rsid w:val="00EA3A98"/>
    <w:rsid w:val="00EA4D5C"/>
    <w:rsid w:val="00EA4FFF"/>
    <w:rsid w:val="00EA5493"/>
    <w:rsid w:val="00EA62D4"/>
    <w:rsid w:val="00EA68C9"/>
    <w:rsid w:val="00EA6CB1"/>
    <w:rsid w:val="00EA77B8"/>
    <w:rsid w:val="00EB227C"/>
    <w:rsid w:val="00EB2BF1"/>
    <w:rsid w:val="00EB3075"/>
    <w:rsid w:val="00EB4D39"/>
    <w:rsid w:val="00EB64F7"/>
    <w:rsid w:val="00EB71D1"/>
    <w:rsid w:val="00EB7A71"/>
    <w:rsid w:val="00EB7BBF"/>
    <w:rsid w:val="00EB7CB8"/>
    <w:rsid w:val="00EC02EC"/>
    <w:rsid w:val="00EC19E8"/>
    <w:rsid w:val="00EC1BA9"/>
    <w:rsid w:val="00EC2D16"/>
    <w:rsid w:val="00EC3961"/>
    <w:rsid w:val="00EC5175"/>
    <w:rsid w:val="00EC583B"/>
    <w:rsid w:val="00EC77A8"/>
    <w:rsid w:val="00ED003D"/>
    <w:rsid w:val="00ED04A1"/>
    <w:rsid w:val="00ED27D3"/>
    <w:rsid w:val="00ED28EC"/>
    <w:rsid w:val="00ED4AC2"/>
    <w:rsid w:val="00ED71E1"/>
    <w:rsid w:val="00ED78AB"/>
    <w:rsid w:val="00EE052B"/>
    <w:rsid w:val="00EE0B63"/>
    <w:rsid w:val="00EE1A89"/>
    <w:rsid w:val="00EE2FA4"/>
    <w:rsid w:val="00EE30D1"/>
    <w:rsid w:val="00EE30E2"/>
    <w:rsid w:val="00EE3BB0"/>
    <w:rsid w:val="00EE5FEE"/>
    <w:rsid w:val="00EE62E1"/>
    <w:rsid w:val="00EE7156"/>
    <w:rsid w:val="00EE7BE8"/>
    <w:rsid w:val="00EF07DC"/>
    <w:rsid w:val="00EF0DA3"/>
    <w:rsid w:val="00EF25C1"/>
    <w:rsid w:val="00EF58EC"/>
    <w:rsid w:val="00EF753D"/>
    <w:rsid w:val="00EF7622"/>
    <w:rsid w:val="00F008C1"/>
    <w:rsid w:val="00F00D17"/>
    <w:rsid w:val="00F0166A"/>
    <w:rsid w:val="00F03A14"/>
    <w:rsid w:val="00F040BD"/>
    <w:rsid w:val="00F04401"/>
    <w:rsid w:val="00F06537"/>
    <w:rsid w:val="00F106F7"/>
    <w:rsid w:val="00F11ACB"/>
    <w:rsid w:val="00F11DF2"/>
    <w:rsid w:val="00F12A8C"/>
    <w:rsid w:val="00F12CD9"/>
    <w:rsid w:val="00F138E5"/>
    <w:rsid w:val="00F13F7F"/>
    <w:rsid w:val="00F14441"/>
    <w:rsid w:val="00F14AFE"/>
    <w:rsid w:val="00F1502A"/>
    <w:rsid w:val="00F20A31"/>
    <w:rsid w:val="00F20B31"/>
    <w:rsid w:val="00F20CB9"/>
    <w:rsid w:val="00F21B68"/>
    <w:rsid w:val="00F2246E"/>
    <w:rsid w:val="00F234CE"/>
    <w:rsid w:val="00F24168"/>
    <w:rsid w:val="00F24374"/>
    <w:rsid w:val="00F2601D"/>
    <w:rsid w:val="00F260F2"/>
    <w:rsid w:val="00F261C4"/>
    <w:rsid w:val="00F304B6"/>
    <w:rsid w:val="00F31778"/>
    <w:rsid w:val="00F31F4B"/>
    <w:rsid w:val="00F32C48"/>
    <w:rsid w:val="00F34B4E"/>
    <w:rsid w:val="00F3692D"/>
    <w:rsid w:val="00F375C4"/>
    <w:rsid w:val="00F41D0F"/>
    <w:rsid w:val="00F42072"/>
    <w:rsid w:val="00F42AB3"/>
    <w:rsid w:val="00F4311A"/>
    <w:rsid w:val="00F4357B"/>
    <w:rsid w:val="00F43DB3"/>
    <w:rsid w:val="00F4460A"/>
    <w:rsid w:val="00F472FF"/>
    <w:rsid w:val="00F50D53"/>
    <w:rsid w:val="00F51A99"/>
    <w:rsid w:val="00F51FE5"/>
    <w:rsid w:val="00F531A6"/>
    <w:rsid w:val="00F5327E"/>
    <w:rsid w:val="00F53525"/>
    <w:rsid w:val="00F53812"/>
    <w:rsid w:val="00F546E1"/>
    <w:rsid w:val="00F54EAF"/>
    <w:rsid w:val="00F55802"/>
    <w:rsid w:val="00F56BA9"/>
    <w:rsid w:val="00F57222"/>
    <w:rsid w:val="00F57B66"/>
    <w:rsid w:val="00F60733"/>
    <w:rsid w:val="00F612CD"/>
    <w:rsid w:val="00F62979"/>
    <w:rsid w:val="00F632CC"/>
    <w:rsid w:val="00F6340A"/>
    <w:rsid w:val="00F63DD5"/>
    <w:rsid w:val="00F64662"/>
    <w:rsid w:val="00F646FB"/>
    <w:rsid w:val="00F64CA9"/>
    <w:rsid w:val="00F657F8"/>
    <w:rsid w:val="00F668B3"/>
    <w:rsid w:val="00F671F0"/>
    <w:rsid w:val="00F700EB"/>
    <w:rsid w:val="00F70D6A"/>
    <w:rsid w:val="00F71CC0"/>
    <w:rsid w:val="00F72C41"/>
    <w:rsid w:val="00F73F75"/>
    <w:rsid w:val="00F7426A"/>
    <w:rsid w:val="00F7452C"/>
    <w:rsid w:val="00F7585A"/>
    <w:rsid w:val="00F7729C"/>
    <w:rsid w:val="00F77D4D"/>
    <w:rsid w:val="00F803CE"/>
    <w:rsid w:val="00F80930"/>
    <w:rsid w:val="00F80F04"/>
    <w:rsid w:val="00F81A94"/>
    <w:rsid w:val="00F82B1C"/>
    <w:rsid w:val="00F841DF"/>
    <w:rsid w:val="00F8545B"/>
    <w:rsid w:val="00F85993"/>
    <w:rsid w:val="00F86E85"/>
    <w:rsid w:val="00F90756"/>
    <w:rsid w:val="00F9242B"/>
    <w:rsid w:val="00F931D8"/>
    <w:rsid w:val="00F94D63"/>
    <w:rsid w:val="00F956CF"/>
    <w:rsid w:val="00F96ED3"/>
    <w:rsid w:val="00F97E02"/>
    <w:rsid w:val="00FA1EA9"/>
    <w:rsid w:val="00FA3269"/>
    <w:rsid w:val="00FA34A0"/>
    <w:rsid w:val="00FA39E0"/>
    <w:rsid w:val="00FA485D"/>
    <w:rsid w:val="00FA59F5"/>
    <w:rsid w:val="00FB0DD0"/>
    <w:rsid w:val="00FB13B3"/>
    <w:rsid w:val="00FB4D5E"/>
    <w:rsid w:val="00FB51C1"/>
    <w:rsid w:val="00FB5AA6"/>
    <w:rsid w:val="00FB6CFD"/>
    <w:rsid w:val="00FC02A3"/>
    <w:rsid w:val="00FC0E5B"/>
    <w:rsid w:val="00FC2E7D"/>
    <w:rsid w:val="00FC35A8"/>
    <w:rsid w:val="00FC4BE2"/>
    <w:rsid w:val="00FC4EB8"/>
    <w:rsid w:val="00FC5419"/>
    <w:rsid w:val="00FC5FB5"/>
    <w:rsid w:val="00FC6FE3"/>
    <w:rsid w:val="00FC7CB2"/>
    <w:rsid w:val="00FD0C28"/>
    <w:rsid w:val="00FD0ED6"/>
    <w:rsid w:val="00FD0F86"/>
    <w:rsid w:val="00FD27C7"/>
    <w:rsid w:val="00FD49F3"/>
    <w:rsid w:val="00FD4BCD"/>
    <w:rsid w:val="00FD70F4"/>
    <w:rsid w:val="00FE03CD"/>
    <w:rsid w:val="00FE11B8"/>
    <w:rsid w:val="00FE2BBE"/>
    <w:rsid w:val="00FE328E"/>
    <w:rsid w:val="00FE3E2F"/>
    <w:rsid w:val="00FE4406"/>
    <w:rsid w:val="00FE54E8"/>
    <w:rsid w:val="00FE598F"/>
    <w:rsid w:val="00FE68C9"/>
    <w:rsid w:val="00FE7829"/>
    <w:rsid w:val="00FF06E8"/>
    <w:rsid w:val="00FF0E13"/>
    <w:rsid w:val="00FF412E"/>
    <w:rsid w:val="00FF4C58"/>
    <w:rsid w:val="00FF51BD"/>
    <w:rsid w:val="00FF5D25"/>
    <w:rsid w:val="00FF6343"/>
    <w:rsid w:val="4F134628"/>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82"/>
    <o:shapelayout v:ext="edit">
      <o:idmap v:ext="edit" data="2"/>
    </o:shapelayout>
  </w:shapeDefaults>
  <w:decimalSymbol w:val=","/>
  <w:listSeparator w:val=";"/>
  <w14:docId w14:val="221996E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s-CR" w:eastAsia="es-CR"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footnote text" w:qFormat="1"/>
    <w:lsdException w:name="annotation text" w:uiPriority="99"/>
    <w:lsdException w:name="header" w:uiPriority="99"/>
    <w:lsdException w:name="caption" w:uiPriority="35" w:qFormat="1"/>
    <w:lsdException w:name="footnote reference" w:qFormat="1"/>
    <w:lsdException w:name="annotation reference" w:uiPriority="99"/>
    <w:lsdException w:name="Title" w:qFormat="1"/>
    <w:lsdException w:name="Subtitle" w:qFormat="1"/>
    <w:lsdException w:name="Hyperlink" w:uiPriority="99"/>
    <w:lsdException w:name="Strong" w:uiPriority="22"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9101A"/>
    <w:rPr>
      <w:rFonts w:ascii="Arial" w:hAnsi="Arial"/>
      <w:sz w:val="24"/>
      <w:szCs w:val="24"/>
      <w:lang w:val="es-ES" w:eastAsia="es-ES"/>
    </w:rPr>
  </w:style>
  <w:style w:type="paragraph" w:styleId="Ttulo1">
    <w:name w:val="heading 1"/>
    <w:basedOn w:val="Normal"/>
    <w:next w:val="Normal"/>
    <w:link w:val="Ttulo1Car"/>
    <w:qFormat/>
    <w:rsid w:val="00DD4A94"/>
    <w:pPr>
      <w:keepNext/>
      <w:spacing w:before="240" w:after="60"/>
      <w:outlineLvl w:val="0"/>
    </w:pPr>
    <w:rPr>
      <w:rFonts w:cs="Arial"/>
      <w:b/>
      <w:bCs/>
      <w:kern w:val="32"/>
      <w:sz w:val="32"/>
      <w:szCs w:val="32"/>
    </w:rPr>
  </w:style>
  <w:style w:type="paragraph" w:styleId="Ttulo2">
    <w:name w:val="heading 2"/>
    <w:basedOn w:val="Normal"/>
    <w:next w:val="Normal"/>
    <w:qFormat/>
    <w:rsid w:val="00B9786D"/>
    <w:pPr>
      <w:keepNext/>
      <w:tabs>
        <w:tab w:val="left" w:pos="360"/>
      </w:tabs>
      <w:autoSpaceDE w:val="0"/>
      <w:autoSpaceDN w:val="0"/>
      <w:adjustRightInd w:val="0"/>
      <w:outlineLvl w:val="1"/>
    </w:pPr>
    <w:rPr>
      <w:rFonts w:cs="Arial"/>
      <w:b/>
      <w:lang w:val="es-ES_tradnl" w:eastAsia="en-US"/>
    </w:rPr>
  </w:style>
  <w:style w:type="paragraph" w:styleId="Ttulo3">
    <w:name w:val="heading 3"/>
    <w:basedOn w:val="Normal"/>
    <w:next w:val="Normal"/>
    <w:link w:val="Ttulo3Car"/>
    <w:qFormat/>
    <w:rsid w:val="00D92CD5"/>
    <w:pPr>
      <w:keepNext/>
      <w:spacing w:before="240" w:after="60"/>
      <w:outlineLvl w:val="2"/>
    </w:pPr>
    <w:rPr>
      <w:rFonts w:cs="Arial"/>
      <w:b/>
      <w:bCs/>
      <w:sz w:val="26"/>
      <w:szCs w:val="26"/>
    </w:rPr>
  </w:style>
  <w:style w:type="paragraph" w:styleId="Ttulo4">
    <w:name w:val="heading 4"/>
    <w:basedOn w:val="Normal"/>
    <w:next w:val="Normal"/>
    <w:link w:val="Ttulo4Car"/>
    <w:qFormat/>
    <w:rsid w:val="00C248E2"/>
    <w:pPr>
      <w:keepNext/>
      <w:tabs>
        <w:tab w:val="num" w:pos="864"/>
      </w:tabs>
      <w:spacing w:before="120" w:after="120"/>
      <w:ind w:left="864" w:hanging="864"/>
      <w:outlineLvl w:val="3"/>
    </w:pPr>
    <w:rPr>
      <w:b/>
      <w:snapToGrid w:val="0"/>
      <w:sz w:val="20"/>
      <w:szCs w:val="20"/>
      <w:lang w:val="es-ES_tradnl"/>
    </w:rPr>
  </w:style>
  <w:style w:type="paragraph" w:styleId="Ttulo5">
    <w:name w:val="heading 5"/>
    <w:basedOn w:val="Normal"/>
    <w:next w:val="Normal"/>
    <w:link w:val="Ttulo5Car"/>
    <w:autoRedefine/>
    <w:qFormat/>
    <w:rsid w:val="00C248E2"/>
    <w:pPr>
      <w:tabs>
        <w:tab w:val="num" w:pos="1008"/>
      </w:tabs>
      <w:spacing w:before="120" w:after="120"/>
      <w:ind w:left="1008" w:hanging="1008"/>
      <w:outlineLvl w:val="4"/>
    </w:pPr>
    <w:rPr>
      <w:b/>
      <w:snapToGrid w:val="0"/>
      <w:sz w:val="20"/>
      <w:szCs w:val="20"/>
      <w:lang w:val="es-ES_tradnl"/>
    </w:rPr>
  </w:style>
  <w:style w:type="paragraph" w:styleId="Ttulo6">
    <w:name w:val="heading 6"/>
    <w:basedOn w:val="Normal"/>
    <w:next w:val="Normal"/>
    <w:link w:val="Ttulo6Car"/>
    <w:unhideWhenUsed/>
    <w:qFormat/>
    <w:rsid w:val="00492863"/>
    <w:pPr>
      <w:keepNext/>
      <w:keepLines/>
      <w:spacing w:before="40"/>
      <w:outlineLvl w:val="5"/>
    </w:pPr>
    <w:rPr>
      <w:rFonts w:asciiTheme="majorHAnsi" w:eastAsiaTheme="majorEastAsia" w:hAnsiTheme="majorHAnsi" w:cstheme="majorBidi"/>
      <w:color w:val="1F4D78" w:themeColor="accent1" w:themeShade="7F"/>
    </w:rPr>
  </w:style>
  <w:style w:type="paragraph" w:styleId="Ttulo7">
    <w:name w:val="heading 7"/>
    <w:basedOn w:val="Normal"/>
    <w:next w:val="Normal"/>
    <w:link w:val="Ttulo7Car"/>
    <w:qFormat/>
    <w:rsid w:val="00C248E2"/>
    <w:pPr>
      <w:tabs>
        <w:tab w:val="num" w:pos="1296"/>
      </w:tabs>
      <w:spacing w:before="120" w:after="120"/>
      <w:ind w:left="1296" w:hanging="1296"/>
      <w:outlineLvl w:val="6"/>
    </w:pPr>
    <w:rPr>
      <w:b/>
      <w:snapToGrid w:val="0"/>
      <w:sz w:val="20"/>
      <w:szCs w:val="20"/>
      <w:lang w:val="es-ES_tradnl"/>
    </w:rPr>
  </w:style>
  <w:style w:type="paragraph" w:styleId="Ttulo8">
    <w:name w:val="heading 8"/>
    <w:basedOn w:val="Normal"/>
    <w:next w:val="Normal"/>
    <w:link w:val="Ttulo8Car"/>
    <w:qFormat/>
    <w:rsid w:val="00C248E2"/>
    <w:pPr>
      <w:tabs>
        <w:tab w:val="num" w:pos="1440"/>
      </w:tabs>
      <w:spacing w:before="120" w:after="120"/>
      <w:ind w:left="1440" w:hanging="1440"/>
      <w:outlineLvl w:val="7"/>
    </w:pPr>
    <w:rPr>
      <w:b/>
      <w:snapToGrid w:val="0"/>
      <w:sz w:val="20"/>
      <w:szCs w:val="18"/>
      <w:lang w:val="es-ES_tradnl"/>
    </w:rPr>
  </w:style>
  <w:style w:type="paragraph" w:styleId="Ttulo9">
    <w:name w:val="heading 9"/>
    <w:basedOn w:val="Normal"/>
    <w:next w:val="Normal"/>
    <w:link w:val="Ttulo9Car"/>
    <w:qFormat/>
    <w:rsid w:val="00C248E2"/>
    <w:pPr>
      <w:tabs>
        <w:tab w:val="num" w:pos="1584"/>
      </w:tabs>
      <w:spacing w:before="240" w:after="60"/>
      <w:ind w:left="1584" w:hanging="1584"/>
      <w:outlineLvl w:val="8"/>
    </w:pPr>
    <w:rPr>
      <w:rFonts w:cs="Arial"/>
      <w:sz w:val="22"/>
      <w:szCs w:val="22"/>
      <w:lang w:val="es-CR"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Textoindependiente">
    <w:name w:val="Body Text"/>
    <w:basedOn w:val="Normal"/>
    <w:link w:val="TextoindependienteCar"/>
    <w:rsid w:val="0030723E"/>
    <w:pPr>
      <w:widowControl w:val="0"/>
      <w:tabs>
        <w:tab w:val="left" w:pos="-1238"/>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line="218" w:lineRule="auto"/>
      <w:textAlignment w:val="baseline"/>
    </w:pPr>
    <w:rPr>
      <w:rFonts w:ascii="CG Times" w:hAnsi="CG Times"/>
      <w:color w:val="000000"/>
      <w:szCs w:val="20"/>
      <w:lang w:val="es-CR"/>
    </w:rPr>
  </w:style>
  <w:style w:type="character" w:customStyle="1" w:styleId="TextoindependienteCar">
    <w:name w:val="Texto independiente Car"/>
    <w:link w:val="Textoindependiente"/>
    <w:rsid w:val="002D03FC"/>
    <w:rPr>
      <w:rFonts w:ascii="CG Times" w:hAnsi="CG Times"/>
      <w:color w:val="000000"/>
      <w:sz w:val="24"/>
      <w:lang w:val="es-CR"/>
    </w:rPr>
  </w:style>
  <w:style w:type="paragraph" w:styleId="Piedepgina">
    <w:name w:val="footer"/>
    <w:basedOn w:val="Normal"/>
    <w:link w:val="PiedepginaCar"/>
    <w:rsid w:val="0030723E"/>
    <w:pPr>
      <w:tabs>
        <w:tab w:val="center" w:pos="4252"/>
        <w:tab w:val="right" w:pos="8504"/>
      </w:tabs>
    </w:pPr>
  </w:style>
  <w:style w:type="character" w:customStyle="1" w:styleId="PiedepginaCar">
    <w:name w:val="Pie de página Car"/>
    <w:link w:val="Piedepgina"/>
    <w:uiPriority w:val="99"/>
    <w:rsid w:val="00821F8B"/>
    <w:rPr>
      <w:sz w:val="24"/>
      <w:szCs w:val="24"/>
      <w:lang w:val="es-ES" w:eastAsia="es-ES"/>
    </w:rPr>
  </w:style>
  <w:style w:type="character" w:styleId="Nmerodepgina">
    <w:name w:val="page number"/>
    <w:basedOn w:val="Fuentedeprrafopredeter"/>
    <w:rsid w:val="0030723E"/>
  </w:style>
  <w:style w:type="table" w:styleId="Tablaconcuadrcula">
    <w:name w:val="Table Grid"/>
    <w:basedOn w:val="Tablanormal"/>
    <w:uiPriority w:val="39"/>
    <w:rsid w:val="0030723E"/>
    <w:pPr>
      <w:overflowPunct w:val="0"/>
      <w:autoSpaceDE w:val="0"/>
      <w:autoSpaceDN w:val="0"/>
      <w:adjustRightInd w:val="0"/>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cabezado">
    <w:name w:val="header"/>
    <w:basedOn w:val="Normal"/>
    <w:link w:val="EncabezadoCar"/>
    <w:uiPriority w:val="99"/>
    <w:rsid w:val="00DC3627"/>
    <w:pPr>
      <w:tabs>
        <w:tab w:val="center" w:pos="4320"/>
        <w:tab w:val="right" w:pos="8640"/>
      </w:tabs>
    </w:pPr>
    <w:rPr>
      <w:sz w:val="20"/>
      <w:szCs w:val="20"/>
      <w:lang w:val="es-ES_tradnl" w:eastAsia="en-US"/>
    </w:rPr>
  </w:style>
  <w:style w:type="character" w:customStyle="1" w:styleId="EncabezadoCar">
    <w:name w:val="Encabezado Car"/>
    <w:link w:val="Encabezado"/>
    <w:uiPriority w:val="99"/>
    <w:rsid w:val="0085001D"/>
    <w:rPr>
      <w:lang w:val="es-ES_tradnl" w:eastAsia="en-US"/>
    </w:rPr>
  </w:style>
  <w:style w:type="paragraph" w:styleId="Textodeglobo">
    <w:name w:val="Balloon Text"/>
    <w:basedOn w:val="Normal"/>
    <w:semiHidden/>
    <w:rsid w:val="00032D49"/>
    <w:rPr>
      <w:rFonts w:ascii="Tahoma" w:hAnsi="Tahoma" w:cs="Tahoma"/>
      <w:sz w:val="16"/>
      <w:szCs w:val="16"/>
    </w:rPr>
  </w:style>
  <w:style w:type="paragraph" w:customStyle="1" w:styleId="Ttulo10">
    <w:name w:val="Título1"/>
    <w:basedOn w:val="Normal"/>
    <w:qFormat/>
    <w:rsid w:val="009D034C"/>
    <w:pPr>
      <w:jc w:val="center"/>
    </w:pPr>
    <w:rPr>
      <w:rFonts w:ascii="Garamond" w:hAnsi="Garamond" w:cs="Tahoma"/>
      <w:b/>
      <w:bCs/>
      <w:sz w:val="28"/>
      <w:lang w:val="es-MX"/>
    </w:rPr>
  </w:style>
  <w:style w:type="paragraph" w:styleId="Textonotapie">
    <w:name w:val="footnote text"/>
    <w:aliases w:val="Car1,f Char Char,f Char,f Char Char Char,f,f1,f Char Char Char1 Char,f Char Char Char1 Char Char Char,f Char Char Char Char,f Char Char Char Char Char Char Char,f Char Char Char Char Char Char,f Char Char Char Char Char,Footnote Text1,fn"/>
    <w:basedOn w:val="Normal"/>
    <w:link w:val="TextonotapieCar"/>
    <w:qFormat/>
    <w:rsid w:val="005658B5"/>
    <w:rPr>
      <w:sz w:val="20"/>
      <w:szCs w:val="20"/>
    </w:rPr>
  </w:style>
  <w:style w:type="character" w:customStyle="1" w:styleId="TextonotapieCar">
    <w:name w:val="Texto nota pie Car"/>
    <w:aliases w:val="Car1 Car1,f Char Char Car1,f Char Car1,f Char Char Char Car1,f Car1,f1 Car1,f Char Char Char1 Char Car1,f Char Char Char1 Char Char Char Car1,f Char Char Char Char Car1,f Char Char Char Char Char Char Char Car1,Footnote Text1 Car"/>
    <w:link w:val="Textonotapie"/>
    <w:rsid w:val="00B87242"/>
    <w:rPr>
      <w:lang w:val="es-ES" w:eastAsia="es-ES" w:bidi="ar-SA"/>
    </w:rPr>
  </w:style>
  <w:style w:type="character" w:styleId="Refdenotaalpie">
    <w:name w:val="footnote reference"/>
    <w:aliases w:val="Ref,de nota al pie,Footnote number,Footnote Reference 2,FC,ftref,referencia nota al pie,16 Point,Superscript 6 Point,BVI fnr,Footnote Reference Number,Footnote Reference_LVL6,Footnote Reference_LVL61,Footnote Reference_LVL62,fr"/>
    <w:qFormat/>
    <w:rsid w:val="005658B5"/>
    <w:rPr>
      <w:vertAlign w:val="superscript"/>
    </w:rPr>
  </w:style>
  <w:style w:type="paragraph" w:styleId="NormalWeb">
    <w:name w:val="Normal (Web)"/>
    <w:basedOn w:val="Normal"/>
    <w:uiPriority w:val="99"/>
    <w:rsid w:val="00186E87"/>
    <w:pPr>
      <w:spacing w:before="100" w:beforeAutospacing="1" w:after="100" w:afterAutospacing="1"/>
    </w:pPr>
    <w:rPr>
      <w:rFonts w:ascii="Arial Unicode MS" w:eastAsia="Arial Unicode MS" w:hAnsi="Arial Unicode MS" w:cs="Arial Unicode MS"/>
    </w:rPr>
  </w:style>
  <w:style w:type="character" w:customStyle="1" w:styleId="textoazul1">
    <w:name w:val="textoazul1"/>
    <w:rsid w:val="0032363C"/>
    <w:rPr>
      <w:rFonts w:ascii="Arial" w:hAnsi="Arial" w:cs="Arial" w:hint="default"/>
      <w:color w:val="184D7A"/>
      <w:sz w:val="18"/>
      <w:szCs w:val="18"/>
    </w:rPr>
  </w:style>
  <w:style w:type="paragraph" w:styleId="Textoindependiente3">
    <w:name w:val="Body Text 3"/>
    <w:basedOn w:val="Normal"/>
    <w:link w:val="Textoindependiente3Car"/>
    <w:rsid w:val="00F53525"/>
    <w:pPr>
      <w:spacing w:after="120"/>
    </w:pPr>
    <w:rPr>
      <w:sz w:val="16"/>
      <w:szCs w:val="16"/>
    </w:rPr>
  </w:style>
  <w:style w:type="paragraph" w:customStyle="1" w:styleId="xl29">
    <w:name w:val="xl29"/>
    <w:basedOn w:val="Normal"/>
    <w:rsid w:val="004E39A1"/>
    <w:pPr>
      <w:spacing w:before="100" w:after="100"/>
    </w:pPr>
    <w:rPr>
      <w:rFonts w:eastAsia="Arial Unicode MS"/>
      <w:b/>
      <w:szCs w:val="20"/>
    </w:rPr>
  </w:style>
  <w:style w:type="paragraph" w:customStyle="1" w:styleId="TextoIndempendiente2">
    <w:name w:val="Texto Indempendiente 2"/>
    <w:basedOn w:val="Normal"/>
    <w:rsid w:val="00B44062"/>
    <w:pPr>
      <w:numPr>
        <w:ilvl w:val="1"/>
        <w:numId w:val="1"/>
      </w:numPr>
    </w:pPr>
  </w:style>
  <w:style w:type="paragraph" w:customStyle="1" w:styleId="EstiloTextoindependiente12pt">
    <w:name w:val="Estilo Texto independiente + 12 pt"/>
    <w:basedOn w:val="Textoindependiente"/>
    <w:rsid w:val="00911AEE"/>
    <w:pPr>
      <w:widowControl/>
      <w:tabs>
        <w:tab w:val="clear" w:pos="-1238"/>
        <w:tab w:val="clear" w:pos="-720"/>
        <w:tab w:val="clear" w:pos="0"/>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s>
      <w:overflowPunct/>
      <w:autoSpaceDE/>
      <w:autoSpaceDN/>
      <w:adjustRightInd/>
      <w:spacing w:line="240" w:lineRule="auto"/>
      <w:ind w:left="708"/>
      <w:jc w:val="both"/>
      <w:textAlignment w:val="auto"/>
    </w:pPr>
    <w:rPr>
      <w:rFonts w:ascii="Century Gothic" w:hAnsi="Century Gothic"/>
      <w:color w:val="auto"/>
      <w:sz w:val="22"/>
      <w:szCs w:val="24"/>
      <w:lang w:val="es-ES"/>
    </w:rPr>
  </w:style>
  <w:style w:type="paragraph" w:customStyle="1" w:styleId="TextoIndependiente2">
    <w:name w:val="Texto Independiente 2"/>
    <w:basedOn w:val="Textoindependiente"/>
    <w:link w:val="TextoIndependiente2CarCar"/>
    <w:rsid w:val="00911AEE"/>
    <w:pPr>
      <w:widowControl/>
      <w:numPr>
        <w:numId w:val="2"/>
      </w:numPr>
      <w:tabs>
        <w:tab w:val="clear" w:pos="-1238"/>
        <w:tab w:val="clear" w:pos="-720"/>
        <w:tab w:val="clear" w:pos="0"/>
        <w:tab w:val="clear" w:pos="720"/>
        <w:tab w:val="clear" w:pos="1425"/>
        <w:tab w:val="clear" w:pos="2160"/>
        <w:tab w:val="clear" w:pos="2880"/>
        <w:tab w:val="clear" w:pos="3600"/>
        <w:tab w:val="clear" w:pos="4320"/>
        <w:tab w:val="clear" w:pos="5040"/>
        <w:tab w:val="clear" w:pos="5760"/>
        <w:tab w:val="clear" w:pos="6480"/>
        <w:tab w:val="clear" w:pos="7200"/>
        <w:tab w:val="clear" w:pos="7920"/>
        <w:tab w:val="clear" w:pos="8640"/>
        <w:tab w:val="clear" w:pos="9360"/>
        <w:tab w:val="num" w:pos="1080"/>
      </w:tabs>
      <w:overflowPunct/>
      <w:autoSpaceDE/>
      <w:autoSpaceDN/>
      <w:adjustRightInd/>
      <w:spacing w:line="240" w:lineRule="auto"/>
      <w:ind w:left="1072" w:hanging="505"/>
      <w:jc w:val="both"/>
      <w:textAlignment w:val="auto"/>
    </w:pPr>
    <w:rPr>
      <w:rFonts w:ascii="Century Gothic" w:hAnsi="Century Gothic"/>
      <w:color w:val="auto"/>
      <w:sz w:val="22"/>
      <w:szCs w:val="24"/>
      <w:lang w:val="es-ES"/>
    </w:rPr>
  </w:style>
  <w:style w:type="character" w:customStyle="1" w:styleId="TextoIndependiente2CarCar">
    <w:name w:val="Texto Independiente 2 Car Car"/>
    <w:link w:val="TextoIndependiente2"/>
    <w:rsid w:val="00911AEE"/>
    <w:rPr>
      <w:rFonts w:ascii="Century Gothic" w:hAnsi="Century Gothic"/>
      <w:sz w:val="22"/>
      <w:szCs w:val="24"/>
      <w:lang w:val="es-ES" w:eastAsia="es-ES"/>
    </w:rPr>
  </w:style>
  <w:style w:type="paragraph" w:customStyle="1" w:styleId="EstiloTtulo3CenturyGothic">
    <w:name w:val="Estilo Título 3 + Century Gothic"/>
    <w:basedOn w:val="Ttulo3"/>
    <w:link w:val="EstiloTtulo3CenturyGothicCar"/>
    <w:rsid w:val="00911AEE"/>
    <w:pPr>
      <w:spacing w:before="0" w:after="0"/>
      <w:jc w:val="both"/>
    </w:pPr>
    <w:rPr>
      <w:rFonts w:ascii="Century Gothic" w:hAnsi="Century Gothic"/>
      <w:sz w:val="24"/>
      <w:szCs w:val="22"/>
    </w:rPr>
  </w:style>
  <w:style w:type="character" w:customStyle="1" w:styleId="EstiloTtulo3CenturyGothicCar">
    <w:name w:val="Estilo Título 3 + Century Gothic Car"/>
    <w:link w:val="EstiloTtulo3CenturyGothic"/>
    <w:rsid w:val="00911AEE"/>
    <w:rPr>
      <w:rFonts w:ascii="Century Gothic" w:hAnsi="Century Gothic" w:cs="Arial"/>
      <w:b/>
      <w:bCs/>
      <w:sz w:val="24"/>
      <w:szCs w:val="22"/>
      <w:lang w:val="es-ES" w:eastAsia="es-ES" w:bidi="ar-SA"/>
    </w:rPr>
  </w:style>
  <w:style w:type="paragraph" w:styleId="TDC2">
    <w:name w:val="toc 2"/>
    <w:basedOn w:val="Normal"/>
    <w:next w:val="Normal"/>
    <w:autoRedefine/>
    <w:uiPriority w:val="39"/>
    <w:rsid w:val="0064025F"/>
    <w:pPr>
      <w:ind w:left="240"/>
    </w:pPr>
  </w:style>
  <w:style w:type="paragraph" w:customStyle="1" w:styleId="Titulo">
    <w:name w:val="Titulo"/>
    <w:basedOn w:val="Ttulo1"/>
    <w:autoRedefine/>
    <w:rsid w:val="00766815"/>
    <w:pPr>
      <w:widowControl w:val="0"/>
      <w:tabs>
        <w:tab w:val="left" w:pos="-1238"/>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overflowPunct w:val="0"/>
      <w:autoSpaceDE w:val="0"/>
      <w:autoSpaceDN w:val="0"/>
      <w:adjustRightInd w:val="0"/>
      <w:spacing w:before="0" w:after="0" w:line="218" w:lineRule="auto"/>
      <w:textAlignment w:val="baseline"/>
    </w:pPr>
    <w:rPr>
      <w:rFonts w:ascii="Times New Roman" w:hAnsi="Times New Roman"/>
      <w:b w:val="0"/>
      <w:caps/>
      <w:color w:val="000000"/>
      <w:kern w:val="0"/>
      <w:sz w:val="22"/>
      <w:szCs w:val="22"/>
      <w:lang w:val="es-CR" w:eastAsia="en-US"/>
    </w:rPr>
  </w:style>
  <w:style w:type="table" w:styleId="Tablaelegante">
    <w:name w:val="Table Elegant"/>
    <w:basedOn w:val="Tablanormal"/>
    <w:rsid w:val="005669BE"/>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character" w:styleId="Refdecomentario">
    <w:name w:val="annotation reference"/>
    <w:uiPriority w:val="99"/>
    <w:semiHidden/>
    <w:rsid w:val="00FF5D25"/>
    <w:rPr>
      <w:sz w:val="16"/>
      <w:szCs w:val="16"/>
    </w:rPr>
  </w:style>
  <w:style w:type="paragraph" w:styleId="Textocomentario">
    <w:name w:val="annotation text"/>
    <w:basedOn w:val="Normal"/>
    <w:link w:val="TextocomentarioCar"/>
    <w:uiPriority w:val="99"/>
    <w:semiHidden/>
    <w:rsid w:val="00FF5D25"/>
    <w:rPr>
      <w:sz w:val="20"/>
      <w:szCs w:val="20"/>
      <w:lang w:val="es-ES_tradnl" w:eastAsia="en-US"/>
    </w:rPr>
  </w:style>
  <w:style w:type="character" w:customStyle="1" w:styleId="TextocomentarioCar">
    <w:name w:val="Texto comentario Car"/>
    <w:link w:val="Textocomentario"/>
    <w:uiPriority w:val="99"/>
    <w:semiHidden/>
    <w:rsid w:val="00BE7E3A"/>
    <w:rPr>
      <w:lang w:val="es-ES_tradnl"/>
    </w:rPr>
  </w:style>
  <w:style w:type="paragraph" w:customStyle="1" w:styleId="Ttulo3a">
    <w:name w:val="Título 3 a"/>
    <w:basedOn w:val="Normal"/>
    <w:link w:val="Ttulo3aCar"/>
    <w:rsid w:val="005C6E61"/>
    <w:pPr>
      <w:ind w:left="1134" w:hanging="567"/>
      <w:jc w:val="both"/>
    </w:pPr>
    <w:rPr>
      <w:rFonts w:cs="Arial"/>
      <w:b/>
      <w:i/>
      <w:sz w:val="22"/>
      <w:lang w:val="es-CR" w:eastAsia="es-ES_tradnl"/>
    </w:rPr>
  </w:style>
  <w:style w:type="character" w:customStyle="1" w:styleId="Ttulo3aCar">
    <w:name w:val="Título 3 a Car"/>
    <w:link w:val="Ttulo3a"/>
    <w:rsid w:val="005C6E61"/>
    <w:rPr>
      <w:rFonts w:ascii="Arial" w:hAnsi="Arial" w:cs="Arial"/>
      <w:b/>
      <w:i/>
      <w:sz w:val="22"/>
      <w:szCs w:val="24"/>
      <w:lang w:val="es-CR" w:eastAsia="es-ES_tradnl" w:bidi="ar-SA"/>
    </w:rPr>
  </w:style>
  <w:style w:type="paragraph" w:customStyle="1" w:styleId="TextoIndependienteCuadros">
    <w:name w:val="Texto Independiente Cuadros"/>
    <w:basedOn w:val="Textoindependiente"/>
    <w:next w:val="Textoindependiente"/>
    <w:autoRedefine/>
    <w:rsid w:val="0012570F"/>
    <w:pPr>
      <w:widowControl/>
      <w:tabs>
        <w:tab w:val="clear" w:pos="-1238"/>
        <w:tab w:val="clear" w:pos="-720"/>
        <w:tab w:val="clear" w:pos="0"/>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s>
      <w:overflowPunct/>
      <w:autoSpaceDE/>
      <w:autoSpaceDN/>
      <w:adjustRightInd/>
      <w:spacing w:line="240" w:lineRule="auto"/>
      <w:jc w:val="both"/>
      <w:textAlignment w:val="auto"/>
    </w:pPr>
    <w:rPr>
      <w:rFonts w:ascii="Arial" w:hAnsi="Arial" w:cs="Arial"/>
      <w:color w:val="auto"/>
      <w:szCs w:val="24"/>
    </w:rPr>
  </w:style>
  <w:style w:type="paragraph" w:customStyle="1" w:styleId="Epgrafe">
    <w:name w:val="Epígrafe"/>
    <w:basedOn w:val="Normal"/>
    <w:next w:val="Normal"/>
    <w:qFormat/>
    <w:rsid w:val="0012570F"/>
    <w:pPr>
      <w:spacing w:before="120" w:after="120"/>
    </w:pPr>
    <w:rPr>
      <w:b/>
      <w:bCs/>
      <w:sz w:val="20"/>
      <w:szCs w:val="20"/>
      <w:lang w:val="es-ES_tradnl" w:eastAsia="es-ES_tradnl"/>
    </w:rPr>
  </w:style>
  <w:style w:type="paragraph" w:customStyle="1" w:styleId="Ttulo2a">
    <w:name w:val="Título 2 a"/>
    <w:basedOn w:val="Ttulo1"/>
    <w:next w:val="TextoIndependienteCuadros"/>
    <w:link w:val="Ttulo2aCar"/>
    <w:autoRedefine/>
    <w:rsid w:val="0012570F"/>
    <w:pPr>
      <w:spacing w:before="0" w:after="0"/>
    </w:pPr>
    <w:rPr>
      <w:sz w:val="24"/>
      <w:lang w:val="es-ES_tradnl" w:eastAsia="es-ES_tradnl"/>
    </w:rPr>
  </w:style>
  <w:style w:type="character" w:customStyle="1" w:styleId="Ttulo2aCar">
    <w:name w:val="Título 2 a Car"/>
    <w:link w:val="Ttulo2a"/>
    <w:rsid w:val="0012570F"/>
    <w:rPr>
      <w:rFonts w:ascii="Arial" w:hAnsi="Arial" w:cs="Arial"/>
      <w:b/>
      <w:bCs/>
      <w:kern w:val="32"/>
      <w:sz w:val="24"/>
      <w:szCs w:val="32"/>
      <w:lang w:val="es-ES_tradnl" w:eastAsia="es-ES_tradnl"/>
    </w:rPr>
  </w:style>
  <w:style w:type="paragraph" w:styleId="Prrafodelista">
    <w:name w:val="List Paragraph"/>
    <w:aliases w:val="NUMBERED PARAGRAPH,List Paragraph 1,List Paragraph (numbered (a)),Use Case List Paragraph,References,ReferencesCxSpLast,lp1,Titulo 2,VIÑETA,Figuras de tesis,titulo 3,Con viñetas,Normal con viñetas,3,Bullet 1,Numbered List Paragraph"/>
    <w:basedOn w:val="Normal"/>
    <w:link w:val="PrrafodelistaCar"/>
    <w:uiPriority w:val="34"/>
    <w:qFormat/>
    <w:rsid w:val="0012570F"/>
    <w:pPr>
      <w:ind w:left="720" w:hanging="357"/>
      <w:contextualSpacing/>
      <w:jc w:val="both"/>
    </w:pPr>
    <w:rPr>
      <w:rFonts w:ascii="Garamond" w:eastAsia="Calibri" w:hAnsi="Garamond"/>
      <w:szCs w:val="22"/>
      <w:lang w:val="es-CR" w:eastAsia="en-US"/>
    </w:rPr>
  </w:style>
  <w:style w:type="character" w:customStyle="1" w:styleId="PrrafodelistaCar">
    <w:name w:val="Párrafo de lista Car"/>
    <w:aliases w:val="NUMBERED PARAGRAPH Car,List Paragraph 1 Car,List Paragraph (numbered (a)) Car,Use Case List Paragraph Car,References Car,ReferencesCxSpLast Car,lp1 Car,Titulo 2 Car,VIÑETA Car,Figuras de tesis Car,titulo 3 Car,Con viñetas Car,3 Car"/>
    <w:link w:val="Prrafodelista"/>
    <w:uiPriority w:val="34"/>
    <w:qFormat/>
    <w:locked/>
    <w:rsid w:val="007A6418"/>
    <w:rPr>
      <w:rFonts w:ascii="Garamond" w:eastAsia="Calibri" w:hAnsi="Garamond"/>
      <w:sz w:val="24"/>
      <w:szCs w:val="22"/>
      <w:lang w:val="es-CR" w:eastAsia="en-US"/>
    </w:rPr>
  </w:style>
  <w:style w:type="paragraph" w:customStyle="1" w:styleId="texto1">
    <w:name w:val="texto1"/>
    <w:basedOn w:val="Normal"/>
    <w:rsid w:val="007010AB"/>
    <w:pPr>
      <w:spacing w:before="100" w:beforeAutospacing="1" w:after="100" w:afterAutospacing="1"/>
    </w:pPr>
    <w:rPr>
      <w:rFonts w:cs="Arial"/>
      <w:color w:val="212167"/>
      <w:sz w:val="16"/>
      <w:szCs w:val="16"/>
      <w:lang w:val="en-US" w:eastAsia="en-US"/>
    </w:rPr>
  </w:style>
  <w:style w:type="character" w:styleId="Textoennegrita">
    <w:name w:val="Strong"/>
    <w:uiPriority w:val="22"/>
    <w:qFormat/>
    <w:rsid w:val="007010AB"/>
    <w:rPr>
      <w:b/>
      <w:bCs/>
    </w:rPr>
  </w:style>
  <w:style w:type="paragraph" w:customStyle="1" w:styleId="texto">
    <w:name w:val="texto"/>
    <w:basedOn w:val="Normal"/>
    <w:rsid w:val="009936AC"/>
    <w:pPr>
      <w:spacing w:before="100" w:beforeAutospacing="1" w:after="100" w:afterAutospacing="1"/>
    </w:pPr>
    <w:rPr>
      <w:rFonts w:cs="Arial"/>
      <w:color w:val="000000"/>
      <w:sz w:val="18"/>
      <w:szCs w:val="18"/>
    </w:rPr>
  </w:style>
  <w:style w:type="character" w:styleId="Referenciaintensa">
    <w:name w:val="Intense Reference"/>
    <w:uiPriority w:val="32"/>
    <w:qFormat/>
    <w:rsid w:val="00F80930"/>
    <w:rPr>
      <w:b/>
      <w:bCs/>
      <w:smallCaps/>
      <w:color w:val="C0504D"/>
      <w:spacing w:val="5"/>
      <w:u w:val="single"/>
    </w:rPr>
  </w:style>
  <w:style w:type="paragraph" w:styleId="Mapadeldocumento">
    <w:name w:val="Document Map"/>
    <w:basedOn w:val="Normal"/>
    <w:link w:val="MapadeldocumentoCar"/>
    <w:rsid w:val="008D1DEF"/>
    <w:rPr>
      <w:rFonts w:ascii="Tahoma" w:hAnsi="Tahoma" w:cs="Tahoma"/>
      <w:sz w:val="16"/>
      <w:szCs w:val="16"/>
    </w:rPr>
  </w:style>
  <w:style w:type="character" w:customStyle="1" w:styleId="MapadeldocumentoCar">
    <w:name w:val="Mapa del documento Car"/>
    <w:link w:val="Mapadeldocumento"/>
    <w:rsid w:val="008D1DEF"/>
    <w:rPr>
      <w:rFonts w:ascii="Tahoma" w:hAnsi="Tahoma" w:cs="Tahoma"/>
      <w:sz w:val="16"/>
      <w:szCs w:val="16"/>
    </w:rPr>
  </w:style>
  <w:style w:type="character" w:styleId="Hipervnculo">
    <w:name w:val="Hyperlink"/>
    <w:uiPriority w:val="99"/>
    <w:unhideWhenUsed/>
    <w:rsid w:val="002D03FC"/>
    <w:rPr>
      <w:color w:val="0000FF"/>
      <w:u w:val="single"/>
    </w:rPr>
  </w:style>
  <w:style w:type="paragraph" w:styleId="Asuntodelcomentario">
    <w:name w:val="annotation subject"/>
    <w:basedOn w:val="Textocomentario"/>
    <w:next w:val="Textocomentario"/>
    <w:link w:val="AsuntodelcomentarioCar"/>
    <w:rsid w:val="00BE7E3A"/>
    <w:rPr>
      <w:b/>
      <w:bCs/>
      <w:lang w:val="es-ES" w:eastAsia="es-ES"/>
    </w:rPr>
  </w:style>
  <w:style w:type="character" w:customStyle="1" w:styleId="AsuntodelcomentarioCar">
    <w:name w:val="Asunto del comentario Car"/>
    <w:basedOn w:val="TextocomentarioCar"/>
    <w:link w:val="Asuntodelcomentario"/>
    <w:rsid w:val="00BE7E3A"/>
    <w:rPr>
      <w:lang w:val="es-ES_tradnl"/>
    </w:rPr>
  </w:style>
  <w:style w:type="paragraph" w:styleId="Revisin">
    <w:name w:val="Revision"/>
    <w:hidden/>
    <w:uiPriority w:val="99"/>
    <w:semiHidden/>
    <w:rsid w:val="00BE7E3A"/>
    <w:rPr>
      <w:sz w:val="24"/>
      <w:szCs w:val="24"/>
      <w:lang w:val="es-ES" w:eastAsia="es-ES"/>
    </w:rPr>
  </w:style>
  <w:style w:type="paragraph" w:styleId="Textoindependiente20">
    <w:name w:val="Body Text 2"/>
    <w:basedOn w:val="Normal"/>
    <w:link w:val="Textoindependiente2Car"/>
    <w:rsid w:val="00197724"/>
    <w:pPr>
      <w:spacing w:after="120" w:line="480" w:lineRule="auto"/>
    </w:pPr>
  </w:style>
  <w:style w:type="character" w:customStyle="1" w:styleId="Textoindependiente2Car">
    <w:name w:val="Texto independiente 2 Car"/>
    <w:link w:val="Textoindependiente20"/>
    <w:rsid w:val="00197724"/>
    <w:rPr>
      <w:sz w:val="24"/>
      <w:szCs w:val="24"/>
    </w:rPr>
  </w:style>
  <w:style w:type="paragraph" w:styleId="Sangra2detindependiente">
    <w:name w:val="Body Text Indent 2"/>
    <w:basedOn w:val="Normal"/>
    <w:link w:val="Sangra2detindependienteCar"/>
    <w:rsid w:val="00197724"/>
    <w:pPr>
      <w:spacing w:after="120" w:line="480" w:lineRule="auto"/>
      <w:ind w:left="283"/>
    </w:pPr>
  </w:style>
  <w:style w:type="character" w:customStyle="1" w:styleId="Sangra2detindependienteCar">
    <w:name w:val="Sangría 2 de t. independiente Car"/>
    <w:link w:val="Sangra2detindependiente"/>
    <w:rsid w:val="00197724"/>
    <w:rPr>
      <w:sz w:val="24"/>
      <w:szCs w:val="24"/>
    </w:rPr>
  </w:style>
  <w:style w:type="paragraph" w:customStyle="1" w:styleId="Texto0">
    <w:name w:val="Texto"/>
    <w:basedOn w:val="Normal"/>
    <w:link w:val="TextoChar"/>
    <w:qFormat/>
    <w:rsid w:val="00B9101A"/>
    <w:pPr>
      <w:spacing w:before="120" w:after="120"/>
      <w:jc w:val="both"/>
    </w:pPr>
    <w:rPr>
      <w:lang w:eastAsia="en-US"/>
    </w:rPr>
  </w:style>
  <w:style w:type="character" w:customStyle="1" w:styleId="TextoChar">
    <w:name w:val="Texto Char"/>
    <w:link w:val="Texto0"/>
    <w:rsid w:val="00B9101A"/>
    <w:rPr>
      <w:rFonts w:ascii="Arial" w:hAnsi="Arial"/>
      <w:sz w:val="24"/>
      <w:szCs w:val="24"/>
      <w:lang w:val="es-ES" w:eastAsia="en-US"/>
    </w:rPr>
  </w:style>
  <w:style w:type="character" w:customStyle="1" w:styleId="Car1Car">
    <w:name w:val="Car1 Car"/>
    <w:aliases w:val="f Char Char Car,f Char Car,f Char Char Char Car,f Car,f1 Car,f Char Char Char1 Char Car,f Char Char Char1 Char Char Char Car,f Char Char Char Char Car,f Char Char Char Char Char Char Char Car,f Char Char Char Char Char Char Car,fn Car Car"/>
    <w:basedOn w:val="Fuentedeprrafopredeter"/>
    <w:rsid w:val="00EE30D1"/>
  </w:style>
  <w:style w:type="table" w:styleId="Tablaclsica3">
    <w:name w:val="Table Classic 3"/>
    <w:basedOn w:val="Tablanormal"/>
    <w:rsid w:val="003A25E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aclsica2">
    <w:name w:val="Table Classic 2"/>
    <w:basedOn w:val="Tablanormal"/>
    <w:rsid w:val="003A25E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absica3">
    <w:name w:val="Table Simple 3"/>
    <w:basedOn w:val="Tablanormal"/>
    <w:rsid w:val="003A25E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aconlista7">
    <w:name w:val="Table List 7"/>
    <w:basedOn w:val="Tablanormal"/>
    <w:rsid w:val="003A25E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amoderna">
    <w:name w:val="Table Contemporary"/>
    <w:basedOn w:val="Tablanormal"/>
    <w:rsid w:val="003A25E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avistosa2">
    <w:name w:val="Table Colorful 2"/>
    <w:basedOn w:val="Tablanormal"/>
    <w:rsid w:val="003A25E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paragraph" w:styleId="TtuloTDC">
    <w:name w:val="TOC Heading"/>
    <w:basedOn w:val="Ttulo1"/>
    <w:next w:val="Normal"/>
    <w:uiPriority w:val="39"/>
    <w:unhideWhenUsed/>
    <w:qFormat/>
    <w:rsid w:val="00C36E22"/>
    <w:pPr>
      <w:keepLines/>
      <w:spacing w:before="480" w:after="0" w:line="276" w:lineRule="auto"/>
      <w:outlineLvl w:val="9"/>
    </w:pPr>
    <w:rPr>
      <w:rFonts w:ascii="Cambria" w:hAnsi="Cambria" w:cs="Times New Roman"/>
      <w:color w:val="365F91"/>
      <w:kern w:val="0"/>
      <w:sz w:val="28"/>
      <w:szCs w:val="28"/>
      <w:lang w:val="es-CR" w:eastAsia="es-CR"/>
    </w:rPr>
  </w:style>
  <w:style w:type="paragraph" w:styleId="TDC1">
    <w:name w:val="toc 1"/>
    <w:basedOn w:val="Normal"/>
    <w:next w:val="Normal"/>
    <w:autoRedefine/>
    <w:uiPriority w:val="39"/>
    <w:rsid w:val="00C36E22"/>
  </w:style>
  <w:style w:type="paragraph" w:styleId="TDC3">
    <w:name w:val="toc 3"/>
    <w:basedOn w:val="Normal"/>
    <w:next w:val="Normal"/>
    <w:autoRedefine/>
    <w:uiPriority w:val="39"/>
    <w:rsid w:val="00C36E22"/>
    <w:pPr>
      <w:ind w:left="480"/>
    </w:pPr>
  </w:style>
  <w:style w:type="paragraph" w:styleId="Subttulo">
    <w:name w:val="Subtitle"/>
    <w:basedOn w:val="Normal"/>
    <w:next w:val="Normal"/>
    <w:link w:val="SubttuloCar"/>
    <w:qFormat/>
    <w:rsid w:val="00AC11ED"/>
    <w:pPr>
      <w:spacing w:after="60"/>
      <w:jc w:val="center"/>
      <w:outlineLvl w:val="1"/>
    </w:pPr>
    <w:rPr>
      <w:rFonts w:ascii="Cambria" w:hAnsi="Cambria"/>
    </w:rPr>
  </w:style>
  <w:style w:type="character" w:customStyle="1" w:styleId="SubttuloCar">
    <w:name w:val="Subtítulo Car"/>
    <w:link w:val="Subttulo"/>
    <w:rsid w:val="00AC11ED"/>
    <w:rPr>
      <w:rFonts w:ascii="Cambria" w:eastAsia="Times New Roman" w:hAnsi="Cambria" w:cs="Times New Roman"/>
      <w:sz w:val="24"/>
      <w:szCs w:val="24"/>
      <w:lang w:val="es-ES" w:eastAsia="es-ES"/>
    </w:rPr>
  </w:style>
  <w:style w:type="table" w:styleId="Tablabsica1">
    <w:name w:val="Table Simple 1"/>
    <w:basedOn w:val="Tablanormal"/>
    <w:rsid w:val="00BD6146"/>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avistosa3">
    <w:name w:val="Table Colorful 3"/>
    <w:basedOn w:val="Tablanormal"/>
    <w:rsid w:val="00BD6146"/>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aconlista2">
    <w:name w:val="Table List 2"/>
    <w:basedOn w:val="Tablanormal"/>
    <w:rsid w:val="00BD6146"/>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Listaclara-nfasis3">
    <w:name w:val="Light List Accent 3"/>
    <w:basedOn w:val="Tablanormal"/>
    <w:uiPriority w:val="61"/>
    <w:rsid w:val="00BD6146"/>
    <w:tblPr>
      <w:tblStyleRowBandSize w:val="1"/>
      <w:tblStyleColBandSize w:val="1"/>
      <w:tblBorders>
        <w:top w:val="single" w:sz="8" w:space="0" w:color="9BBB59"/>
        <w:left w:val="single" w:sz="8" w:space="0" w:color="9BBB59"/>
        <w:bottom w:val="single" w:sz="8" w:space="0" w:color="9BBB59"/>
        <w:right w:val="single" w:sz="8" w:space="0" w:color="9BBB59"/>
      </w:tblBorders>
    </w:tblPr>
    <w:tblStylePr w:type="firstRow">
      <w:pPr>
        <w:spacing w:before="0" w:after="0" w:line="240" w:lineRule="auto"/>
      </w:pPr>
      <w:rPr>
        <w:b/>
        <w:bCs/>
        <w:color w:val="FFFFFF"/>
      </w:rPr>
      <w:tblPr/>
      <w:tcPr>
        <w:shd w:val="clear" w:color="auto" w:fill="9BBB59"/>
      </w:tcPr>
    </w:tblStylePr>
    <w:tblStylePr w:type="lastRow">
      <w:pPr>
        <w:spacing w:before="0" w:after="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paragraph" w:customStyle="1" w:styleId="Default">
    <w:name w:val="Default"/>
    <w:rsid w:val="004E29BE"/>
    <w:pPr>
      <w:autoSpaceDE w:val="0"/>
      <w:autoSpaceDN w:val="0"/>
      <w:adjustRightInd w:val="0"/>
    </w:pPr>
    <w:rPr>
      <w:rFonts w:ascii="Arial" w:hAnsi="Arial" w:cs="Arial"/>
      <w:color w:val="000000"/>
      <w:sz w:val="24"/>
      <w:szCs w:val="24"/>
    </w:rPr>
  </w:style>
  <w:style w:type="paragraph" w:customStyle="1" w:styleId="Pa7">
    <w:name w:val="Pa7"/>
    <w:basedOn w:val="Normal"/>
    <w:next w:val="Normal"/>
    <w:uiPriority w:val="99"/>
    <w:rsid w:val="00415A1E"/>
    <w:pPr>
      <w:autoSpaceDE w:val="0"/>
      <w:autoSpaceDN w:val="0"/>
      <w:adjustRightInd w:val="0"/>
      <w:spacing w:line="241" w:lineRule="atLeast"/>
    </w:pPr>
    <w:rPr>
      <w:rFonts w:ascii="Garamond Premr Pro" w:eastAsia="Calibri" w:hAnsi="Garamond Premr Pro"/>
      <w:lang w:val="es-CR" w:eastAsia="en-US"/>
    </w:rPr>
  </w:style>
  <w:style w:type="table" w:styleId="Listaclara-nfasis1">
    <w:name w:val="Light List Accent 1"/>
    <w:basedOn w:val="Tablanormal"/>
    <w:uiPriority w:val="61"/>
    <w:rsid w:val="00E53422"/>
    <w:rPr>
      <w:rFonts w:ascii="Calibri" w:hAnsi="Calibri"/>
      <w:sz w:val="22"/>
      <w:szCs w:val="22"/>
    </w:rPr>
    <w:tblPr>
      <w:tblStyleRowBandSize w:val="1"/>
      <w:tblStyleColBandSize w:val="1"/>
      <w:tblBorders>
        <w:top w:val="single" w:sz="8" w:space="0" w:color="4F81BD"/>
        <w:left w:val="single" w:sz="8" w:space="0" w:color="4F81BD"/>
        <w:bottom w:val="single" w:sz="8" w:space="0" w:color="4F81BD"/>
        <w:right w:val="single" w:sz="8" w:space="0" w:color="4F81BD"/>
      </w:tblBorders>
    </w:tblPr>
    <w:tblStylePr w:type="firstRow">
      <w:pPr>
        <w:spacing w:before="0" w:after="0" w:line="240" w:lineRule="auto"/>
      </w:pPr>
      <w:rPr>
        <w:b/>
        <w:bCs/>
        <w:color w:val="FFFFFF"/>
      </w:rPr>
      <w:tblPr/>
      <w:tcPr>
        <w:shd w:val="clear" w:color="auto" w:fill="4F81BD"/>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paragraph" w:styleId="Ttulo">
    <w:name w:val="Title"/>
    <w:basedOn w:val="Normal"/>
    <w:link w:val="TtuloCar"/>
    <w:qFormat/>
    <w:rsid w:val="00AF4657"/>
    <w:pPr>
      <w:jc w:val="center"/>
    </w:pPr>
    <w:rPr>
      <w:rFonts w:ascii="Garamond" w:hAnsi="Garamond" w:cs="Tahoma"/>
      <w:b/>
      <w:bCs/>
      <w:sz w:val="28"/>
      <w:lang w:val="es-MX"/>
    </w:rPr>
  </w:style>
  <w:style w:type="character" w:customStyle="1" w:styleId="TtuloCar">
    <w:name w:val="Título Car"/>
    <w:basedOn w:val="Fuentedeprrafopredeter"/>
    <w:link w:val="Ttulo"/>
    <w:rsid w:val="00AF4657"/>
    <w:rPr>
      <w:rFonts w:ascii="Garamond" w:hAnsi="Garamond" w:cs="Tahoma"/>
      <w:b/>
      <w:bCs/>
      <w:sz w:val="28"/>
      <w:szCs w:val="24"/>
      <w:lang w:val="es-MX" w:eastAsia="es-ES"/>
    </w:rPr>
  </w:style>
  <w:style w:type="table" w:styleId="Tablaconcuadrcula1clara-nfasis1">
    <w:name w:val="Grid Table 1 Light Accent 1"/>
    <w:basedOn w:val="Tablanormal"/>
    <w:uiPriority w:val="46"/>
    <w:rsid w:val="00DF1211"/>
    <w:rPr>
      <w:rFonts w:asciiTheme="minorHAnsi" w:eastAsiaTheme="minorHAnsi" w:hAnsiTheme="minorHAnsi" w:cstheme="minorBidi"/>
      <w:sz w:val="22"/>
      <w:szCs w:val="22"/>
      <w:lang w:eastAsia="en-US"/>
    </w:rPr>
    <w:tblPr>
      <w:tblStyleRowBandSize w:val="1"/>
      <w:tblStyleColBandSize w:val="1"/>
      <w:tblInd w:w="0" w:type="nil"/>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character" w:styleId="Hipervnculovisitado">
    <w:name w:val="FollowedHyperlink"/>
    <w:basedOn w:val="Fuentedeprrafopredeter"/>
    <w:rsid w:val="009717FC"/>
    <w:rPr>
      <w:color w:val="954F72" w:themeColor="followedHyperlink"/>
      <w:u w:val="single"/>
    </w:rPr>
  </w:style>
  <w:style w:type="paragraph" w:styleId="TDC4">
    <w:name w:val="toc 4"/>
    <w:basedOn w:val="Normal"/>
    <w:next w:val="Normal"/>
    <w:autoRedefine/>
    <w:uiPriority w:val="39"/>
    <w:unhideWhenUsed/>
    <w:rsid w:val="002E7EB3"/>
    <w:pPr>
      <w:spacing w:after="100" w:line="259" w:lineRule="auto"/>
      <w:ind w:left="660"/>
    </w:pPr>
    <w:rPr>
      <w:rFonts w:asciiTheme="minorHAnsi" w:eastAsiaTheme="minorEastAsia" w:hAnsiTheme="minorHAnsi" w:cstheme="minorBidi"/>
      <w:sz w:val="22"/>
      <w:szCs w:val="22"/>
      <w:lang w:val="es-CR" w:eastAsia="es-CR"/>
    </w:rPr>
  </w:style>
  <w:style w:type="paragraph" w:styleId="TDC5">
    <w:name w:val="toc 5"/>
    <w:basedOn w:val="Normal"/>
    <w:next w:val="Normal"/>
    <w:autoRedefine/>
    <w:uiPriority w:val="39"/>
    <w:unhideWhenUsed/>
    <w:rsid w:val="002E7EB3"/>
    <w:pPr>
      <w:spacing w:after="100" w:line="259" w:lineRule="auto"/>
      <w:ind w:left="880"/>
    </w:pPr>
    <w:rPr>
      <w:rFonts w:asciiTheme="minorHAnsi" w:eastAsiaTheme="minorEastAsia" w:hAnsiTheme="minorHAnsi" w:cstheme="minorBidi"/>
      <w:sz w:val="22"/>
      <w:szCs w:val="22"/>
      <w:lang w:val="es-CR" w:eastAsia="es-CR"/>
    </w:rPr>
  </w:style>
  <w:style w:type="paragraph" w:styleId="TDC6">
    <w:name w:val="toc 6"/>
    <w:basedOn w:val="Normal"/>
    <w:next w:val="Normal"/>
    <w:autoRedefine/>
    <w:uiPriority w:val="39"/>
    <w:unhideWhenUsed/>
    <w:rsid w:val="002E7EB3"/>
    <w:pPr>
      <w:spacing w:after="100" w:line="259" w:lineRule="auto"/>
      <w:ind w:left="1100"/>
    </w:pPr>
    <w:rPr>
      <w:rFonts w:asciiTheme="minorHAnsi" w:eastAsiaTheme="minorEastAsia" w:hAnsiTheme="minorHAnsi" w:cstheme="minorBidi"/>
      <w:sz w:val="22"/>
      <w:szCs w:val="22"/>
      <w:lang w:val="es-CR" w:eastAsia="es-CR"/>
    </w:rPr>
  </w:style>
  <w:style w:type="paragraph" w:styleId="TDC7">
    <w:name w:val="toc 7"/>
    <w:basedOn w:val="Normal"/>
    <w:next w:val="Normal"/>
    <w:autoRedefine/>
    <w:uiPriority w:val="39"/>
    <w:unhideWhenUsed/>
    <w:rsid w:val="002E7EB3"/>
    <w:pPr>
      <w:spacing w:after="100" w:line="259" w:lineRule="auto"/>
      <w:ind w:left="1320"/>
    </w:pPr>
    <w:rPr>
      <w:rFonts w:asciiTheme="minorHAnsi" w:eastAsiaTheme="minorEastAsia" w:hAnsiTheme="minorHAnsi" w:cstheme="minorBidi"/>
      <w:sz w:val="22"/>
      <w:szCs w:val="22"/>
      <w:lang w:val="es-CR" w:eastAsia="es-CR"/>
    </w:rPr>
  </w:style>
  <w:style w:type="paragraph" w:styleId="TDC8">
    <w:name w:val="toc 8"/>
    <w:basedOn w:val="Normal"/>
    <w:next w:val="Normal"/>
    <w:autoRedefine/>
    <w:uiPriority w:val="39"/>
    <w:unhideWhenUsed/>
    <w:rsid w:val="002E7EB3"/>
    <w:pPr>
      <w:spacing w:after="100" w:line="259" w:lineRule="auto"/>
      <w:ind w:left="1540"/>
    </w:pPr>
    <w:rPr>
      <w:rFonts w:asciiTheme="minorHAnsi" w:eastAsiaTheme="minorEastAsia" w:hAnsiTheme="minorHAnsi" w:cstheme="minorBidi"/>
      <w:sz w:val="22"/>
      <w:szCs w:val="22"/>
      <w:lang w:val="es-CR" w:eastAsia="es-CR"/>
    </w:rPr>
  </w:style>
  <w:style w:type="paragraph" w:styleId="TDC9">
    <w:name w:val="toc 9"/>
    <w:basedOn w:val="Normal"/>
    <w:next w:val="Normal"/>
    <w:autoRedefine/>
    <w:uiPriority w:val="39"/>
    <w:unhideWhenUsed/>
    <w:rsid w:val="002E7EB3"/>
    <w:pPr>
      <w:spacing w:after="100" w:line="259" w:lineRule="auto"/>
      <w:ind w:left="1760"/>
    </w:pPr>
    <w:rPr>
      <w:rFonts w:asciiTheme="minorHAnsi" w:eastAsiaTheme="minorEastAsia" w:hAnsiTheme="minorHAnsi" w:cstheme="minorBidi"/>
      <w:sz w:val="22"/>
      <w:szCs w:val="22"/>
      <w:lang w:val="es-CR" w:eastAsia="es-CR"/>
    </w:rPr>
  </w:style>
  <w:style w:type="paragraph" w:customStyle="1" w:styleId="element">
    <w:name w:val="element"/>
    <w:basedOn w:val="Normal"/>
    <w:rsid w:val="007A3010"/>
    <w:pPr>
      <w:spacing w:after="150"/>
    </w:pPr>
    <w:rPr>
      <w:lang w:val="es-CR" w:eastAsia="es-CR"/>
    </w:rPr>
  </w:style>
  <w:style w:type="table" w:styleId="Tablanormal2">
    <w:name w:val="Plain Table 2"/>
    <w:basedOn w:val="Tablanormal"/>
    <w:uiPriority w:val="42"/>
    <w:rsid w:val="0057742D"/>
    <w:rPr>
      <w:rFonts w:asciiTheme="minorHAnsi" w:eastAsiaTheme="minorHAnsi" w:hAnsiTheme="minorHAnsi" w:cstheme="minorBidi"/>
      <w:sz w:val="22"/>
      <w:szCs w:val="22"/>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styleId="Sangradetextonormal">
    <w:name w:val="Body Text Indent"/>
    <w:basedOn w:val="Normal"/>
    <w:link w:val="SangradetextonormalCar"/>
    <w:rsid w:val="001E3B9F"/>
    <w:pPr>
      <w:spacing w:after="120"/>
      <w:ind w:left="283"/>
    </w:pPr>
  </w:style>
  <w:style w:type="character" w:customStyle="1" w:styleId="SangradetextonormalCar">
    <w:name w:val="Sangría de texto normal Car"/>
    <w:basedOn w:val="Fuentedeprrafopredeter"/>
    <w:link w:val="Sangradetextonormal"/>
    <w:rsid w:val="001E3B9F"/>
    <w:rPr>
      <w:sz w:val="24"/>
      <w:szCs w:val="24"/>
      <w:lang w:val="es-ES" w:eastAsia="es-ES"/>
    </w:rPr>
  </w:style>
  <w:style w:type="character" w:customStyle="1" w:styleId="Ttulo3Car">
    <w:name w:val="Título 3 Car"/>
    <w:link w:val="Ttulo3"/>
    <w:uiPriority w:val="9"/>
    <w:rsid w:val="005B57F6"/>
    <w:rPr>
      <w:rFonts w:ascii="Arial" w:hAnsi="Arial" w:cs="Arial"/>
      <w:b/>
      <w:bCs/>
      <w:sz w:val="26"/>
      <w:szCs w:val="26"/>
      <w:lang w:val="es-ES" w:eastAsia="es-ES"/>
    </w:rPr>
  </w:style>
  <w:style w:type="character" w:customStyle="1" w:styleId="Ttulo6Car">
    <w:name w:val="Título 6 Car"/>
    <w:basedOn w:val="Fuentedeprrafopredeter"/>
    <w:link w:val="Ttulo6"/>
    <w:semiHidden/>
    <w:rsid w:val="00492863"/>
    <w:rPr>
      <w:rFonts w:asciiTheme="majorHAnsi" w:eastAsiaTheme="majorEastAsia" w:hAnsiTheme="majorHAnsi" w:cstheme="majorBidi"/>
      <w:color w:val="1F4D78" w:themeColor="accent1" w:themeShade="7F"/>
      <w:sz w:val="24"/>
      <w:szCs w:val="24"/>
      <w:lang w:val="es-ES" w:eastAsia="es-ES"/>
    </w:rPr>
  </w:style>
  <w:style w:type="paragraph" w:styleId="Listaconvietas2">
    <w:name w:val="List Bullet 2"/>
    <w:basedOn w:val="Normal"/>
    <w:autoRedefine/>
    <w:rsid w:val="00492863"/>
    <w:pPr>
      <w:tabs>
        <w:tab w:val="left" w:pos="567"/>
      </w:tabs>
      <w:jc w:val="both"/>
    </w:pPr>
    <w:rPr>
      <w:rFonts w:cs="Arial"/>
      <w:color w:val="000000" w:themeColor="text1"/>
      <w:sz w:val="22"/>
      <w:szCs w:val="22"/>
      <w:lang w:val="es-MX" w:eastAsia="en-US"/>
    </w:rPr>
  </w:style>
  <w:style w:type="character" w:customStyle="1" w:styleId="TtuloCar1">
    <w:name w:val="Título Car1"/>
    <w:basedOn w:val="Fuentedeprrafopredeter"/>
    <w:rsid w:val="000F2DBA"/>
    <w:rPr>
      <w:rFonts w:ascii="Garamond" w:hAnsi="Garamond" w:cs="Tahoma"/>
      <w:b/>
      <w:bCs/>
      <w:sz w:val="28"/>
      <w:szCs w:val="24"/>
      <w:lang w:val="es-MX" w:eastAsia="es-ES"/>
    </w:rPr>
  </w:style>
  <w:style w:type="character" w:customStyle="1" w:styleId="Ttulo1Car">
    <w:name w:val="Título 1 Car"/>
    <w:link w:val="Ttulo1"/>
    <w:rsid w:val="00E43F9A"/>
    <w:rPr>
      <w:rFonts w:ascii="Arial" w:hAnsi="Arial" w:cs="Arial"/>
      <w:b/>
      <w:bCs/>
      <w:kern w:val="32"/>
      <w:sz w:val="32"/>
      <w:szCs w:val="32"/>
      <w:lang w:val="es-ES" w:eastAsia="es-ES"/>
    </w:rPr>
  </w:style>
  <w:style w:type="character" w:customStyle="1" w:styleId="Textoindependiente3Car">
    <w:name w:val="Texto independiente 3 Car"/>
    <w:basedOn w:val="Fuentedeprrafopredeter"/>
    <w:link w:val="Textoindependiente3"/>
    <w:rsid w:val="00914FE8"/>
    <w:rPr>
      <w:sz w:val="16"/>
      <w:szCs w:val="16"/>
      <w:lang w:val="es-ES" w:eastAsia="es-ES"/>
    </w:rPr>
  </w:style>
  <w:style w:type="character" w:customStyle="1" w:styleId="Ttulo4Car">
    <w:name w:val="Título 4 Car"/>
    <w:basedOn w:val="Fuentedeprrafopredeter"/>
    <w:link w:val="Ttulo4"/>
    <w:rsid w:val="00C248E2"/>
    <w:rPr>
      <w:rFonts w:ascii="Arial" w:hAnsi="Arial"/>
      <w:b/>
      <w:snapToGrid w:val="0"/>
      <w:lang w:val="es-ES_tradnl" w:eastAsia="es-ES"/>
    </w:rPr>
  </w:style>
  <w:style w:type="character" w:customStyle="1" w:styleId="Ttulo5Car">
    <w:name w:val="Título 5 Car"/>
    <w:basedOn w:val="Fuentedeprrafopredeter"/>
    <w:link w:val="Ttulo5"/>
    <w:rsid w:val="00C248E2"/>
    <w:rPr>
      <w:rFonts w:ascii="Arial" w:hAnsi="Arial"/>
      <w:b/>
      <w:snapToGrid w:val="0"/>
      <w:lang w:val="es-ES_tradnl" w:eastAsia="es-ES"/>
    </w:rPr>
  </w:style>
  <w:style w:type="character" w:customStyle="1" w:styleId="Ttulo7Car">
    <w:name w:val="Título 7 Car"/>
    <w:basedOn w:val="Fuentedeprrafopredeter"/>
    <w:link w:val="Ttulo7"/>
    <w:rsid w:val="00C248E2"/>
    <w:rPr>
      <w:rFonts w:ascii="Arial" w:hAnsi="Arial"/>
      <w:b/>
      <w:snapToGrid w:val="0"/>
      <w:lang w:val="es-ES_tradnl" w:eastAsia="es-ES"/>
    </w:rPr>
  </w:style>
  <w:style w:type="character" w:customStyle="1" w:styleId="Ttulo8Car">
    <w:name w:val="Título 8 Car"/>
    <w:basedOn w:val="Fuentedeprrafopredeter"/>
    <w:link w:val="Ttulo8"/>
    <w:rsid w:val="00C248E2"/>
    <w:rPr>
      <w:rFonts w:ascii="Arial" w:hAnsi="Arial"/>
      <w:b/>
      <w:snapToGrid w:val="0"/>
      <w:szCs w:val="18"/>
      <w:lang w:val="es-ES_tradnl" w:eastAsia="es-ES"/>
    </w:rPr>
  </w:style>
  <w:style w:type="character" w:customStyle="1" w:styleId="Ttulo9Car">
    <w:name w:val="Título 9 Car"/>
    <w:basedOn w:val="Fuentedeprrafopredeter"/>
    <w:link w:val="Ttulo9"/>
    <w:rsid w:val="00C248E2"/>
    <w:rPr>
      <w:rFonts w:ascii="Arial" w:hAnsi="Arial" w:cs="Arial"/>
      <w:sz w:val="22"/>
      <w:szCs w:val="22"/>
      <w:lang w:eastAsia="en-US"/>
    </w:rPr>
  </w:style>
  <w:style w:type="paragraph" w:styleId="Sinespaciado">
    <w:name w:val="No Spacing"/>
    <w:uiPriority w:val="1"/>
    <w:qFormat/>
    <w:rsid w:val="00C248E2"/>
    <w:rPr>
      <w:rFonts w:ascii="Calibri" w:eastAsia="Calibri" w:hAnsi="Calibri"/>
      <w:sz w:val="22"/>
      <w:szCs w:val="22"/>
      <w:lang w:eastAsia="en-US"/>
    </w:rPr>
  </w:style>
  <w:style w:type="table" w:styleId="Tablaconcuadrcula4-nfasis1">
    <w:name w:val="Grid Table 4 Accent 1"/>
    <w:basedOn w:val="Tablanormal"/>
    <w:uiPriority w:val="49"/>
    <w:rsid w:val="00C248E2"/>
    <w:rPr>
      <w:rFonts w:asciiTheme="minorHAnsi" w:eastAsiaTheme="minorHAnsi" w:hAnsiTheme="minorHAnsi" w:cstheme="minorBidi"/>
      <w:sz w:val="22"/>
      <w:szCs w:val="22"/>
      <w:lang w:val="en-US" w:eastAsia="en-US"/>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Descripcin">
    <w:name w:val="caption"/>
    <w:basedOn w:val="Normal"/>
    <w:next w:val="Normal"/>
    <w:uiPriority w:val="35"/>
    <w:qFormat/>
    <w:rsid w:val="00DF2CA4"/>
    <w:pPr>
      <w:spacing w:after="200" w:line="276" w:lineRule="auto"/>
    </w:pPr>
    <w:rPr>
      <w:rFonts w:asciiTheme="majorHAnsi" w:eastAsiaTheme="majorEastAsia" w:hAnsiTheme="majorHAnsi" w:cstheme="majorBidi"/>
      <w:b/>
      <w:bCs/>
      <w:color w:val="4F81BD"/>
      <w:sz w:val="18"/>
      <w:szCs w:val="18"/>
      <w:lang w:val="es-CR" w:eastAsia="en-US"/>
    </w:rPr>
  </w:style>
  <w:style w:type="table" w:customStyle="1" w:styleId="Tabladecuadrcula1clara-nfasis11">
    <w:name w:val="Tabla de cuadrícula 1 clara - Énfasis 11"/>
    <w:basedOn w:val="Tablanormal"/>
    <w:uiPriority w:val="46"/>
    <w:rsid w:val="00DF2CA4"/>
    <w:rPr>
      <w:rFonts w:asciiTheme="minorHAnsi" w:eastAsiaTheme="minorHAnsi" w:hAnsiTheme="minorHAnsi" w:cstheme="minorBidi"/>
      <w:sz w:val="22"/>
      <w:szCs w:val="22"/>
      <w:lang w:eastAsia="en-US"/>
    </w:rPr>
    <w:tblPr>
      <w:tblStyleRowBandSize w:val="1"/>
      <w:tblStyleColBandSize w:val="1"/>
      <w:tblBorders>
        <w:top w:val="single" w:sz="4" w:space="0" w:color="BDD6EE" w:themeColor="accent1" w:themeTint="66"/>
        <w:left w:val="single" w:sz="4" w:space="0" w:color="BDD6EE" w:themeColor="accent1" w:themeTint="66"/>
        <w:bottom w:val="single" w:sz="4" w:space="0" w:color="BDD6EE" w:themeColor="accent1" w:themeTint="66"/>
        <w:right w:val="single" w:sz="4" w:space="0" w:color="BDD6EE" w:themeColor="accent1" w:themeTint="66"/>
        <w:insideH w:val="single" w:sz="4" w:space="0" w:color="BDD6EE" w:themeColor="accent1" w:themeTint="66"/>
        <w:insideV w:val="single" w:sz="4" w:space="0" w:color="BDD6EE" w:themeColor="accent1" w:themeTint="66"/>
      </w:tblBorders>
    </w:tblPr>
    <w:tblStylePr w:type="firstRow">
      <w:rPr>
        <w:b/>
        <w:bCs/>
      </w:rPr>
      <w:tblPr/>
      <w:tcPr>
        <w:tcBorders>
          <w:bottom w:val="single" w:sz="12" w:space="0" w:color="9CC2E5" w:themeColor="accent1" w:themeTint="99"/>
        </w:tcBorders>
      </w:tcPr>
    </w:tblStylePr>
    <w:tblStylePr w:type="lastRow">
      <w:rPr>
        <w:b/>
        <w:bCs/>
      </w:rPr>
      <w:tblPr/>
      <w:tcPr>
        <w:tcBorders>
          <w:top w:val="double" w:sz="2" w:space="0" w:color="9CC2E5" w:themeColor="accent1" w:themeTint="99"/>
        </w:tcBorders>
      </w:tcPr>
    </w:tblStylePr>
    <w:tblStylePr w:type="firstCol">
      <w:rPr>
        <w:b/>
        <w:bCs/>
      </w:rPr>
    </w:tblStylePr>
    <w:tblStylePr w:type="lastCol">
      <w:rPr>
        <w:b/>
        <w:bCs/>
      </w:rPr>
    </w:tblStylePr>
  </w:style>
  <w:style w:type="table" w:customStyle="1" w:styleId="Tabladecuadrcula5oscura-nfasis11">
    <w:name w:val="Tabla de cuadrícula 5 oscura - Énfasis 11"/>
    <w:basedOn w:val="Tablanormal"/>
    <w:uiPriority w:val="50"/>
    <w:rsid w:val="00DF2CA4"/>
    <w:rPr>
      <w:rFonts w:asciiTheme="majorHAnsi" w:eastAsiaTheme="majorEastAsia" w:hAnsiTheme="majorHAnsi" w:cstheme="majorBidi"/>
      <w:sz w:val="22"/>
      <w:szCs w:val="22"/>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paragraph" w:customStyle="1" w:styleId="N0">
    <w:name w:val="N0"/>
    <w:basedOn w:val="Encabezado"/>
    <w:link w:val="N0Car"/>
    <w:qFormat/>
    <w:rsid w:val="00DF2CA4"/>
    <w:pPr>
      <w:tabs>
        <w:tab w:val="clear" w:pos="4320"/>
        <w:tab w:val="clear" w:pos="8640"/>
        <w:tab w:val="right" w:pos="0"/>
        <w:tab w:val="center" w:pos="4419"/>
        <w:tab w:val="right" w:pos="8838"/>
      </w:tabs>
      <w:spacing w:line="276" w:lineRule="auto"/>
      <w:ind w:right="306"/>
      <w:jc w:val="both"/>
    </w:pPr>
    <w:rPr>
      <w:rFonts w:ascii="Calibri" w:hAnsi="Calibri"/>
      <w:bCs/>
      <w:sz w:val="24"/>
      <w:szCs w:val="24"/>
      <w:lang w:val="es-ES" w:eastAsia="es-ES"/>
    </w:rPr>
  </w:style>
  <w:style w:type="character" w:customStyle="1" w:styleId="N0Car">
    <w:name w:val="N0 Car"/>
    <w:basedOn w:val="EncabezadoCar"/>
    <w:link w:val="N0"/>
    <w:rsid w:val="00DF2CA4"/>
    <w:rPr>
      <w:rFonts w:ascii="Calibri" w:hAnsi="Calibri"/>
      <w:bCs/>
      <w:sz w:val="24"/>
      <w:szCs w:val="24"/>
      <w:lang w:val="es-ES" w:eastAsia="es-ES"/>
    </w:rPr>
  </w:style>
  <w:style w:type="paragraph" w:customStyle="1" w:styleId="Content">
    <w:name w:val="Content"/>
    <w:basedOn w:val="Normal"/>
    <w:link w:val="ContentChar"/>
    <w:qFormat/>
    <w:rsid w:val="004857B1"/>
    <w:pPr>
      <w:spacing w:line="276" w:lineRule="auto"/>
    </w:pPr>
    <w:rPr>
      <w:rFonts w:asciiTheme="minorHAnsi" w:eastAsiaTheme="minorEastAsia" w:hAnsiTheme="minorHAnsi" w:cstheme="minorBidi"/>
      <w:color w:val="44546A" w:themeColor="text2"/>
      <w:sz w:val="28"/>
      <w:szCs w:val="22"/>
      <w:lang w:val="en-US" w:eastAsia="en-US"/>
    </w:rPr>
  </w:style>
  <w:style w:type="character" w:customStyle="1" w:styleId="ContentChar">
    <w:name w:val="Content Char"/>
    <w:basedOn w:val="Fuentedeprrafopredeter"/>
    <w:link w:val="Content"/>
    <w:rsid w:val="004857B1"/>
    <w:rPr>
      <w:rFonts w:asciiTheme="minorHAnsi" w:eastAsiaTheme="minorEastAsia" w:hAnsiTheme="minorHAnsi" w:cstheme="minorBidi"/>
      <w:color w:val="44546A" w:themeColor="text2"/>
      <w:sz w:val="28"/>
      <w:szCs w:val="22"/>
      <w:lang w:val="en-US" w:eastAsia="en-US"/>
    </w:rPr>
  </w:style>
  <w:style w:type="paragraph" w:customStyle="1" w:styleId="Estilo2">
    <w:name w:val="Estilo 2"/>
    <w:basedOn w:val="Ttulo2"/>
    <w:link w:val="Estilo2Char"/>
    <w:qFormat/>
    <w:rsid w:val="004857B1"/>
    <w:pPr>
      <w:numPr>
        <w:ilvl w:val="1"/>
      </w:numPr>
      <w:tabs>
        <w:tab w:val="clear" w:pos="360"/>
      </w:tabs>
      <w:autoSpaceDE/>
      <w:autoSpaceDN/>
      <w:adjustRightInd/>
      <w:spacing w:before="240" w:after="60"/>
      <w:ind w:left="576" w:hanging="576"/>
      <w:jc w:val="both"/>
    </w:pPr>
    <w:rPr>
      <w:bCs/>
      <w:iCs/>
      <w:sz w:val="22"/>
      <w:szCs w:val="22"/>
      <w:lang w:val="es-CR"/>
    </w:rPr>
  </w:style>
  <w:style w:type="character" w:customStyle="1" w:styleId="Estilo2Char">
    <w:name w:val="Estilo 2 Char"/>
    <w:link w:val="Estilo2"/>
    <w:rsid w:val="004857B1"/>
    <w:rPr>
      <w:rFonts w:ascii="Arial" w:hAnsi="Arial" w:cs="Arial"/>
      <w:b/>
      <w:bCs/>
      <w:iCs/>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60640278">
      <w:bodyDiv w:val="1"/>
      <w:marLeft w:val="0"/>
      <w:marRight w:val="0"/>
      <w:marTop w:val="0"/>
      <w:marBottom w:val="0"/>
      <w:divBdr>
        <w:top w:val="none" w:sz="0" w:space="0" w:color="auto"/>
        <w:left w:val="none" w:sz="0" w:space="0" w:color="auto"/>
        <w:bottom w:val="none" w:sz="0" w:space="0" w:color="auto"/>
        <w:right w:val="none" w:sz="0" w:space="0" w:color="auto"/>
      </w:divBdr>
      <w:divsChild>
        <w:div w:id="1140268745">
          <w:marLeft w:val="0"/>
          <w:marRight w:val="0"/>
          <w:marTop w:val="0"/>
          <w:marBottom w:val="0"/>
          <w:divBdr>
            <w:top w:val="none" w:sz="0" w:space="0" w:color="auto"/>
            <w:left w:val="none" w:sz="0" w:space="0" w:color="auto"/>
            <w:bottom w:val="none" w:sz="0" w:space="0" w:color="auto"/>
            <w:right w:val="none" w:sz="0" w:space="0" w:color="auto"/>
          </w:divBdr>
        </w:div>
      </w:divsChild>
    </w:div>
    <w:div w:id="80951002">
      <w:bodyDiv w:val="1"/>
      <w:marLeft w:val="0"/>
      <w:marRight w:val="0"/>
      <w:marTop w:val="0"/>
      <w:marBottom w:val="0"/>
      <w:divBdr>
        <w:top w:val="none" w:sz="0" w:space="0" w:color="auto"/>
        <w:left w:val="none" w:sz="0" w:space="0" w:color="auto"/>
        <w:bottom w:val="none" w:sz="0" w:space="0" w:color="auto"/>
        <w:right w:val="none" w:sz="0" w:space="0" w:color="auto"/>
      </w:divBdr>
    </w:div>
    <w:div w:id="128134778">
      <w:bodyDiv w:val="1"/>
      <w:marLeft w:val="0"/>
      <w:marRight w:val="0"/>
      <w:marTop w:val="0"/>
      <w:marBottom w:val="0"/>
      <w:divBdr>
        <w:top w:val="none" w:sz="0" w:space="0" w:color="auto"/>
        <w:left w:val="none" w:sz="0" w:space="0" w:color="auto"/>
        <w:bottom w:val="none" w:sz="0" w:space="0" w:color="auto"/>
        <w:right w:val="none" w:sz="0" w:space="0" w:color="auto"/>
      </w:divBdr>
    </w:div>
    <w:div w:id="131871880">
      <w:bodyDiv w:val="1"/>
      <w:marLeft w:val="0"/>
      <w:marRight w:val="0"/>
      <w:marTop w:val="0"/>
      <w:marBottom w:val="0"/>
      <w:divBdr>
        <w:top w:val="none" w:sz="0" w:space="0" w:color="auto"/>
        <w:left w:val="none" w:sz="0" w:space="0" w:color="auto"/>
        <w:bottom w:val="none" w:sz="0" w:space="0" w:color="auto"/>
        <w:right w:val="none" w:sz="0" w:space="0" w:color="auto"/>
      </w:divBdr>
    </w:div>
    <w:div w:id="161743606">
      <w:bodyDiv w:val="1"/>
      <w:marLeft w:val="0"/>
      <w:marRight w:val="0"/>
      <w:marTop w:val="0"/>
      <w:marBottom w:val="0"/>
      <w:divBdr>
        <w:top w:val="none" w:sz="0" w:space="0" w:color="auto"/>
        <w:left w:val="none" w:sz="0" w:space="0" w:color="auto"/>
        <w:bottom w:val="none" w:sz="0" w:space="0" w:color="auto"/>
        <w:right w:val="none" w:sz="0" w:space="0" w:color="auto"/>
      </w:divBdr>
    </w:div>
    <w:div w:id="161897895">
      <w:bodyDiv w:val="1"/>
      <w:marLeft w:val="0"/>
      <w:marRight w:val="0"/>
      <w:marTop w:val="0"/>
      <w:marBottom w:val="0"/>
      <w:divBdr>
        <w:top w:val="none" w:sz="0" w:space="0" w:color="auto"/>
        <w:left w:val="none" w:sz="0" w:space="0" w:color="auto"/>
        <w:bottom w:val="none" w:sz="0" w:space="0" w:color="auto"/>
        <w:right w:val="none" w:sz="0" w:space="0" w:color="auto"/>
      </w:divBdr>
    </w:div>
    <w:div w:id="162623166">
      <w:bodyDiv w:val="1"/>
      <w:marLeft w:val="0"/>
      <w:marRight w:val="0"/>
      <w:marTop w:val="0"/>
      <w:marBottom w:val="0"/>
      <w:divBdr>
        <w:top w:val="none" w:sz="0" w:space="0" w:color="auto"/>
        <w:left w:val="none" w:sz="0" w:space="0" w:color="auto"/>
        <w:bottom w:val="none" w:sz="0" w:space="0" w:color="auto"/>
        <w:right w:val="none" w:sz="0" w:space="0" w:color="auto"/>
      </w:divBdr>
    </w:div>
    <w:div w:id="210700640">
      <w:bodyDiv w:val="1"/>
      <w:marLeft w:val="0"/>
      <w:marRight w:val="0"/>
      <w:marTop w:val="0"/>
      <w:marBottom w:val="0"/>
      <w:divBdr>
        <w:top w:val="none" w:sz="0" w:space="0" w:color="auto"/>
        <w:left w:val="none" w:sz="0" w:space="0" w:color="auto"/>
        <w:bottom w:val="none" w:sz="0" w:space="0" w:color="auto"/>
        <w:right w:val="none" w:sz="0" w:space="0" w:color="auto"/>
      </w:divBdr>
    </w:div>
    <w:div w:id="218516298">
      <w:bodyDiv w:val="1"/>
      <w:marLeft w:val="0"/>
      <w:marRight w:val="0"/>
      <w:marTop w:val="0"/>
      <w:marBottom w:val="0"/>
      <w:divBdr>
        <w:top w:val="none" w:sz="0" w:space="0" w:color="auto"/>
        <w:left w:val="none" w:sz="0" w:space="0" w:color="auto"/>
        <w:bottom w:val="none" w:sz="0" w:space="0" w:color="auto"/>
        <w:right w:val="none" w:sz="0" w:space="0" w:color="auto"/>
      </w:divBdr>
      <w:divsChild>
        <w:div w:id="1468628561">
          <w:marLeft w:val="0"/>
          <w:marRight w:val="0"/>
          <w:marTop w:val="0"/>
          <w:marBottom w:val="0"/>
          <w:divBdr>
            <w:top w:val="none" w:sz="0" w:space="0" w:color="auto"/>
            <w:left w:val="none" w:sz="0" w:space="0" w:color="auto"/>
            <w:bottom w:val="none" w:sz="0" w:space="0" w:color="auto"/>
            <w:right w:val="none" w:sz="0" w:space="0" w:color="auto"/>
          </w:divBdr>
        </w:div>
      </w:divsChild>
    </w:div>
    <w:div w:id="245774720">
      <w:bodyDiv w:val="1"/>
      <w:marLeft w:val="0"/>
      <w:marRight w:val="0"/>
      <w:marTop w:val="0"/>
      <w:marBottom w:val="0"/>
      <w:divBdr>
        <w:top w:val="none" w:sz="0" w:space="0" w:color="auto"/>
        <w:left w:val="none" w:sz="0" w:space="0" w:color="auto"/>
        <w:bottom w:val="none" w:sz="0" w:space="0" w:color="auto"/>
        <w:right w:val="none" w:sz="0" w:space="0" w:color="auto"/>
      </w:divBdr>
    </w:div>
    <w:div w:id="285695844">
      <w:bodyDiv w:val="1"/>
      <w:marLeft w:val="0"/>
      <w:marRight w:val="0"/>
      <w:marTop w:val="0"/>
      <w:marBottom w:val="0"/>
      <w:divBdr>
        <w:top w:val="none" w:sz="0" w:space="0" w:color="auto"/>
        <w:left w:val="none" w:sz="0" w:space="0" w:color="auto"/>
        <w:bottom w:val="none" w:sz="0" w:space="0" w:color="auto"/>
        <w:right w:val="none" w:sz="0" w:space="0" w:color="auto"/>
      </w:divBdr>
    </w:div>
    <w:div w:id="309285011">
      <w:bodyDiv w:val="1"/>
      <w:marLeft w:val="0"/>
      <w:marRight w:val="0"/>
      <w:marTop w:val="0"/>
      <w:marBottom w:val="0"/>
      <w:divBdr>
        <w:top w:val="none" w:sz="0" w:space="0" w:color="auto"/>
        <w:left w:val="none" w:sz="0" w:space="0" w:color="auto"/>
        <w:bottom w:val="none" w:sz="0" w:space="0" w:color="auto"/>
        <w:right w:val="none" w:sz="0" w:space="0" w:color="auto"/>
      </w:divBdr>
    </w:div>
    <w:div w:id="311830141">
      <w:bodyDiv w:val="1"/>
      <w:marLeft w:val="0"/>
      <w:marRight w:val="0"/>
      <w:marTop w:val="0"/>
      <w:marBottom w:val="0"/>
      <w:divBdr>
        <w:top w:val="none" w:sz="0" w:space="0" w:color="auto"/>
        <w:left w:val="none" w:sz="0" w:space="0" w:color="auto"/>
        <w:bottom w:val="none" w:sz="0" w:space="0" w:color="auto"/>
        <w:right w:val="none" w:sz="0" w:space="0" w:color="auto"/>
      </w:divBdr>
    </w:div>
    <w:div w:id="333923597">
      <w:bodyDiv w:val="1"/>
      <w:marLeft w:val="0"/>
      <w:marRight w:val="0"/>
      <w:marTop w:val="0"/>
      <w:marBottom w:val="0"/>
      <w:divBdr>
        <w:top w:val="none" w:sz="0" w:space="0" w:color="auto"/>
        <w:left w:val="none" w:sz="0" w:space="0" w:color="auto"/>
        <w:bottom w:val="none" w:sz="0" w:space="0" w:color="auto"/>
        <w:right w:val="none" w:sz="0" w:space="0" w:color="auto"/>
      </w:divBdr>
    </w:div>
    <w:div w:id="409231123">
      <w:bodyDiv w:val="1"/>
      <w:marLeft w:val="0"/>
      <w:marRight w:val="0"/>
      <w:marTop w:val="0"/>
      <w:marBottom w:val="0"/>
      <w:divBdr>
        <w:top w:val="none" w:sz="0" w:space="0" w:color="auto"/>
        <w:left w:val="none" w:sz="0" w:space="0" w:color="auto"/>
        <w:bottom w:val="none" w:sz="0" w:space="0" w:color="auto"/>
        <w:right w:val="none" w:sz="0" w:space="0" w:color="auto"/>
      </w:divBdr>
    </w:div>
    <w:div w:id="420152101">
      <w:bodyDiv w:val="1"/>
      <w:marLeft w:val="0"/>
      <w:marRight w:val="0"/>
      <w:marTop w:val="0"/>
      <w:marBottom w:val="0"/>
      <w:divBdr>
        <w:top w:val="none" w:sz="0" w:space="0" w:color="auto"/>
        <w:left w:val="none" w:sz="0" w:space="0" w:color="auto"/>
        <w:bottom w:val="none" w:sz="0" w:space="0" w:color="auto"/>
        <w:right w:val="none" w:sz="0" w:space="0" w:color="auto"/>
      </w:divBdr>
    </w:div>
    <w:div w:id="429813419">
      <w:bodyDiv w:val="1"/>
      <w:marLeft w:val="0"/>
      <w:marRight w:val="0"/>
      <w:marTop w:val="0"/>
      <w:marBottom w:val="0"/>
      <w:divBdr>
        <w:top w:val="none" w:sz="0" w:space="0" w:color="auto"/>
        <w:left w:val="none" w:sz="0" w:space="0" w:color="auto"/>
        <w:bottom w:val="none" w:sz="0" w:space="0" w:color="auto"/>
        <w:right w:val="none" w:sz="0" w:space="0" w:color="auto"/>
      </w:divBdr>
    </w:div>
    <w:div w:id="444465830">
      <w:bodyDiv w:val="1"/>
      <w:marLeft w:val="0"/>
      <w:marRight w:val="0"/>
      <w:marTop w:val="0"/>
      <w:marBottom w:val="0"/>
      <w:divBdr>
        <w:top w:val="none" w:sz="0" w:space="0" w:color="auto"/>
        <w:left w:val="none" w:sz="0" w:space="0" w:color="auto"/>
        <w:bottom w:val="none" w:sz="0" w:space="0" w:color="auto"/>
        <w:right w:val="none" w:sz="0" w:space="0" w:color="auto"/>
      </w:divBdr>
      <w:divsChild>
        <w:div w:id="1539776885">
          <w:marLeft w:val="0"/>
          <w:marRight w:val="0"/>
          <w:marTop w:val="0"/>
          <w:marBottom w:val="0"/>
          <w:divBdr>
            <w:top w:val="none" w:sz="0" w:space="0" w:color="auto"/>
            <w:left w:val="none" w:sz="0" w:space="0" w:color="auto"/>
            <w:bottom w:val="none" w:sz="0" w:space="0" w:color="auto"/>
            <w:right w:val="none" w:sz="0" w:space="0" w:color="auto"/>
          </w:divBdr>
          <w:divsChild>
            <w:div w:id="56557675">
              <w:marLeft w:val="0"/>
              <w:marRight w:val="0"/>
              <w:marTop w:val="0"/>
              <w:marBottom w:val="0"/>
              <w:divBdr>
                <w:top w:val="none" w:sz="0" w:space="0" w:color="auto"/>
                <w:left w:val="none" w:sz="0" w:space="0" w:color="auto"/>
                <w:bottom w:val="none" w:sz="0" w:space="0" w:color="auto"/>
                <w:right w:val="none" w:sz="0" w:space="0" w:color="auto"/>
              </w:divBdr>
            </w:div>
            <w:div w:id="1679155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8716093">
      <w:bodyDiv w:val="1"/>
      <w:marLeft w:val="0"/>
      <w:marRight w:val="0"/>
      <w:marTop w:val="0"/>
      <w:marBottom w:val="0"/>
      <w:divBdr>
        <w:top w:val="none" w:sz="0" w:space="0" w:color="auto"/>
        <w:left w:val="none" w:sz="0" w:space="0" w:color="auto"/>
        <w:bottom w:val="none" w:sz="0" w:space="0" w:color="auto"/>
        <w:right w:val="none" w:sz="0" w:space="0" w:color="auto"/>
      </w:divBdr>
      <w:divsChild>
        <w:div w:id="1847555621">
          <w:marLeft w:val="0"/>
          <w:marRight w:val="0"/>
          <w:marTop w:val="0"/>
          <w:marBottom w:val="0"/>
          <w:divBdr>
            <w:top w:val="none" w:sz="0" w:space="0" w:color="auto"/>
            <w:left w:val="none" w:sz="0" w:space="0" w:color="auto"/>
            <w:bottom w:val="none" w:sz="0" w:space="0" w:color="auto"/>
            <w:right w:val="none" w:sz="0" w:space="0" w:color="auto"/>
          </w:divBdr>
        </w:div>
      </w:divsChild>
    </w:div>
    <w:div w:id="489098085">
      <w:bodyDiv w:val="1"/>
      <w:marLeft w:val="0"/>
      <w:marRight w:val="0"/>
      <w:marTop w:val="0"/>
      <w:marBottom w:val="0"/>
      <w:divBdr>
        <w:top w:val="none" w:sz="0" w:space="0" w:color="auto"/>
        <w:left w:val="none" w:sz="0" w:space="0" w:color="auto"/>
        <w:bottom w:val="none" w:sz="0" w:space="0" w:color="auto"/>
        <w:right w:val="none" w:sz="0" w:space="0" w:color="auto"/>
      </w:divBdr>
    </w:div>
    <w:div w:id="543759281">
      <w:bodyDiv w:val="1"/>
      <w:marLeft w:val="0"/>
      <w:marRight w:val="0"/>
      <w:marTop w:val="0"/>
      <w:marBottom w:val="0"/>
      <w:divBdr>
        <w:top w:val="none" w:sz="0" w:space="0" w:color="auto"/>
        <w:left w:val="none" w:sz="0" w:space="0" w:color="auto"/>
        <w:bottom w:val="none" w:sz="0" w:space="0" w:color="auto"/>
        <w:right w:val="none" w:sz="0" w:space="0" w:color="auto"/>
      </w:divBdr>
    </w:div>
    <w:div w:id="564952663">
      <w:bodyDiv w:val="1"/>
      <w:marLeft w:val="0"/>
      <w:marRight w:val="0"/>
      <w:marTop w:val="0"/>
      <w:marBottom w:val="0"/>
      <w:divBdr>
        <w:top w:val="none" w:sz="0" w:space="0" w:color="auto"/>
        <w:left w:val="none" w:sz="0" w:space="0" w:color="auto"/>
        <w:bottom w:val="none" w:sz="0" w:space="0" w:color="auto"/>
        <w:right w:val="none" w:sz="0" w:space="0" w:color="auto"/>
      </w:divBdr>
    </w:div>
    <w:div w:id="569124194">
      <w:bodyDiv w:val="1"/>
      <w:marLeft w:val="0"/>
      <w:marRight w:val="0"/>
      <w:marTop w:val="0"/>
      <w:marBottom w:val="0"/>
      <w:divBdr>
        <w:top w:val="none" w:sz="0" w:space="0" w:color="auto"/>
        <w:left w:val="none" w:sz="0" w:space="0" w:color="auto"/>
        <w:bottom w:val="none" w:sz="0" w:space="0" w:color="auto"/>
        <w:right w:val="none" w:sz="0" w:space="0" w:color="auto"/>
      </w:divBdr>
    </w:div>
    <w:div w:id="571426858">
      <w:bodyDiv w:val="1"/>
      <w:marLeft w:val="0"/>
      <w:marRight w:val="0"/>
      <w:marTop w:val="0"/>
      <w:marBottom w:val="0"/>
      <w:divBdr>
        <w:top w:val="none" w:sz="0" w:space="0" w:color="auto"/>
        <w:left w:val="none" w:sz="0" w:space="0" w:color="auto"/>
        <w:bottom w:val="none" w:sz="0" w:space="0" w:color="auto"/>
        <w:right w:val="none" w:sz="0" w:space="0" w:color="auto"/>
      </w:divBdr>
      <w:divsChild>
        <w:div w:id="1515340522">
          <w:marLeft w:val="547"/>
          <w:marRight w:val="0"/>
          <w:marTop w:val="0"/>
          <w:marBottom w:val="0"/>
          <w:divBdr>
            <w:top w:val="none" w:sz="0" w:space="0" w:color="auto"/>
            <w:left w:val="none" w:sz="0" w:space="0" w:color="auto"/>
            <w:bottom w:val="none" w:sz="0" w:space="0" w:color="auto"/>
            <w:right w:val="none" w:sz="0" w:space="0" w:color="auto"/>
          </w:divBdr>
        </w:div>
      </w:divsChild>
    </w:div>
    <w:div w:id="592740127">
      <w:bodyDiv w:val="1"/>
      <w:marLeft w:val="0"/>
      <w:marRight w:val="0"/>
      <w:marTop w:val="0"/>
      <w:marBottom w:val="0"/>
      <w:divBdr>
        <w:top w:val="none" w:sz="0" w:space="0" w:color="auto"/>
        <w:left w:val="none" w:sz="0" w:space="0" w:color="auto"/>
        <w:bottom w:val="none" w:sz="0" w:space="0" w:color="auto"/>
        <w:right w:val="none" w:sz="0" w:space="0" w:color="auto"/>
      </w:divBdr>
    </w:div>
    <w:div w:id="625355816">
      <w:bodyDiv w:val="1"/>
      <w:marLeft w:val="0"/>
      <w:marRight w:val="0"/>
      <w:marTop w:val="0"/>
      <w:marBottom w:val="0"/>
      <w:divBdr>
        <w:top w:val="none" w:sz="0" w:space="0" w:color="auto"/>
        <w:left w:val="none" w:sz="0" w:space="0" w:color="auto"/>
        <w:bottom w:val="none" w:sz="0" w:space="0" w:color="auto"/>
        <w:right w:val="none" w:sz="0" w:space="0" w:color="auto"/>
      </w:divBdr>
      <w:divsChild>
        <w:div w:id="127746844">
          <w:marLeft w:val="0"/>
          <w:marRight w:val="0"/>
          <w:marTop w:val="0"/>
          <w:marBottom w:val="0"/>
          <w:divBdr>
            <w:top w:val="none" w:sz="0" w:space="0" w:color="auto"/>
            <w:left w:val="none" w:sz="0" w:space="0" w:color="auto"/>
            <w:bottom w:val="none" w:sz="0" w:space="0" w:color="auto"/>
            <w:right w:val="none" w:sz="0" w:space="0" w:color="auto"/>
          </w:divBdr>
        </w:div>
      </w:divsChild>
    </w:div>
    <w:div w:id="670721718">
      <w:bodyDiv w:val="1"/>
      <w:marLeft w:val="0"/>
      <w:marRight w:val="0"/>
      <w:marTop w:val="0"/>
      <w:marBottom w:val="0"/>
      <w:divBdr>
        <w:top w:val="none" w:sz="0" w:space="0" w:color="auto"/>
        <w:left w:val="none" w:sz="0" w:space="0" w:color="auto"/>
        <w:bottom w:val="none" w:sz="0" w:space="0" w:color="auto"/>
        <w:right w:val="none" w:sz="0" w:space="0" w:color="auto"/>
      </w:divBdr>
    </w:div>
    <w:div w:id="687485683">
      <w:bodyDiv w:val="1"/>
      <w:marLeft w:val="0"/>
      <w:marRight w:val="0"/>
      <w:marTop w:val="0"/>
      <w:marBottom w:val="0"/>
      <w:divBdr>
        <w:top w:val="none" w:sz="0" w:space="0" w:color="auto"/>
        <w:left w:val="none" w:sz="0" w:space="0" w:color="auto"/>
        <w:bottom w:val="none" w:sz="0" w:space="0" w:color="auto"/>
        <w:right w:val="none" w:sz="0" w:space="0" w:color="auto"/>
      </w:divBdr>
      <w:divsChild>
        <w:div w:id="170030119">
          <w:marLeft w:val="979"/>
          <w:marRight w:val="0"/>
          <w:marTop w:val="65"/>
          <w:marBottom w:val="0"/>
          <w:divBdr>
            <w:top w:val="none" w:sz="0" w:space="0" w:color="auto"/>
            <w:left w:val="none" w:sz="0" w:space="0" w:color="auto"/>
            <w:bottom w:val="none" w:sz="0" w:space="0" w:color="auto"/>
            <w:right w:val="none" w:sz="0" w:space="0" w:color="auto"/>
          </w:divBdr>
        </w:div>
        <w:div w:id="355690401">
          <w:marLeft w:val="576"/>
          <w:marRight w:val="0"/>
          <w:marTop w:val="80"/>
          <w:marBottom w:val="0"/>
          <w:divBdr>
            <w:top w:val="none" w:sz="0" w:space="0" w:color="auto"/>
            <w:left w:val="none" w:sz="0" w:space="0" w:color="auto"/>
            <w:bottom w:val="none" w:sz="0" w:space="0" w:color="auto"/>
            <w:right w:val="none" w:sz="0" w:space="0" w:color="auto"/>
          </w:divBdr>
        </w:div>
        <w:div w:id="986010976">
          <w:marLeft w:val="979"/>
          <w:marRight w:val="0"/>
          <w:marTop w:val="65"/>
          <w:marBottom w:val="0"/>
          <w:divBdr>
            <w:top w:val="none" w:sz="0" w:space="0" w:color="auto"/>
            <w:left w:val="none" w:sz="0" w:space="0" w:color="auto"/>
            <w:bottom w:val="none" w:sz="0" w:space="0" w:color="auto"/>
            <w:right w:val="none" w:sz="0" w:space="0" w:color="auto"/>
          </w:divBdr>
        </w:div>
        <w:div w:id="1508445398">
          <w:marLeft w:val="576"/>
          <w:marRight w:val="0"/>
          <w:marTop w:val="80"/>
          <w:marBottom w:val="0"/>
          <w:divBdr>
            <w:top w:val="none" w:sz="0" w:space="0" w:color="auto"/>
            <w:left w:val="none" w:sz="0" w:space="0" w:color="auto"/>
            <w:bottom w:val="none" w:sz="0" w:space="0" w:color="auto"/>
            <w:right w:val="none" w:sz="0" w:space="0" w:color="auto"/>
          </w:divBdr>
        </w:div>
      </w:divsChild>
    </w:div>
    <w:div w:id="714089425">
      <w:bodyDiv w:val="1"/>
      <w:marLeft w:val="0"/>
      <w:marRight w:val="0"/>
      <w:marTop w:val="0"/>
      <w:marBottom w:val="0"/>
      <w:divBdr>
        <w:top w:val="none" w:sz="0" w:space="0" w:color="auto"/>
        <w:left w:val="none" w:sz="0" w:space="0" w:color="auto"/>
        <w:bottom w:val="none" w:sz="0" w:space="0" w:color="auto"/>
        <w:right w:val="none" w:sz="0" w:space="0" w:color="auto"/>
      </w:divBdr>
    </w:div>
    <w:div w:id="725565529">
      <w:bodyDiv w:val="1"/>
      <w:marLeft w:val="0"/>
      <w:marRight w:val="0"/>
      <w:marTop w:val="0"/>
      <w:marBottom w:val="0"/>
      <w:divBdr>
        <w:top w:val="none" w:sz="0" w:space="0" w:color="auto"/>
        <w:left w:val="none" w:sz="0" w:space="0" w:color="auto"/>
        <w:bottom w:val="none" w:sz="0" w:space="0" w:color="auto"/>
        <w:right w:val="none" w:sz="0" w:space="0" w:color="auto"/>
      </w:divBdr>
    </w:div>
    <w:div w:id="782574001">
      <w:bodyDiv w:val="1"/>
      <w:marLeft w:val="0"/>
      <w:marRight w:val="0"/>
      <w:marTop w:val="0"/>
      <w:marBottom w:val="0"/>
      <w:divBdr>
        <w:top w:val="none" w:sz="0" w:space="0" w:color="auto"/>
        <w:left w:val="none" w:sz="0" w:space="0" w:color="auto"/>
        <w:bottom w:val="none" w:sz="0" w:space="0" w:color="auto"/>
        <w:right w:val="none" w:sz="0" w:space="0" w:color="auto"/>
      </w:divBdr>
    </w:div>
    <w:div w:id="803042844">
      <w:bodyDiv w:val="1"/>
      <w:marLeft w:val="0"/>
      <w:marRight w:val="0"/>
      <w:marTop w:val="0"/>
      <w:marBottom w:val="0"/>
      <w:divBdr>
        <w:top w:val="none" w:sz="0" w:space="0" w:color="auto"/>
        <w:left w:val="none" w:sz="0" w:space="0" w:color="auto"/>
        <w:bottom w:val="none" w:sz="0" w:space="0" w:color="auto"/>
        <w:right w:val="none" w:sz="0" w:space="0" w:color="auto"/>
      </w:divBdr>
    </w:div>
    <w:div w:id="821581741">
      <w:bodyDiv w:val="1"/>
      <w:marLeft w:val="0"/>
      <w:marRight w:val="0"/>
      <w:marTop w:val="0"/>
      <w:marBottom w:val="0"/>
      <w:divBdr>
        <w:top w:val="none" w:sz="0" w:space="0" w:color="auto"/>
        <w:left w:val="none" w:sz="0" w:space="0" w:color="auto"/>
        <w:bottom w:val="none" w:sz="0" w:space="0" w:color="auto"/>
        <w:right w:val="none" w:sz="0" w:space="0" w:color="auto"/>
      </w:divBdr>
    </w:div>
    <w:div w:id="843010088">
      <w:bodyDiv w:val="1"/>
      <w:marLeft w:val="0"/>
      <w:marRight w:val="0"/>
      <w:marTop w:val="0"/>
      <w:marBottom w:val="0"/>
      <w:divBdr>
        <w:top w:val="none" w:sz="0" w:space="0" w:color="auto"/>
        <w:left w:val="none" w:sz="0" w:space="0" w:color="auto"/>
        <w:bottom w:val="none" w:sz="0" w:space="0" w:color="auto"/>
        <w:right w:val="none" w:sz="0" w:space="0" w:color="auto"/>
      </w:divBdr>
      <w:divsChild>
        <w:div w:id="1287202313">
          <w:marLeft w:val="0"/>
          <w:marRight w:val="0"/>
          <w:marTop w:val="0"/>
          <w:marBottom w:val="0"/>
          <w:divBdr>
            <w:top w:val="none" w:sz="0" w:space="0" w:color="auto"/>
            <w:left w:val="none" w:sz="0" w:space="0" w:color="auto"/>
            <w:bottom w:val="none" w:sz="0" w:space="0" w:color="auto"/>
            <w:right w:val="none" w:sz="0" w:space="0" w:color="auto"/>
          </w:divBdr>
        </w:div>
      </w:divsChild>
    </w:div>
    <w:div w:id="849831674">
      <w:bodyDiv w:val="1"/>
      <w:marLeft w:val="0"/>
      <w:marRight w:val="0"/>
      <w:marTop w:val="0"/>
      <w:marBottom w:val="0"/>
      <w:divBdr>
        <w:top w:val="none" w:sz="0" w:space="0" w:color="auto"/>
        <w:left w:val="none" w:sz="0" w:space="0" w:color="auto"/>
        <w:bottom w:val="none" w:sz="0" w:space="0" w:color="auto"/>
        <w:right w:val="none" w:sz="0" w:space="0" w:color="auto"/>
      </w:divBdr>
    </w:div>
    <w:div w:id="929506748">
      <w:bodyDiv w:val="1"/>
      <w:marLeft w:val="0"/>
      <w:marRight w:val="0"/>
      <w:marTop w:val="0"/>
      <w:marBottom w:val="0"/>
      <w:divBdr>
        <w:top w:val="none" w:sz="0" w:space="0" w:color="auto"/>
        <w:left w:val="none" w:sz="0" w:space="0" w:color="auto"/>
        <w:bottom w:val="none" w:sz="0" w:space="0" w:color="auto"/>
        <w:right w:val="none" w:sz="0" w:space="0" w:color="auto"/>
      </w:divBdr>
    </w:div>
    <w:div w:id="996031031">
      <w:bodyDiv w:val="1"/>
      <w:marLeft w:val="0"/>
      <w:marRight w:val="0"/>
      <w:marTop w:val="0"/>
      <w:marBottom w:val="0"/>
      <w:divBdr>
        <w:top w:val="none" w:sz="0" w:space="0" w:color="auto"/>
        <w:left w:val="none" w:sz="0" w:space="0" w:color="auto"/>
        <w:bottom w:val="none" w:sz="0" w:space="0" w:color="auto"/>
        <w:right w:val="none" w:sz="0" w:space="0" w:color="auto"/>
      </w:divBdr>
    </w:div>
    <w:div w:id="1031419266">
      <w:bodyDiv w:val="1"/>
      <w:marLeft w:val="0"/>
      <w:marRight w:val="0"/>
      <w:marTop w:val="0"/>
      <w:marBottom w:val="0"/>
      <w:divBdr>
        <w:top w:val="none" w:sz="0" w:space="0" w:color="auto"/>
        <w:left w:val="none" w:sz="0" w:space="0" w:color="auto"/>
        <w:bottom w:val="none" w:sz="0" w:space="0" w:color="auto"/>
        <w:right w:val="none" w:sz="0" w:space="0" w:color="auto"/>
      </w:divBdr>
    </w:div>
    <w:div w:id="1040591505">
      <w:bodyDiv w:val="1"/>
      <w:marLeft w:val="0"/>
      <w:marRight w:val="0"/>
      <w:marTop w:val="0"/>
      <w:marBottom w:val="0"/>
      <w:divBdr>
        <w:top w:val="none" w:sz="0" w:space="0" w:color="auto"/>
        <w:left w:val="none" w:sz="0" w:space="0" w:color="auto"/>
        <w:bottom w:val="none" w:sz="0" w:space="0" w:color="auto"/>
        <w:right w:val="none" w:sz="0" w:space="0" w:color="auto"/>
      </w:divBdr>
    </w:div>
    <w:div w:id="1094278256">
      <w:bodyDiv w:val="1"/>
      <w:marLeft w:val="0"/>
      <w:marRight w:val="0"/>
      <w:marTop w:val="0"/>
      <w:marBottom w:val="0"/>
      <w:divBdr>
        <w:top w:val="none" w:sz="0" w:space="0" w:color="auto"/>
        <w:left w:val="none" w:sz="0" w:space="0" w:color="auto"/>
        <w:bottom w:val="none" w:sz="0" w:space="0" w:color="auto"/>
        <w:right w:val="none" w:sz="0" w:space="0" w:color="auto"/>
      </w:divBdr>
    </w:div>
    <w:div w:id="1095177641">
      <w:bodyDiv w:val="1"/>
      <w:marLeft w:val="0"/>
      <w:marRight w:val="0"/>
      <w:marTop w:val="0"/>
      <w:marBottom w:val="0"/>
      <w:divBdr>
        <w:top w:val="none" w:sz="0" w:space="0" w:color="auto"/>
        <w:left w:val="none" w:sz="0" w:space="0" w:color="auto"/>
        <w:bottom w:val="none" w:sz="0" w:space="0" w:color="auto"/>
        <w:right w:val="none" w:sz="0" w:space="0" w:color="auto"/>
      </w:divBdr>
    </w:div>
    <w:div w:id="1129515538">
      <w:bodyDiv w:val="1"/>
      <w:marLeft w:val="0"/>
      <w:marRight w:val="0"/>
      <w:marTop w:val="0"/>
      <w:marBottom w:val="0"/>
      <w:divBdr>
        <w:top w:val="none" w:sz="0" w:space="0" w:color="auto"/>
        <w:left w:val="none" w:sz="0" w:space="0" w:color="auto"/>
        <w:bottom w:val="none" w:sz="0" w:space="0" w:color="auto"/>
        <w:right w:val="none" w:sz="0" w:space="0" w:color="auto"/>
      </w:divBdr>
    </w:div>
    <w:div w:id="1188102321">
      <w:bodyDiv w:val="1"/>
      <w:marLeft w:val="0"/>
      <w:marRight w:val="0"/>
      <w:marTop w:val="0"/>
      <w:marBottom w:val="0"/>
      <w:divBdr>
        <w:top w:val="none" w:sz="0" w:space="0" w:color="auto"/>
        <w:left w:val="none" w:sz="0" w:space="0" w:color="auto"/>
        <w:bottom w:val="none" w:sz="0" w:space="0" w:color="auto"/>
        <w:right w:val="none" w:sz="0" w:space="0" w:color="auto"/>
      </w:divBdr>
      <w:divsChild>
        <w:div w:id="298921051">
          <w:marLeft w:val="0"/>
          <w:marRight w:val="0"/>
          <w:marTop w:val="0"/>
          <w:marBottom w:val="0"/>
          <w:divBdr>
            <w:top w:val="none" w:sz="0" w:space="0" w:color="auto"/>
            <w:left w:val="none" w:sz="0" w:space="0" w:color="auto"/>
            <w:bottom w:val="none" w:sz="0" w:space="0" w:color="auto"/>
            <w:right w:val="none" w:sz="0" w:space="0" w:color="auto"/>
          </w:divBdr>
        </w:div>
      </w:divsChild>
    </w:div>
    <w:div w:id="1189022103">
      <w:bodyDiv w:val="1"/>
      <w:marLeft w:val="0"/>
      <w:marRight w:val="0"/>
      <w:marTop w:val="0"/>
      <w:marBottom w:val="0"/>
      <w:divBdr>
        <w:top w:val="none" w:sz="0" w:space="0" w:color="auto"/>
        <w:left w:val="none" w:sz="0" w:space="0" w:color="auto"/>
        <w:bottom w:val="none" w:sz="0" w:space="0" w:color="auto"/>
        <w:right w:val="none" w:sz="0" w:space="0" w:color="auto"/>
      </w:divBdr>
    </w:div>
    <w:div w:id="1202285354">
      <w:bodyDiv w:val="1"/>
      <w:marLeft w:val="0"/>
      <w:marRight w:val="0"/>
      <w:marTop w:val="0"/>
      <w:marBottom w:val="0"/>
      <w:divBdr>
        <w:top w:val="none" w:sz="0" w:space="0" w:color="auto"/>
        <w:left w:val="none" w:sz="0" w:space="0" w:color="auto"/>
        <w:bottom w:val="none" w:sz="0" w:space="0" w:color="auto"/>
        <w:right w:val="none" w:sz="0" w:space="0" w:color="auto"/>
      </w:divBdr>
    </w:div>
    <w:div w:id="1224365964">
      <w:bodyDiv w:val="1"/>
      <w:marLeft w:val="0"/>
      <w:marRight w:val="0"/>
      <w:marTop w:val="0"/>
      <w:marBottom w:val="0"/>
      <w:divBdr>
        <w:top w:val="none" w:sz="0" w:space="0" w:color="auto"/>
        <w:left w:val="none" w:sz="0" w:space="0" w:color="auto"/>
        <w:bottom w:val="none" w:sz="0" w:space="0" w:color="auto"/>
        <w:right w:val="none" w:sz="0" w:space="0" w:color="auto"/>
      </w:divBdr>
    </w:div>
    <w:div w:id="1232622941">
      <w:bodyDiv w:val="1"/>
      <w:marLeft w:val="0"/>
      <w:marRight w:val="0"/>
      <w:marTop w:val="0"/>
      <w:marBottom w:val="0"/>
      <w:divBdr>
        <w:top w:val="none" w:sz="0" w:space="0" w:color="auto"/>
        <w:left w:val="none" w:sz="0" w:space="0" w:color="auto"/>
        <w:bottom w:val="none" w:sz="0" w:space="0" w:color="auto"/>
        <w:right w:val="none" w:sz="0" w:space="0" w:color="auto"/>
      </w:divBdr>
    </w:div>
    <w:div w:id="1255020314">
      <w:bodyDiv w:val="1"/>
      <w:marLeft w:val="0"/>
      <w:marRight w:val="0"/>
      <w:marTop w:val="0"/>
      <w:marBottom w:val="0"/>
      <w:divBdr>
        <w:top w:val="none" w:sz="0" w:space="0" w:color="auto"/>
        <w:left w:val="none" w:sz="0" w:space="0" w:color="auto"/>
        <w:bottom w:val="none" w:sz="0" w:space="0" w:color="auto"/>
        <w:right w:val="none" w:sz="0" w:space="0" w:color="auto"/>
      </w:divBdr>
    </w:div>
    <w:div w:id="1312489901">
      <w:bodyDiv w:val="1"/>
      <w:marLeft w:val="0"/>
      <w:marRight w:val="0"/>
      <w:marTop w:val="0"/>
      <w:marBottom w:val="0"/>
      <w:divBdr>
        <w:top w:val="none" w:sz="0" w:space="0" w:color="auto"/>
        <w:left w:val="none" w:sz="0" w:space="0" w:color="auto"/>
        <w:bottom w:val="none" w:sz="0" w:space="0" w:color="auto"/>
        <w:right w:val="none" w:sz="0" w:space="0" w:color="auto"/>
      </w:divBdr>
    </w:div>
    <w:div w:id="1317879379">
      <w:bodyDiv w:val="1"/>
      <w:marLeft w:val="0"/>
      <w:marRight w:val="0"/>
      <w:marTop w:val="0"/>
      <w:marBottom w:val="0"/>
      <w:divBdr>
        <w:top w:val="none" w:sz="0" w:space="0" w:color="auto"/>
        <w:left w:val="none" w:sz="0" w:space="0" w:color="auto"/>
        <w:bottom w:val="none" w:sz="0" w:space="0" w:color="auto"/>
        <w:right w:val="none" w:sz="0" w:space="0" w:color="auto"/>
      </w:divBdr>
    </w:div>
    <w:div w:id="1360932504">
      <w:bodyDiv w:val="1"/>
      <w:marLeft w:val="0"/>
      <w:marRight w:val="0"/>
      <w:marTop w:val="0"/>
      <w:marBottom w:val="0"/>
      <w:divBdr>
        <w:top w:val="none" w:sz="0" w:space="0" w:color="auto"/>
        <w:left w:val="none" w:sz="0" w:space="0" w:color="auto"/>
        <w:bottom w:val="none" w:sz="0" w:space="0" w:color="auto"/>
        <w:right w:val="none" w:sz="0" w:space="0" w:color="auto"/>
      </w:divBdr>
    </w:div>
    <w:div w:id="1361079950">
      <w:bodyDiv w:val="1"/>
      <w:marLeft w:val="0"/>
      <w:marRight w:val="0"/>
      <w:marTop w:val="0"/>
      <w:marBottom w:val="0"/>
      <w:divBdr>
        <w:top w:val="none" w:sz="0" w:space="0" w:color="auto"/>
        <w:left w:val="none" w:sz="0" w:space="0" w:color="auto"/>
        <w:bottom w:val="none" w:sz="0" w:space="0" w:color="auto"/>
        <w:right w:val="none" w:sz="0" w:space="0" w:color="auto"/>
      </w:divBdr>
      <w:divsChild>
        <w:div w:id="2026982804">
          <w:marLeft w:val="0"/>
          <w:marRight w:val="0"/>
          <w:marTop w:val="0"/>
          <w:marBottom w:val="0"/>
          <w:divBdr>
            <w:top w:val="none" w:sz="0" w:space="0" w:color="auto"/>
            <w:left w:val="none" w:sz="0" w:space="0" w:color="auto"/>
            <w:bottom w:val="none" w:sz="0" w:space="0" w:color="auto"/>
            <w:right w:val="none" w:sz="0" w:space="0" w:color="auto"/>
          </w:divBdr>
        </w:div>
      </w:divsChild>
    </w:div>
    <w:div w:id="1376196897">
      <w:bodyDiv w:val="1"/>
      <w:marLeft w:val="0"/>
      <w:marRight w:val="0"/>
      <w:marTop w:val="0"/>
      <w:marBottom w:val="0"/>
      <w:divBdr>
        <w:top w:val="none" w:sz="0" w:space="0" w:color="auto"/>
        <w:left w:val="none" w:sz="0" w:space="0" w:color="auto"/>
        <w:bottom w:val="none" w:sz="0" w:space="0" w:color="auto"/>
        <w:right w:val="none" w:sz="0" w:space="0" w:color="auto"/>
      </w:divBdr>
    </w:div>
    <w:div w:id="1386638449">
      <w:bodyDiv w:val="1"/>
      <w:marLeft w:val="0"/>
      <w:marRight w:val="0"/>
      <w:marTop w:val="0"/>
      <w:marBottom w:val="0"/>
      <w:divBdr>
        <w:top w:val="none" w:sz="0" w:space="0" w:color="auto"/>
        <w:left w:val="none" w:sz="0" w:space="0" w:color="auto"/>
        <w:bottom w:val="none" w:sz="0" w:space="0" w:color="auto"/>
        <w:right w:val="none" w:sz="0" w:space="0" w:color="auto"/>
      </w:divBdr>
    </w:div>
    <w:div w:id="1387603156">
      <w:bodyDiv w:val="1"/>
      <w:marLeft w:val="0"/>
      <w:marRight w:val="0"/>
      <w:marTop w:val="0"/>
      <w:marBottom w:val="0"/>
      <w:divBdr>
        <w:top w:val="none" w:sz="0" w:space="0" w:color="auto"/>
        <w:left w:val="none" w:sz="0" w:space="0" w:color="auto"/>
        <w:bottom w:val="none" w:sz="0" w:space="0" w:color="auto"/>
        <w:right w:val="none" w:sz="0" w:space="0" w:color="auto"/>
      </w:divBdr>
    </w:div>
    <w:div w:id="1393231359">
      <w:bodyDiv w:val="1"/>
      <w:marLeft w:val="0"/>
      <w:marRight w:val="0"/>
      <w:marTop w:val="0"/>
      <w:marBottom w:val="0"/>
      <w:divBdr>
        <w:top w:val="none" w:sz="0" w:space="0" w:color="auto"/>
        <w:left w:val="none" w:sz="0" w:space="0" w:color="auto"/>
        <w:bottom w:val="none" w:sz="0" w:space="0" w:color="auto"/>
        <w:right w:val="none" w:sz="0" w:space="0" w:color="auto"/>
      </w:divBdr>
    </w:div>
    <w:div w:id="1407536138">
      <w:bodyDiv w:val="1"/>
      <w:marLeft w:val="0"/>
      <w:marRight w:val="0"/>
      <w:marTop w:val="0"/>
      <w:marBottom w:val="0"/>
      <w:divBdr>
        <w:top w:val="none" w:sz="0" w:space="0" w:color="auto"/>
        <w:left w:val="none" w:sz="0" w:space="0" w:color="auto"/>
        <w:bottom w:val="none" w:sz="0" w:space="0" w:color="auto"/>
        <w:right w:val="none" w:sz="0" w:space="0" w:color="auto"/>
      </w:divBdr>
    </w:div>
    <w:div w:id="1412853077">
      <w:bodyDiv w:val="1"/>
      <w:marLeft w:val="0"/>
      <w:marRight w:val="0"/>
      <w:marTop w:val="0"/>
      <w:marBottom w:val="0"/>
      <w:divBdr>
        <w:top w:val="none" w:sz="0" w:space="0" w:color="auto"/>
        <w:left w:val="none" w:sz="0" w:space="0" w:color="auto"/>
        <w:bottom w:val="none" w:sz="0" w:space="0" w:color="auto"/>
        <w:right w:val="none" w:sz="0" w:space="0" w:color="auto"/>
      </w:divBdr>
    </w:div>
    <w:div w:id="1413619280">
      <w:bodyDiv w:val="1"/>
      <w:marLeft w:val="0"/>
      <w:marRight w:val="0"/>
      <w:marTop w:val="0"/>
      <w:marBottom w:val="0"/>
      <w:divBdr>
        <w:top w:val="none" w:sz="0" w:space="0" w:color="auto"/>
        <w:left w:val="none" w:sz="0" w:space="0" w:color="auto"/>
        <w:bottom w:val="none" w:sz="0" w:space="0" w:color="auto"/>
        <w:right w:val="none" w:sz="0" w:space="0" w:color="auto"/>
      </w:divBdr>
    </w:div>
    <w:div w:id="1425147701">
      <w:bodyDiv w:val="1"/>
      <w:marLeft w:val="0"/>
      <w:marRight w:val="0"/>
      <w:marTop w:val="0"/>
      <w:marBottom w:val="0"/>
      <w:divBdr>
        <w:top w:val="none" w:sz="0" w:space="0" w:color="auto"/>
        <w:left w:val="none" w:sz="0" w:space="0" w:color="auto"/>
        <w:bottom w:val="none" w:sz="0" w:space="0" w:color="auto"/>
        <w:right w:val="none" w:sz="0" w:space="0" w:color="auto"/>
      </w:divBdr>
    </w:div>
    <w:div w:id="1425226496">
      <w:bodyDiv w:val="1"/>
      <w:marLeft w:val="0"/>
      <w:marRight w:val="0"/>
      <w:marTop w:val="0"/>
      <w:marBottom w:val="0"/>
      <w:divBdr>
        <w:top w:val="none" w:sz="0" w:space="0" w:color="auto"/>
        <w:left w:val="none" w:sz="0" w:space="0" w:color="auto"/>
        <w:bottom w:val="none" w:sz="0" w:space="0" w:color="auto"/>
        <w:right w:val="none" w:sz="0" w:space="0" w:color="auto"/>
      </w:divBdr>
    </w:div>
    <w:div w:id="1455173665">
      <w:bodyDiv w:val="1"/>
      <w:marLeft w:val="0"/>
      <w:marRight w:val="0"/>
      <w:marTop w:val="0"/>
      <w:marBottom w:val="0"/>
      <w:divBdr>
        <w:top w:val="none" w:sz="0" w:space="0" w:color="auto"/>
        <w:left w:val="none" w:sz="0" w:space="0" w:color="auto"/>
        <w:bottom w:val="none" w:sz="0" w:space="0" w:color="auto"/>
        <w:right w:val="none" w:sz="0" w:space="0" w:color="auto"/>
      </w:divBdr>
    </w:div>
    <w:div w:id="1459030099">
      <w:bodyDiv w:val="1"/>
      <w:marLeft w:val="0"/>
      <w:marRight w:val="0"/>
      <w:marTop w:val="0"/>
      <w:marBottom w:val="0"/>
      <w:divBdr>
        <w:top w:val="none" w:sz="0" w:space="0" w:color="auto"/>
        <w:left w:val="none" w:sz="0" w:space="0" w:color="auto"/>
        <w:bottom w:val="none" w:sz="0" w:space="0" w:color="auto"/>
        <w:right w:val="none" w:sz="0" w:space="0" w:color="auto"/>
      </w:divBdr>
    </w:div>
    <w:div w:id="1481000953">
      <w:bodyDiv w:val="1"/>
      <w:marLeft w:val="0"/>
      <w:marRight w:val="0"/>
      <w:marTop w:val="0"/>
      <w:marBottom w:val="0"/>
      <w:divBdr>
        <w:top w:val="none" w:sz="0" w:space="0" w:color="auto"/>
        <w:left w:val="none" w:sz="0" w:space="0" w:color="auto"/>
        <w:bottom w:val="none" w:sz="0" w:space="0" w:color="auto"/>
        <w:right w:val="none" w:sz="0" w:space="0" w:color="auto"/>
      </w:divBdr>
    </w:div>
    <w:div w:id="1498111482">
      <w:bodyDiv w:val="1"/>
      <w:marLeft w:val="0"/>
      <w:marRight w:val="0"/>
      <w:marTop w:val="0"/>
      <w:marBottom w:val="0"/>
      <w:divBdr>
        <w:top w:val="none" w:sz="0" w:space="0" w:color="auto"/>
        <w:left w:val="none" w:sz="0" w:space="0" w:color="auto"/>
        <w:bottom w:val="none" w:sz="0" w:space="0" w:color="auto"/>
        <w:right w:val="none" w:sz="0" w:space="0" w:color="auto"/>
      </w:divBdr>
      <w:divsChild>
        <w:div w:id="1401444097">
          <w:marLeft w:val="0"/>
          <w:marRight w:val="0"/>
          <w:marTop w:val="0"/>
          <w:marBottom w:val="0"/>
          <w:divBdr>
            <w:top w:val="none" w:sz="0" w:space="0" w:color="auto"/>
            <w:left w:val="none" w:sz="0" w:space="0" w:color="auto"/>
            <w:bottom w:val="none" w:sz="0" w:space="0" w:color="auto"/>
            <w:right w:val="none" w:sz="0" w:space="0" w:color="auto"/>
          </w:divBdr>
        </w:div>
      </w:divsChild>
    </w:div>
    <w:div w:id="1534532995">
      <w:bodyDiv w:val="1"/>
      <w:marLeft w:val="0"/>
      <w:marRight w:val="0"/>
      <w:marTop w:val="0"/>
      <w:marBottom w:val="0"/>
      <w:divBdr>
        <w:top w:val="none" w:sz="0" w:space="0" w:color="auto"/>
        <w:left w:val="none" w:sz="0" w:space="0" w:color="auto"/>
        <w:bottom w:val="none" w:sz="0" w:space="0" w:color="auto"/>
        <w:right w:val="none" w:sz="0" w:space="0" w:color="auto"/>
      </w:divBdr>
    </w:div>
    <w:div w:id="1578631696">
      <w:bodyDiv w:val="1"/>
      <w:marLeft w:val="0"/>
      <w:marRight w:val="0"/>
      <w:marTop w:val="0"/>
      <w:marBottom w:val="0"/>
      <w:divBdr>
        <w:top w:val="none" w:sz="0" w:space="0" w:color="auto"/>
        <w:left w:val="none" w:sz="0" w:space="0" w:color="auto"/>
        <w:bottom w:val="none" w:sz="0" w:space="0" w:color="auto"/>
        <w:right w:val="none" w:sz="0" w:space="0" w:color="auto"/>
      </w:divBdr>
    </w:div>
    <w:div w:id="1600676010">
      <w:bodyDiv w:val="1"/>
      <w:marLeft w:val="0"/>
      <w:marRight w:val="0"/>
      <w:marTop w:val="0"/>
      <w:marBottom w:val="0"/>
      <w:divBdr>
        <w:top w:val="none" w:sz="0" w:space="0" w:color="auto"/>
        <w:left w:val="none" w:sz="0" w:space="0" w:color="auto"/>
        <w:bottom w:val="none" w:sz="0" w:space="0" w:color="auto"/>
        <w:right w:val="none" w:sz="0" w:space="0" w:color="auto"/>
      </w:divBdr>
    </w:div>
    <w:div w:id="1603684623">
      <w:bodyDiv w:val="1"/>
      <w:marLeft w:val="0"/>
      <w:marRight w:val="0"/>
      <w:marTop w:val="0"/>
      <w:marBottom w:val="0"/>
      <w:divBdr>
        <w:top w:val="none" w:sz="0" w:space="0" w:color="auto"/>
        <w:left w:val="none" w:sz="0" w:space="0" w:color="auto"/>
        <w:bottom w:val="none" w:sz="0" w:space="0" w:color="auto"/>
        <w:right w:val="none" w:sz="0" w:space="0" w:color="auto"/>
      </w:divBdr>
    </w:div>
    <w:div w:id="1608660966">
      <w:bodyDiv w:val="1"/>
      <w:marLeft w:val="0"/>
      <w:marRight w:val="0"/>
      <w:marTop w:val="0"/>
      <w:marBottom w:val="0"/>
      <w:divBdr>
        <w:top w:val="none" w:sz="0" w:space="0" w:color="auto"/>
        <w:left w:val="none" w:sz="0" w:space="0" w:color="auto"/>
        <w:bottom w:val="none" w:sz="0" w:space="0" w:color="auto"/>
        <w:right w:val="none" w:sz="0" w:space="0" w:color="auto"/>
      </w:divBdr>
    </w:div>
    <w:div w:id="1612056414">
      <w:bodyDiv w:val="1"/>
      <w:marLeft w:val="0"/>
      <w:marRight w:val="0"/>
      <w:marTop w:val="0"/>
      <w:marBottom w:val="0"/>
      <w:divBdr>
        <w:top w:val="none" w:sz="0" w:space="0" w:color="auto"/>
        <w:left w:val="none" w:sz="0" w:space="0" w:color="auto"/>
        <w:bottom w:val="none" w:sz="0" w:space="0" w:color="auto"/>
        <w:right w:val="none" w:sz="0" w:space="0" w:color="auto"/>
      </w:divBdr>
    </w:div>
    <w:div w:id="1651670476">
      <w:bodyDiv w:val="1"/>
      <w:marLeft w:val="0"/>
      <w:marRight w:val="0"/>
      <w:marTop w:val="0"/>
      <w:marBottom w:val="0"/>
      <w:divBdr>
        <w:top w:val="none" w:sz="0" w:space="0" w:color="auto"/>
        <w:left w:val="none" w:sz="0" w:space="0" w:color="auto"/>
        <w:bottom w:val="none" w:sz="0" w:space="0" w:color="auto"/>
        <w:right w:val="none" w:sz="0" w:space="0" w:color="auto"/>
      </w:divBdr>
      <w:divsChild>
        <w:div w:id="1226801043">
          <w:marLeft w:val="0"/>
          <w:marRight w:val="0"/>
          <w:marTop w:val="0"/>
          <w:marBottom w:val="0"/>
          <w:divBdr>
            <w:top w:val="none" w:sz="0" w:space="0" w:color="auto"/>
            <w:left w:val="none" w:sz="0" w:space="0" w:color="auto"/>
            <w:bottom w:val="none" w:sz="0" w:space="0" w:color="auto"/>
            <w:right w:val="none" w:sz="0" w:space="0" w:color="auto"/>
          </w:divBdr>
          <w:divsChild>
            <w:div w:id="2169592">
              <w:marLeft w:val="0"/>
              <w:marRight w:val="0"/>
              <w:marTop w:val="0"/>
              <w:marBottom w:val="0"/>
              <w:divBdr>
                <w:top w:val="none" w:sz="0" w:space="0" w:color="auto"/>
                <w:left w:val="none" w:sz="0" w:space="0" w:color="auto"/>
                <w:bottom w:val="none" w:sz="0" w:space="0" w:color="auto"/>
                <w:right w:val="none" w:sz="0" w:space="0" w:color="auto"/>
              </w:divBdr>
            </w:div>
            <w:div w:id="519928647">
              <w:marLeft w:val="0"/>
              <w:marRight w:val="0"/>
              <w:marTop w:val="0"/>
              <w:marBottom w:val="0"/>
              <w:divBdr>
                <w:top w:val="none" w:sz="0" w:space="0" w:color="auto"/>
                <w:left w:val="none" w:sz="0" w:space="0" w:color="auto"/>
                <w:bottom w:val="none" w:sz="0" w:space="0" w:color="auto"/>
                <w:right w:val="none" w:sz="0" w:space="0" w:color="auto"/>
              </w:divBdr>
            </w:div>
            <w:div w:id="741946538">
              <w:marLeft w:val="0"/>
              <w:marRight w:val="0"/>
              <w:marTop w:val="0"/>
              <w:marBottom w:val="0"/>
              <w:divBdr>
                <w:top w:val="none" w:sz="0" w:space="0" w:color="auto"/>
                <w:left w:val="none" w:sz="0" w:space="0" w:color="auto"/>
                <w:bottom w:val="none" w:sz="0" w:space="0" w:color="auto"/>
                <w:right w:val="none" w:sz="0" w:space="0" w:color="auto"/>
              </w:divBdr>
            </w:div>
            <w:div w:id="1604415678">
              <w:marLeft w:val="0"/>
              <w:marRight w:val="0"/>
              <w:marTop w:val="0"/>
              <w:marBottom w:val="0"/>
              <w:divBdr>
                <w:top w:val="none" w:sz="0" w:space="0" w:color="auto"/>
                <w:left w:val="none" w:sz="0" w:space="0" w:color="auto"/>
                <w:bottom w:val="none" w:sz="0" w:space="0" w:color="auto"/>
                <w:right w:val="none" w:sz="0" w:space="0" w:color="auto"/>
              </w:divBdr>
            </w:div>
            <w:div w:id="1997294662">
              <w:marLeft w:val="0"/>
              <w:marRight w:val="0"/>
              <w:marTop w:val="0"/>
              <w:marBottom w:val="0"/>
              <w:divBdr>
                <w:top w:val="none" w:sz="0" w:space="0" w:color="auto"/>
                <w:left w:val="none" w:sz="0" w:space="0" w:color="auto"/>
                <w:bottom w:val="none" w:sz="0" w:space="0" w:color="auto"/>
                <w:right w:val="none" w:sz="0" w:space="0" w:color="auto"/>
              </w:divBdr>
            </w:div>
            <w:div w:id="2017145222">
              <w:marLeft w:val="0"/>
              <w:marRight w:val="0"/>
              <w:marTop w:val="0"/>
              <w:marBottom w:val="0"/>
              <w:divBdr>
                <w:top w:val="none" w:sz="0" w:space="0" w:color="auto"/>
                <w:left w:val="none" w:sz="0" w:space="0" w:color="auto"/>
                <w:bottom w:val="none" w:sz="0" w:space="0" w:color="auto"/>
                <w:right w:val="none" w:sz="0" w:space="0" w:color="auto"/>
              </w:divBdr>
            </w:div>
            <w:div w:id="20372737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8873700">
      <w:bodyDiv w:val="1"/>
      <w:marLeft w:val="0"/>
      <w:marRight w:val="0"/>
      <w:marTop w:val="0"/>
      <w:marBottom w:val="0"/>
      <w:divBdr>
        <w:top w:val="none" w:sz="0" w:space="0" w:color="auto"/>
        <w:left w:val="none" w:sz="0" w:space="0" w:color="auto"/>
        <w:bottom w:val="none" w:sz="0" w:space="0" w:color="auto"/>
        <w:right w:val="none" w:sz="0" w:space="0" w:color="auto"/>
      </w:divBdr>
      <w:divsChild>
        <w:div w:id="1943148738">
          <w:marLeft w:val="0"/>
          <w:marRight w:val="0"/>
          <w:marTop w:val="0"/>
          <w:marBottom w:val="0"/>
          <w:divBdr>
            <w:top w:val="none" w:sz="0" w:space="0" w:color="auto"/>
            <w:left w:val="none" w:sz="0" w:space="0" w:color="auto"/>
            <w:bottom w:val="none" w:sz="0" w:space="0" w:color="auto"/>
            <w:right w:val="none" w:sz="0" w:space="0" w:color="auto"/>
          </w:divBdr>
        </w:div>
      </w:divsChild>
    </w:div>
    <w:div w:id="1707245425">
      <w:bodyDiv w:val="1"/>
      <w:marLeft w:val="0"/>
      <w:marRight w:val="0"/>
      <w:marTop w:val="0"/>
      <w:marBottom w:val="0"/>
      <w:divBdr>
        <w:top w:val="none" w:sz="0" w:space="0" w:color="auto"/>
        <w:left w:val="none" w:sz="0" w:space="0" w:color="auto"/>
        <w:bottom w:val="none" w:sz="0" w:space="0" w:color="auto"/>
        <w:right w:val="none" w:sz="0" w:space="0" w:color="auto"/>
      </w:divBdr>
    </w:div>
    <w:div w:id="1712488267">
      <w:bodyDiv w:val="1"/>
      <w:marLeft w:val="0"/>
      <w:marRight w:val="0"/>
      <w:marTop w:val="0"/>
      <w:marBottom w:val="0"/>
      <w:divBdr>
        <w:top w:val="none" w:sz="0" w:space="0" w:color="auto"/>
        <w:left w:val="none" w:sz="0" w:space="0" w:color="auto"/>
        <w:bottom w:val="none" w:sz="0" w:space="0" w:color="auto"/>
        <w:right w:val="none" w:sz="0" w:space="0" w:color="auto"/>
      </w:divBdr>
    </w:div>
    <w:div w:id="1741438032">
      <w:bodyDiv w:val="1"/>
      <w:marLeft w:val="0"/>
      <w:marRight w:val="0"/>
      <w:marTop w:val="0"/>
      <w:marBottom w:val="0"/>
      <w:divBdr>
        <w:top w:val="none" w:sz="0" w:space="0" w:color="auto"/>
        <w:left w:val="none" w:sz="0" w:space="0" w:color="auto"/>
        <w:bottom w:val="none" w:sz="0" w:space="0" w:color="auto"/>
        <w:right w:val="none" w:sz="0" w:space="0" w:color="auto"/>
      </w:divBdr>
      <w:divsChild>
        <w:div w:id="610626287">
          <w:marLeft w:val="0"/>
          <w:marRight w:val="0"/>
          <w:marTop w:val="0"/>
          <w:marBottom w:val="0"/>
          <w:divBdr>
            <w:top w:val="none" w:sz="0" w:space="0" w:color="auto"/>
            <w:left w:val="none" w:sz="0" w:space="0" w:color="auto"/>
            <w:bottom w:val="none" w:sz="0" w:space="0" w:color="auto"/>
            <w:right w:val="none" w:sz="0" w:space="0" w:color="auto"/>
          </w:divBdr>
        </w:div>
      </w:divsChild>
    </w:div>
    <w:div w:id="1745685640">
      <w:bodyDiv w:val="1"/>
      <w:marLeft w:val="0"/>
      <w:marRight w:val="0"/>
      <w:marTop w:val="0"/>
      <w:marBottom w:val="0"/>
      <w:divBdr>
        <w:top w:val="none" w:sz="0" w:space="0" w:color="auto"/>
        <w:left w:val="none" w:sz="0" w:space="0" w:color="auto"/>
        <w:bottom w:val="none" w:sz="0" w:space="0" w:color="auto"/>
        <w:right w:val="none" w:sz="0" w:space="0" w:color="auto"/>
      </w:divBdr>
    </w:div>
    <w:div w:id="1749961428">
      <w:bodyDiv w:val="1"/>
      <w:marLeft w:val="0"/>
      <w:marRight w:val="0"/>
      <w:marTop w:val="0"/>
      <w:marBottom w:val="0"/>
      <w:divBdr>
        <w:top w:val="none" w:sz="0" w:space="0" w:color="auto"/>
        <w:left w:val="none" w:sz="0" w:space="0" w:color="auto"/>
        <w:bottom w:val="none" w:sz="0" w:space="0" w:color="auto"/>
        <w:right w:val="none" w:sz="0" w:space="0" w:color="auto"/>
      </w:divBdr>
    </w:div>
    <w:div w:id="1828861990">
      <w:bodyDiv w:val="1"/>
      <w:marLeft w:val="0"/>
      <w:marRight w:val="0"/>
      <w:marTop w:val="0"/>
      <w:marBottom w:val="0"/>
      <w:divBdr>
        <w:top w:val="none" w:sz="0" w:space="0" w:color="auto"/>
        <w:left w:val="none" w:sz="0" w:space="0" w:color="auto"/>
        <w:bottom w:val="none" w:sz="0" w:space="0" w:color="auto"/>
        <w:right w:val="none" w:sz="0" w:space="0" w:color="auto"/>
      </w:divBdr>
    </w:div>
    <w:div w:id="1841969755">
      <w:bodyDiv w:val="1"/>
      <w:marLeft w:val="0"/>
      <w:marRight w:val="0"/>
      <w:marTop w:val="0"/>
      <w:marBottom w:val="0"/>
      <w:divBdr>
        <w:top w:val="none" w:sz="0" w:space="0" w:color="auto"/>
        <w:left w:val="none" w:sz="0" w:space="0" w:color="auto"/>
        <w:bottom w:val="none" w:sz="0" w:space="0" w:color="auto"/>
        <w:right w:val="none" w:sz="0" w:space="0" w:color="auto"/>
      </w:divBdr>
      <w:divsChild>
        <w:div w:id="389813519">
          <w:marLeft w:val="0"/>
          <w:marRight w:val="0"/>
          <w:marTop w:val="0"/>
          <w:marBottom w:val="0"/>
          <w:divBdr>
            <w:top w:val="none" w:sz="0" w:space="0" w:color="auto"/>
            <w:left w:val="none" w:sz="0" w:space="0" w:color="auto"/>
            <w:bottom w:val="none" w:sz="0" w:space="0" w:color="auto"/>
            <w:right w:val="none" w:sz="0" w:space="0" w:color="auto"/>
          </w:divBdr>
          <w:divsChild>
            <w:div w:id="865601654">
              <w:marLeft w:val="0"/>
              <w:marRight w:val="0"/>
              <w:marTop w:val="0"/>
              <w:marBottom w:val="0"/>
              <w:divBdr>
                <w:top w:val="none" w:sz="0" w:space="0" w:color="auto"/>
                <w:left w:val="none" w:sz="0" w:space="0" w:color="auto"/>
                <w:bottom w:val="none" w:sz="0" w:space="0" w:color="auto"/>
                <w:right w:val="none" w:sz="0" w:space="0" w:color="auto"/>
              </w:divBdr>
            </w:div>
            <w:div w:id="20362255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4704701">
      <w:bodyDiv w:val="1"/>
      <w:marLeft w:val="0"/>
      <w:marRight w:val="0"/>
      <w:marTop w:val="0"/>
      <w:marBottom w:val="0"/>
      <w:divBdr>
        <w:top w:val="none" w:sz="0" w:space="0" w:color="auto"/>
        <w:left w:val="none" w:sz="0" w:space="0" w:color="auto"/>
        <w:bottom w:val="none" w:sz="0" w:space="0" w:color="auto"/>
        <w:right w:val="none" w:sz="0" w:space="0" w:color="auto"/>
      </w:divBdr>
    </w:div>
    <w:div w:id="1882205825">
      <w:bodyDiv w:val="1"/>
      <w:marLeft w:val="0"/>
      <w:marRight w:val="0"/>
      <w:marTop w:val="0"/>
      <w:marBottom w:val="0"/>
      <w:divBdr>
        <w:top w:val="none" w:sz="0" w:space="0" w:color="auto"/>
        <w:left w:val="none" w:sz="0" w:space="0" w:color="auto"/>
        <w:bottom w:val="none" w:sz="0" w:space="0" w:color="auto"/>
        <w:right w:val="none" w:sz="0" w:space="0" w:color="auto"/>
      </w:divBdr>
    </w:div>
    <w:div w:id="1884293915">
      <w:bodyDiv w:val="1"/>
      <w:marLeft w:val="0"/>
      <w:marRight w:val="0"/>
      <w:marTop w:val="0"/>
      <w:marBottom w:val="0"/>
      <w:divBdr>
        <w:top w:val="none" w:sz="0" w:space="0" w:color="auto"/>
        <w:left w:val="none" w:sz="0" w:space="0" w:color="auto"/>
        <w:bottom w:val="none" w:sz="0" w:space="0" w:color="auto"/>
        <w:right w:val="none" w:sz="0" w:space="0" w:color="auto"/>
      </w:divBdr>
    </w:div>
    <w:div w:id="1886797344">
      <w:bodyDiv w:val="1"/>
      <w:marLeft w:val="0"/>
      <w:marRight w:val="0"/>
      <w:marTop w:val="0"/>
      <w:marBottom w:val="0"/>
      <w:divBdr>
        <w:top w:val="none" w:sz="0" w:space="0" w:color="auto"/>
        <w:left w:val="none" w:sz="0" w:space="0" w:color="auto"/>
        <w:bottom w:val="none" w:sz="0" w:space="0" w:color="auto"/>
        <w:right w:val="none" w:sz="0" w:space="0" w:color="auto"/>
      </w:divBdr>
    </w:div>
    <w:div w:id="1899706617">
      <w:bodyDiv w:val="1"/>
      <w:marLeft w:val="0"/>
      <w:marRight w:val="0"/>
      <w:marTop w:val="0"/>
      <w:marBottom w:val="0"/>
      <w:divBdr>
        <w:top w:val="none" w:sz="0" w:space="0" w:color="auto"/>
        <w:left w:val="none" w:sz="0" w:space="0" w:color="auto"/>
        <w:bottom w:val="none" w:sz="0" w:space="0" w:color="auto"/>
        <w:right w:val="none" w:sz="0" w:space="0" w:color="auto"/>
      </w:divBdr>
    </w:div>
    <w:div w:id="1905094310">
      <w:bodyDiv w:val="1"/>
      <w:marLeft w:val="0"/>
      <w:marRight w:val="0"/>
      <w:marTop w:val="0"/>
      <w:marBottom w:val="0"/>
      <w:divBdr>
        <w:top w:val="none" w:sz="0" w:space="0" w:color="auto"/>
        <w:left w:val="none" w:sz="0" w:space="0" w:color="auto"/>
        <w:bottom w:val="none" w:sz="0" w:space="0" w:color="auto"/>
        <w:right w:val="none" w:sz="0" w:space="0" w:color="auto"/>
      </w:divBdr>
    </w:div>
    <w:div w:id="1957639597">
      <w:bodyDiv w:val="1"/>
      <w:marLeft w:val="0"/>
      <w:marRight w:val="0"/>
      <w:marTop w:val="0"/>
      <w:marBottom w:val="0"/>
      <w:divBdr>
        <w:top w:val="none" w:sz="0" w:space="0" w:color="auto"/>
        <w:left w:val="none" w:sz="0" w:space="0" w:color="auto"/>
        <w:bottom w:val="none" w:sz="0" w:space="0" w:color="auto"/>
        <w:right w:val="none" w:sz="0" w:space="0" w:color="auto"/>
      </w:divBdr>
    </w:div>
    <w:div w:id="1969122445">
      <w:bodyDiv w:val="1"/>
      <w:marLeft w:val="0"/>
      <w:marRight w:val="0"/>
      <w:marTop w:val="0"/>
      <w:marBottom w:val="0"/>
      <w:divBdr>
        <w:top w:val="none" w:sz="0" w:space="0" w:color="auto"/>
        <w:left w:val="none" w:sz="0" w:space="0" w:color="auto"/>
        <w:bottom w:val="none" w:sz="0" w:space="0" w:color="auto"/>
        <w:right w:val="none" w:sz="0" w:space="0" w:color="auto"/>
      </w:divBdr>
    </w:div>
    <w:div w:id="1971592020">
      <w:bodyDiv w:val="1"/>
      <w:marLeft w:val="0"/>
      <w:marRight w:val="0"/>
      <w:marTop w:val="0"/>
      <w:marBottom w:val="0"/>
      <w:divBdr>
        <w:top w:val="none" w:sz="0" w:space="0" w:color="auto"/>
        <w:left w:val="none" w:sz="0" w:space="0" w:color="auto"/>
        <w:bottom w:val="none" w:sz="0" w:space="0" w:color="auto"/>
        <w:right w:val="none" w:sz="0" w:space="0" w:color="auto"/>
      </w:divBdr>
    </w:div>
    <w:div w:id="1973434790">
      <w:bodyDiv w:val="1"/>
      <w:marLeft w:val="0"/>
      <w:marRight w:val="0"/>
      <w:marTop w:val="0"/>
      <w:marBottom w:val="0"/>
      <w:divBdr>
        <w:top w:val="none" w:sz="0" w:space="0" w:color="auto"/>
        <w:left w:val="none" w:sz="0" w:space="0" w:color="auto"/>
        <w:bottom w:val="none" w:sz="0" w:space="0" w:color="auto"/>
        <w:right w:val="none" w:sz="0" w:space="0" w:color="auto"/>
      </w:divBdr>
    </w:div>
    <w:div w:id="1980189707">
      <w:bodyDiv w:val="1"/>
      <w:marLeft w:val="0"/>
      <w:marRight w:val="0"/>
      <w:marTop w:val="0"/>
      <w:marBottom w:val="0"/>
      <w:divBdr>
        <w:top w:val="none" w:sz="0" w:space="0" w:color="auto"/>
        <w:left w:val="none" w:sz="0" w:space="0" w:color="auto"/>
        <w:bottom w:val="none" w:sz="0" w:space="0" w:color="auto"/>
        <w:right w:val="none" w:sz="0" w:space="0" w:color="auto"/>
      </w:divBdr>
    </w:div>
    <w:div w:id="1981840018">
      <w:bodyDiv w:val="1"/>
      <w:marLeft w:val="0"/>
      <w:marRight w:val="0"/>
      <w:marTop w:val="0"/>
      <w:marBottom w:val="0"/>
      <w:divBdr>
        <w:top w:val="none" w:sz="0" w:space="0" w:color="auto"/>
        <w:left w:val="none" w:sz="0" w:space="0" w:color="auto"/>
        <w:bottom w:val="none" w:sz="0" w:space="0" w:color="auto"/>
        <w:right w:val="none" w:sz="0" w:space="0" w:color="auto"/>
      </w:divBdr>
      <w:divsChild>
        <w:div w:id="2017536766">
          <w:marLeft w:val="0"/>
          <w:marRight w:val="0"/>
          <w:marTop w:val="0"/>
          <w:marBottom w:val="0"/>
          <w:divBdr>
            <w:top w:val="none" w:sz="0" w:space="0" w:color="auto"/>
            <w:left w:val="none" w:sz="0" w:space="0" w:color="auto"/>
            <w:bottom w:val="none" w:sz="0" w:space="0" w:color="auto"/>
            <w:right w:val="none" w:sz="0" w:space="0" w:color="auto"/>
          </w:divBdr>
          <w:divsChild>
            <w:div w:id="39088448">
              <w:marLeft w:val="0"/>
              <w:marRight w:val="0"/>
              <w:marTop w:val="0"/>
              <w:marBottom w:val="0"/>
              <w:divBdr>
                <w:top w:val="none" w:sz="0" w:space="0" w:color="auto"/>
                <w:left w:val="none" w:sz="0" w:space="0" w:color="auto"/>
                <w:bottom w:val="none" w:sz="0" w:space="0" w:color="auto"/>
                <w:right w:val="none" w:sz="0" w:space="0" w:color="auto"/>
              </w:divBdr>
            </w:div>
            <w:div w:id="917054106">
              <w:marLeft w:val="0"/>
              <w:marRight w:val="0"/>
              <w:marTop w:val="0"/>
              <w:marBottom w:val="0"/>
              <w:divBdr>
                <w:top w:val="none" w:sz="0" w:space="0" w:color="auto"/>
                <w:left w:val="none" w:sz="0" w:space="0" w:color="auto"/>
                <w:bottom w:val="none" w:sz="0" w:space="0" w:color="auto"/>
                <w:right w:val="none" w:sz="0" w:space="0" w:color="auto"/>
              </w:divBdr>
            </w:div>
            <w:div w:id="15233207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90788443">
      <w:bodyDiv w:val="1"/>
      <w:marLeft w:val="0"/>
      <w:marRight w:val="0"/>
      <w:marTop w:val="0"/>
      <w:marBottom w:val="0"/>
      <w:divBdr>
        <w:top w:val="none" w:sz="0" w:space="0" w:color="auto"/>
        <w:left w:val="none" w:sz="0" w:space="0" w:color="auto"/>
        <w:bottom w:val="none" w:sz="0" w:space="0" w:color="auto"/>
        <w:right w:val="none" w:sz="0" w:space="0" w:color="auto"/>
      </w:divBdr>
    </w:div>
    <w:div w:id="1999771756">
      <w:bodyDiv w:val="1"/>
      <w:marLeft w:val="0"/>
      <w:marRight w:val="0"/>
      <w:marTop w:val="0"/>
      <w:marBottom w:val="0"/>
      <w:divBdr>
        <w:top w:val="none" w:sz="0" w:space="0" w:color="auto"/>
        <w:left w:val="none" w:sz="0" w:space="0" w:color="auto"/>
        <w:bottom w:val="none" w:sz="0" w:space="0" w:color="auto"/>
        <w:right w:val="none" w:sz="0" w:space="0" w:color="auto"/>
      </w:divBdr>
    </w:div>
    <w:div w:id="2008632695">
      <w:bodyDiv w:val="1"/>
      <w:marLeft w:val="0"/>
      <w:marRight w:val="0"/>
      <w:marTop w:val="0"/>
      <w:marBottom w:val="0"/>
      <w:divBdr>
        <w:top w:val="none" w:sz="0" w:space="0" w:color="auto"/>
        <w:left w:val="none" w:sz="0" w:space="0" w:color="auto"/>
        <w:bottom w:val="none" w:sz="0" w:space="0" w:color="auto"/>
        <w:right w:val="none" w:sz="0" w:space="0" w:color="auto"/>
      </w:divBdr>
    </w:div>
    <w:div w:id="2032296961">
      <w:bodyDiv w:val="1"/>
      <w:marLeft w:val="0"/>
      <w:marRight w:val="0"/>
      <w:marTop w:val="0"/>
      <w:marBottom w:val="0"/>
      <w:divBdr>
        <w:top w:val="none" w:sz="0" w:space="0" w:color="auto"/>
        <w:left w:val="none" w:sz="0" w:space="0" w:color="auto"/>
        <w:bottom w:val="none" w:sz="0" w:space="0" w:color="auto"/>
        <w:right w:val="none" w:sz="0" w:space="0" w:color="auto"/>
      </w:divBdr>
    </w:div>
    <w:div w:id="2042509087">
      <w:bodyDiv w:val="1"/>
      <w:marLeft w:val="0"/>
      <w:marRight w:val="0"/>
      <w:marTop w:val="0"/>
      <w:marBottom w:val="0"/>
      <w:divBdr>
        <w:top w:val="none" w:sz="0" w:space="0" w:color="auto"/>
        <w:left w:val="none" w:sz="0" w:space="0" w:color="auto"/>
        <w:bottom w:val="none" w:sz="0" w:space="0" w:color="auto"/>
        <w:right w:val="none" w:sz="0" w:space="0" w:color="auto"/>
      </w:divBdr>
      <w:divsChild>
        <w:div w:id="445389533">
          <w:marLeft w:val="979"/>
          <w:marRight w:val="0"/>
          <w:marTop w:val="65"/>
          <w:marBottom w:val="0"/>
          <w:divBdr>
            <w:top w:val="none" w:sz="0" w:space="0" w:color="auto"/>
            <w:left w:val="none" w:sz="0" w:space="0" w:color="auto"/>
            <w:bottom w:val="none" w:sz="0" w:space="0" w:color="auto"/>
            <w:right w:val="none" w:sz="0" w:space="0" w:color="auto"/>
          </w:divBdr>
        </w:div>
        <w:div w:id="700939569">
          <w:marLeft w:val="1354"/>
          <w:marRight w:val="0"/>
          <w:marTop w:val="70"/>
          <w:marBottom w:val="0"/>
          <w:divBdr>
            <w:top w:val="none" w:sz="0" w:space="0" w:color="auto"/>
            <w:left w:val="none" w:sz="0" w:space="0" w:color="auto"/>
            <w:bottom w:val="none" w:sz="0" w:space="0" w:color="auto"/>
            <w:right w:val="none" w:sz="0" w:space="0" w:color="auto"/>
          </w:divBdr>
        </w:div>
        <w:div w:id="850340325">
          <w:marLeft w:val="1354"/>
          <w:marRight w:val="0"/>
          <w:marTop w:val="70"/>
          <w:marBottom w:val="0"/>
          <w:divBdr>
            <w:top w:val="none" w:sz="0" w:space="0" w:color="auto"/>
            <w:left w:val="none" w:sz="0" w:space="0" w:color="auto"/>
            <w:bottom w:val="none" w:sz="0" w:space="0" w:color="auto"/>
            <w:right w:val="none" w:sz="0" w:space="0" w:color="auto"/>
          </w:divBdr>
        </w:div>
        <w:div w:id="1085608713">
          <w:marLeft w:val="1354"/>
          <w:marRight w:val="0"/>
          <w:marTop w:val="70"/>
          <w:marBottom w:val="0"/>
          <w:divBdr>
            <w:top w:val="none" w:sz="0" w:space="0" w:color="auto"/>
            <w:left w:val="none" w:sz="0" w:space="0" w:color="auto"/>
            <w:bottom w:val="none" w:sz="0" w:space="0" w:color="auto"/>
            <w:right w:val="none" w:sz="0" w:space="0" w:color="auto"/>
          </w:divBdr>
        </w:div>
        <w:div w:id="1474715442">
          <w:marLeft w:val="1354"/>
          <w:marRight w:val="0"/>
          <w:marTop w:val="70"/>
          <w:marBottom w:val="0"/>
          <w:divBdr>
            <w:top w:val="none" w:sz="0" w:space="0" w:color="auto"/>
            <w:left w:val="none" w:sz="0" w:space="0" w:color="auto"/>
            <w:bottom w:val="none" w:sz="0" w:space="0" w:color="auto"/>
            <w:right w:val="none" w:sz="0" w:space="0" w:color="auto"/>
          </w:divBdr>
        </w:div>
      </w:divsChild>
    </w:div>
    <w:div w:id="2069566680">
      <w:bodyDiv w:val="1"/>
      <w:marLeft w:val="0"/>
      <w:marRight w:val="0"/>
      <w:marTop w:val="0"/>
      <w:marBottom w:val="0"/>
      <w:divBdr>
        <w:top w:val="none" w:sz="0" w:space="0" w:color="auto"/>
        <w:left w:val="none" w:sz="0" w:space="0" w:color="auto"/>
        <w:bottom w:val="none" w:sz="0" w:space="0" w:color="auto"/>
        <w:right w:val="none" w:sz="0" w:space="0" w:color="auto"/>
      </w:divBdr>
    </w:div>
    <w:div w:id="2076126878">
      <w:bodyDiv w:val="1"/>
      <w:marLeft w:val="0"/>
      <w:marRight w:val="0"/>
      <w:marTop w:val="0"/>
      <w:marBottom w:val="0"/>
      <w:divBdr>
        <w:top w:val="none" w:sz="0" w:space="0" w:color="auto"/>
        <w:left w:val="none" w:sz="0" w:space="0" w:color="auto"/>
        <w:bottom w:val="none" w:sz="0" w:space="0" w:color="auto"/>
        <w:right w:val="none" w:sz="0" w:space="0" w:color="auto"/>
      </w:divBdr>
    </w:div>
    <w:div w:id="2085254909">
      <w:bodyDiv w:val="1"/>
      <w:marLeft w:val="0"/>
      <w:marRight w:val="0"/>
      <w:marTop w:val="0"/>
      <w:marBottom w:val="0"/>
      <w:divBdr>
        <w:top w:val="none" w:sz="0" w:space="0" w:color="auto"/>
        <w:left w:val="none" w:sz="0" w:space="0" w:color="auto"/>
        <w:bottom w:val="none" w:sz="0" w:space="0" w:color="auto"/>
        <w:right w:val="none" w:sz="0" w:space="0" w:color="auto"/>
      </w:divBdr>
    </w:div>
    <w:div w:id="2092921569">
      <w:bodyDiv w:val="1"/>
      <w:marLeft w:val="0"/>
      <w:marRight w:val="0"/>
      <w:marTop w:val="0"/>
      <w:marBottom w:val="0"/>
      <w:divBdr>
        <w:top w:val="none" w:sz="0" w:space="0" w:color="auto"/>
        <w:left w:val="none" w:sz="0" w:space="0" w:color="auto"/>
        <w:bottom w:val="none" w:sz="0" w:space="0" w:color="auto"/>
        <w:right w:val="none" w:sz="0" w:space="0" w:color="auto"/>
      </w:divBdr>
    </w:div>
    <w:div w:id="2102093775">
      <w:bodyDiv w:val="1"/>
      <w:marLeft w:val="0"/>
      <w:marRight w:val="0"/>
      <w:marTop w:val="0"/>
      <w:marBottom w:val="0"/>
      <w:divBdr>
        <w:top w:val="none" w:sz="0" w:space="0" w:color="auto"/>
        <w:left w:val="none" w:sz="0" w:space="0" w:color="auto"/>
        <w:bottom w:val="none" w:sz="0" w:space="0" w:color="auto"/>
        <w:right w:val="none" w:sz="0" w:space="0" w:color="auto"/>
      </w:divBdr>
    </w:div>
    <w:div w:id="2107261665">
      <w:bodyDiv w:val="1"/>
      <w:marLeft w:val="0"/>
      <w:marRight w:val="0"/>
      <w:marTop w:val="0"/>
      <w:marBottom w:val="0"/>
      <w:divBdr>
        <w:top w:val="none" w:sz="0" w:space="0" w:color="auto"/>
        <w:left w:val="none" w:sz="0" w:space="0" w:color="auto"/>
        <w:bottom w:val="none" w:sz="0" w:space="0" w:color="auto"/>
        <w:right w:val="none" w:sz="0" w:space="0" w:color="auto"/>
      </w:divBdr>
    </w:div>
    <w:div w:id="2110193710">
      <w:bodyDiv w:val="1"/>
      <w:marLeft w:val="0"/>
      <w:marRight w:val="0"/>
      <w:marTop w:val="0"/>
      <w:marBottom w:val="0"/>
      <w:divBdr>
        <w:top w:val="none" w:sz="0" w:space="0" w:color="auto"/>
        <w:left w:val="none" w:sz="0" w:space="0" w:color="auto"/>
        <w:bottom w:val="none" w:sz="0" w:space="0" w:color="auto"/>
        <w:right w:val="none" w:sz="0" w:space="0" w:color="auto"/>
      </w:divBdr>
    </w:div>
    <w:div w:id="2113478319">
      <w:bodyDiv w:val="1"/>
      <w:marLeft w:val="0"/>
      <w:marRight w:val="0"/>
      <w:marTop w:val="0"/>
      <w:marBottom w:val="0"/>
      <w:divBdr>
        <w:top w:val="none" w:sz="0" w:space="0" w:color="auto"/>
        <w:left w:val="none" w:sz="0" w:space="0" w:color="auto"/>
        <w:bottom w:val="none" w:sz="0" w:space="0" w:color="auto"/>
        <w:right w:val="none" w:sz="0" w:space="0" w:color="auto"/>
      </w:divBdr>
    </w:div>
    <w:div w:id="2123381679">
      <w:bodyDiv w:val="1"/>
      <w:marLeft w:val="0"/>
      <w:marRight w:val="0"/>
      <w:marTop w:val="0"/>
      <w:marBottom w:val="0"/>
      <w:divBdr>
        <w:top w:val="none" w:sz="0" w:space="0" w:color="auto"/>
        <w:left w:val="none" w:sz="0" w:space="0" w:color="auto"/>
        <w:bottom w:val="none" w:sz="0" w:space="0" w:color="auto"/>
        <w:right w:val="none" w:sz="0" w:space="0" w:color="auto"/>
      </w:divBdr>
    </w:div>
    <w:div w:id="2124574980">
      <w:bodyDiv w:val="1"/>
      <w:marLeft w:val="0"/>
      <w:marRight w:val="0"/>
      <w:marTop w:val="0"/>
      <w:marBottom w:val="0"/>
      <w:divBdr>
        <w:top w:val="none" w:sz="0" w:space="0" w:color="auto"/>
        <w:left w:val="none" w:sz="0" w:space="0" w:color="auto"/>
        <w:bottom w:val="none" w:sz="0" w:space="0" w:color="auto"/>
        <w:right w:val="none" w:sz="0" w:space="0" w:color="auto"/>
      </w:divBdr>
    </w:div>
    <w:div w:id="21304680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diagramColors" Target="diagrams/colors2.xml"/><Relationship Id="rId21" Type="http://schemas.openxmlformats.org/officeDocument/2006/relationships/diagramColors" Target="diagrams/colors1.xml"/><Relationship Id="rId42" Type="http://schemas.openxmlformats.org/officeDocument/2006/relationships/package" Target="embeddings/Microsoft_Excel_Macro-Enabled_Worksheet.xlsm"/><Relationship Id="rId47" Type="http://schemas.openxmlformats.org/officeDocument/2006/relationships/image" Target="media/image31.emf"/><Relationship Id="rId63" Type="http://schemas.openxmlformats.org/officeDocument/2006/relationships/image" Target="media/image39.emf"/><Relationship Id="rId68" Type="http://schemas.openxmlformats.org/officeDocument/2006/relationships/package" Target="embeddings/Microsoft_Excel_Worksheet13.xlsx"/><Relationship Id="rId84" Type="http://schemas.openxmlformats.org/officeDocument/2006/relationships/package" Target="embeddings/Microsoft_Word_Document20.docx"/><Relationship Id="rId89" Type="http://schemas.openxmlformats.org/officeDocument/2006/relationships/image" Target="media/image52.emf"/><Relationship Id="rId16" Type="http://schemas.openxmlformats.org/officeDocument/2006/relationships/image" Target="media/image5.png"/><Relationship Id="rId11" Type="http://schemas.openxmlformats.org/officeDocument/2006/relationships/endnotes" Target="endnotes.xml"/><Relationship Id="rId32" Type="http://schemas.openxmlformats.org/officeDocument/2006/relationships/diagramColors" Target="diagrams/colors3.xml"/><Relationship Id="rId37" Type="http://schemas.openxmlformats.org/officeDocument/2006/relationships/image" Target="media/image26.emf"/><Relationship Id="rId53" Type="http://schemas.openxmlformats.org/officeDocument/2006/relationships/image" Target="media/image34.emf"/><Relationship Id="rId58" Type="http://schemas.openxmlformats.org/officeDocument/2006/relationships/package" Target="embeddings/Microsoft_Word_Document8.docx"/><Relationship Id="rId74" Type="http://schemas.openxmlformats.org/officeDocument/2006/relationships/package" Target="embeddings/Microsoft_Excel_Worksheet16.xlsx"/><Relationship Id="rId79" Type="http://schemas.openxmlformats.org/officeDocument/2006/relationships/image" Target="media/image47.emf"/><Relationship Id="rId102" Type="http://schemas.openxmlformats.org/officeDocument/2006/relationships/footer" Target="footer3.xml"/><Relationship Id="rId5" Type="http://schemas.openxmlformats.org/officeDocument/2006/relationships/customXml" Target="../customXml/item5.xml"/><Relationship Id="rId90" Type="http://schemas.openxmlformats.org/officeDocument/2006/relationships/package" Target="embeddings/Microsoft_Word_Document22.docx"/><Relationship Id="rId95" Type="http://schemas.openxmlformats.org/officeDocument/2006/relationships/image" Target="media/image55.emf"/><Relationship Id="rId22" Type="http://schemas.microsoft.com/office/2007/relationships/diagramDrawing" Target="diagrams/drawing1.xml"/><Relationship Id="rId27" Type="http://schemas.microsoft.com/office/2007/relationships/diagramDrawing" Target="diagrams/drawing2.xml"/><Relationship Id="rId43" Type="http://schemas.openxmlformats.org/officeDocument/2006/relationships/image" Target="media/image29.emf"/><Relationship Id="rId48" Type="http://schemas.openxmlformats.org/officeDocument/2006/relationships/package" Target="embeddings/Microsoft_Word_Document4.docx"/><Relationship Id="rId64" Type="http://schemas.openxmlformats.org/officeDocument/2006/relationships/package" Target="embeddings/Microsoft_Excel_Worksheet11.xlsx"/><Relationship Id="rId69" Type="http://schemas.openxmlformats.org/officeDocument/2006/relationships/image" Target="media/image42.emf"/><Relationship Id="rId80" Type="http://schemas.openxmlformats.org/officeDocument/2006/relationships/package" Target="embeddings/Microsoft_Excel_Worksheet19.xlsx"/><Relationship Id="rId85" Type="http://schemas.openxmlformats.org/officeDocument/2006/relationships/image" Target="media/image50.emf"/><Relationship Id="rId12" Type="http://schemas.openxmlformats.org/officeDocument/2006/relationships/image" Target="media/image1.png"/><Relationship Id="rId17" Type="http://schemas.openxmlformats.org/officeDocument/2006/relationships/image" Target="media/image6.jpeg"/><Relationship Id="rId25" Type="http://schemas.openxmlformats.org/officeDocument/2006/relationships/diagramQuickStyle" Target="diagrams/quickStyle2.xml"/><Relationship Id="rId33" Type="http://schemas.microsoft.com/office/2007/relationships/diagramDrawing" Target="diagrams/drawing3.xml"/><Relationship Id="rId38" Type="http://schemas.openxmlformats.org/officeDocument/2006/relationships/package" Target="embeddings/Microsoft_Word_Document.docx"/><Relationship Id="rId46" Type="http://schemas.openxmlformats.org/officeDocument/2006/relationships/package" Target="embeddings/Microsoft_Word_Document3.docx"/><Relationship Id="rId59" Type="http://schemas.openxmlformats.org/officeDocument/2006/relationships/image" Target="media/image37.emf"/><Relationship Id="rId67" Type="http://schemas.openxmlformats.org/officeDocument/2006/relationships/image" Target="media/image41.emf"/><Relationship Id="rId103" Type="http://schemas.openxmlformats.org/officeDocument/2006/relationships/fontTable" Target="fontTable.xml"/><Relationship Id="rId20" Type="http://schemas.openxmlformats.org/officeDocument/2006/relationships/diagramQuickStyle" Target="diagrams/quickStyle1.xml"/><Relationship Id="rId41" Type="http://schemas.openxmlformats.org/officeDocument/2006/relationships/image" Target="media/image28.emf"/><Relationship Id="rId54" Type="http://schemas.openxmlformats.org/officeDocument/2006/relationships/oleObject" Target="embeddings/oleObject1.bin"/><Relationship Id="rId62" Type="http://schemas.openxmlformats.org/officeDocument/2006/relationships/package" Target="embeddings/Microsoft_Excel_Worksheet10.xlsx"/><Relationship Id="rId70" Type="http://schemas.openxmlformats.org/officeDocument/2006/relationships/package" Target="embeddings/Microsoft_Excel_Worksheet14.xlsx"/><Relationship Id="rId75" Type="http://schemas.openxmlformats.org/officeDocument/2006/relationships/image" Target="media/image45.emf"/><Relationship Id="rId83" Type="http://schemas.openxmlformats.org/officeDocument/2006/relationships/image" Target="media/image49.emf"/><Relationship Id="rId88" Type="http://schemas.openxmlformats.org/officeDocument/2006/relationships/package" Target="embeddings/Microsoft_Word_Document21.docx"/><Relationship Id="rId91" Type="http://schemas.openxmlformats.org/officeDocument/2006/relationships/image" Target="media/image53.emf"/><Relationship Id="rId96" Type="http://schemas.openxmlformats.org/officeDocument/2006/relationships/package" Target="embeddings/Microsoft_Word_Document25.docx"/><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diagramData" Target="diagrams/data2.xml"/><Relationship Id="rId28" Type="http://schemas.openxmlformats.org/officeDocument/2006/relationships/image" Target="media/image15.png"/><Relationship Id="rId36" Type="http://schemas.openxmlformats.org/officeDocument/2006/relationships/package" Target="embeddings/Microsoft_Excel_Worksheet.xlsx"/><Relationship Id="rId49" Type="http://schemas.openxmlformats.org/officeDocument/2006/relationships/image" Target="media/image32.emf"/><Relationship Id="rId57" Type="http://schemas.openxmlformats.org/officeDocument/2006/relationships/image" Target="media/image36.emf"/><Relationship Id="rId10" Type="http://schemas.openxmlformats.org/officeDocument/2006/relationships/footnotes" Target="footnotes.xml"/><Relationship Id="rId31" Type="http://schemas.openxmlformats.org/officeDocument/2006/relationships/diagramQuickStyle" Target="diagrams/quickStyle3.xml"/><Relationship Id="rId44" Type="http://schemas.openxmlformats.org/officeDocument/2006/relationships/package" Target="embeddings/Microsoft_Word_Document2.docx"/><Relationship Id="rId52" Type="http://schemas.openxmlformats.org/officeDocument/2006/relationships/package" Target="embeddings/Microsoft_Word_Document6.docx"/><Relationship Id="rId60" Type="http://schemas.openxmlformats.org/officeDocument/2006/relationships/package" Target="embeddings/Microsoft_Word_Document9.docx"/><Relationship Id="rId65" Type="http://schemas.openxmlformats.org/officeDocument/2006/relationships/image" Target="media/image40.emf"/><Relationship Id="rId73" Type="http://schemas.openxmlformats.org/officeDocument/2006/relationships/image" Target="media/image44.emf"/><Relationship Id="rId78" Type="http://schemas.openxmlformats.org/officeDocument/2006/relationships/package" Target="embeddings/Microsoft_Excel_Worksheet18.xlsx"/><Relationship Id="rId81" Type="http://schemas.openxmlformats.org/officeDocument/2006/relationships/image" Target="media/image48.emf"/><Relationship Id="rId86" Type="http://schemas.openxmlformats.org/officeDocument/2006/relationships/oleObject" Target="embeddings/oleObject3.bin"/><Relationship Id="rId94" Type="http://schemas.openxmlformats.org/officeDocument/2006/relationships/package" Target="embeddings/Microsoft_Word_Document24.docx"/><Relationship Id="rId99" Type="http://schemas.openxmlformats.org/officeDocument/2006/relationships/header" Target="header1.xml"/><Relationship Id="rId10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diagramData" Target="diagrams/data1.xml"/><Relationship Id="rId39" Type="http://schemas.openxmlformats.org/officeDocument/2006/relationships/image" Target="media/image27.emf"/><Relationship Id="rId34" Type="http://schemas.openxmlformats.org/officeDocument/2006/relationships/image" Target="media/image24.png"/><Relationship Id="rId50" Type="http://schemas.openxmlformats.org/officeDocument/2006/relationships/package" Target="embeddings/Microsoft_Word_Document5.docx"/><Relationship Id="rId55" Type="http://schemas.openxmlformats.org/officeDocument/2006/relationships/image" Target="media/image35.emf"/><Relationship Id="rId76" Type="http://schemas.openxmlformats.org/officeDocument/2006/relationships/package" Target="embeddings/Microsoft_Excel_Worksheet17.xlsx"/><Relationship Id="rId97" Type="http://schemas.openxmlformats.org/officeDocument/2006/relationships/image" Target="media/image56.emf"/><Relationship Id="rId104" Type="http://schemas.openxmlformats.org/officeDocument/2006/relationships/theme" Target="theme/theme1.xml"/><Relationship Id="rId7" Type="http://schemas.openxmlformats.org/officeDocument/2006/relationships/styles" Target="styles.xml"/><Relationship Id="rId71" Type="http://schemas.openxmlformats.org/officeDocument/2006/relationships/image" Target="media/image43.emf"/><Relationship Id="rId92" Type="http://schemas.openxmlformats.org/officeDocument/2006/relationships/package" Target="embeddings/Microsoft_Word_Document23.docx"/><Relationship Id="rId2" Type="http://schemas.openxmlformats.org/officeDocument/2006/relationships/customXml" Target="../customXml/item2.xml"/><Relationship Id="rId29" Type="http://schemas.openxmlformats.org/officeDocument/2006/relationships/diagramData" Target="diagrams/data3.xml"/><Relationship Id="rId24" Type="http://schemas.openxmlformats.org/officeDocument/2006/relationships/diagramLayout" Target="diagrams/layout2.xml"/><Relationship Id="rId40" Type="http://schemas.openxmlformats.org/officeDocument/2006/relationships/package" Target="embeddings/Microsoft_Excel_Worksheet1.xlsx"/><Relationship Id="rId45" Type="http://schemas.openxmlformats.org/officeDocument/2006/relationships/image" Target="media/image30.emf"/><Relationship Id="rId66" Type="http://schemas.openxmlformats.org/officeDocument/2006/relationships/package" Target="embeddings/Microsoft_Excel_Worksheet12.xlsx"/><Relationship Id="rId87" Type="http://schemas.openxmlformats.org/officeDocument/2006/relationships/image" Target="media/image51.emf"/><Relationship Id="rId61" Type="http://schemas.openxmlformats.org/officeDocument/2006/relationships/image" Target="media/image38.emf"/><Relationship Id="rId82" Type="http://schemas.openxmlformats.org/officeDocument/2006/relationships/oleObject" Target="embeddings/oleObject2.bin"/><Relationship Id="rId19" Type="http://schemas.openxmlformats.org/officeDocument/2006/relationships/diagramLayout" Target="diagrams/layout1.xml"/><Relationship Id="rId14" Type="http://schemas.openxmlformats.org/officeDocument/2006/relationships/image" Target="media/image3.jpeg"/><Relationship Id="rId30" Type="http://schemas.openxmlformats.org/officeDocument/2006/relationships/diagramLayout" Target="diagrams/layout3.xml"/><Relationship Id="rId35" Type="http://schemas.openxmlformats.org/officeDocument/2006/relationships/image" Target="media/image25.emf"/><Relationship Id="rId56" Type="http://schemas.openxmlformats.org/officeDocument/2006/relationships/package" Target="embeddings/Microsoft_Excel_Worksheet7.xlsx"/><Relationship Id="rId77" Type="http://schemas.openxmlformats.org/officeDocument/2006/relationships/image" Target="media/image46.emf"/><Relationship Id="rId100" Type="http://schemas.openxmlformats.org/officeDocument/2006/relationships/footer" Target="footer1.xml"/><Relationship Id="rId8" Type="http://schemas.openxmlformats.org/officeDocument/2006/relationships/settings" Target="settings.xml"/><Relationship Id="rId51" Type="http://schemas.openxmlformats.org/officeDocument/2006/relationships/image" Target="media/image33.emf"/><Relationship Id="rId72" Type="http://schemas.openxmlformats.org/officeDocument/2006/relationships/package" Target="embeddings/Microsoft_Excel_Worksheet15.xlsx"/><Relationship Id="rId93" Type="http://schemas.openxmlformats.org/officeDocument/2006/relationships/image" Target="media/image54.emf"/><Relationship Id="rId98" Type="http://schemas.openxmlformats.org/officeDocument/2006/relationships/package" Target="embeddings/Microsoft_Word_Document26.docx"/><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1" Type="http://schemas.openxmlformats.org/officeDocument/2006/relationships/image" Target="media/image57.jpg"/></Relationships>
</file>

<file path=word/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word/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word/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word/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word/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15DFCC38-4808-435E-B8AB-DBC005D9C2BD}" type="doc">
      <dgm:prSet loTypeId="urn:microsoft.com/office/officeart/2005/8/layout/bList2" loCatId="picture" qsTypeId="urn:microsoft.com/office/officeart/2005/8/quickstyle/simple1" qsCatId="simple" csTypeId="urn:microsoft.com/office/officeart/2005/8/colors/colorful5" csCatId="colorful" phldr="1"/>
      <dgm:spPr/>
      <dgm:t>
        <a:bodyPr/>
        <a:lstStyle/>
        <a:p>
          <a:endParaRPr lang="es-CR"/>
        </a:p>
      </dgm:t>
    </dgm:pt>
    <dgm:pt modelId="{2338AFD0-DC40-46F2-B052-D1740304A373}">
      <dgm:prSet phldrT="[Text]" custT="1"/>
      <dgm:spPr>
        <a:solidFill>
          <a:srgbClr val="204775"/>
        </a:solidFill>
      </dgm:spPr>
      <dgm:t>
        <a:bodyPr/>
        <a:lstStyle/>
        <a:p>
          <a:pPr algn="ctr"/>
          <a:r>
            <a:rPr lang="es-CR" sz="1200"/>
            <a:t>Compromiso</a:t>
          </a:r>
        </a:p>
      </dgm:t>
    </dgm:pt>
    <dgm:pt modelId="{887364A0-9F78-46FD-BD2C-FF3FC44D05E7}" type="parTrans" cxnId="{12953996-463F-40A6-91D9-19BFC69CFE9C}">
      <dgm:prSet/>
      <dgm:spPr/>
      <dgm:t>
        <a:bodyPr/>
        <a:lstStyle/>
        <a:p>
          <a:pPr algn="ctr"/>
          <a:endParaRPr lang="es-CR" sz="1200"/>
        </a:p>
      </dgm:t>
    </dgm:pt>
    <dgm:pt modelId="{2E2432ED-865C-478B-B5CA-F741742539C4}" type="sibTrans" cxnId="{12953996-463F-40A6-91D9-19BFC69CFE9C}">
      <dgm:prSet/>
      <dgm:spPr/>
      <dgm:t>
        <a:bodyPr/>
        <a:lstStyle/>
        <a:p>
          <a:pPr algn="ctr"/>
          <a:endParaRPr lang="es-CR" sz="1200"/>
        </a:p>
      </dgm:t>
    </dgm:pt>
    <dgm:pt modelId="{9547DC8C-9F05-417B-BB90-537A4F61747D}">
      <dgm:prSet phldrT="[Text]" custT="1"/>
      <dgm:spPr>
        <a:solidFill>
          <a:srgbClr val="0A799A"/>
        </a:solidFill>
      </dgm:spPr>
      <dgm:t>
        <a:bodyPr/>
        <a:lstStyle/>
        <a:p>
          <a:pPr algn="ctr"/>
          <a:r>
            <a:rPr lang="es-CR" sz="1200"/>
            <a:t>Integridad</a:t>
          </a:r>
        </a:p>
      </dgm:t>
    </dgm:pt>
    <dgm:pt modelId="{4FD287BE-0603-4BEC-A669-80BD238F0901}" type="parTrans" cxnId="{D570A7E2-9D55-4B6A-969E-F7462B724C7C}">
      <dgm:prSet/>
      <dgm:spPr/>
      <dgm:t>
        <a:bodyPr/>
        <a:lstStyle/>
        <a:p>
          <a:endParaRPr lang="es-CR" sz="1200"/>
        </a:p>
      </dgm:t>
    </dgm:pt>
    <dgm:pt modelId="{B86E95CE-2243-4ECC-AB80-CE04175F000A}" type="sibTrans" cxnId="{D570A7E2-9D55-4B6A-969E-F7462B724C7C}">
      <dgm:prSet/>
      <dgm:spPr/>
      <dgm:t>
        <a:bodyPr/>
        <a:lstStyle/>
        <a:p>
          <a:endParaRPr lang="es-CR" sz="1200"/>
        </a:p>
      </dgm:t>
    </dgm:pt>
    <dgm:pt modelId="{E2AD3EF8-6EED-485D-8853-43E4DAD924DF}">
      <dgm:prSet phldrT="[Text]" custT="1"/>
      <dgm:spPr>
        <a:solidFill>
          <a:srgbClr val="1B75BB"/>
        </a:solidFill>
        <a:ln>
          <a:solidFill>
            <a:srgbClr val="1B75BB"/>
          </a:solidFill>
        </a:ln>
      </dgm:spPr>
      <dgm:t>
        <a:bodyPr/>
        <a:lstStyle/>
        <a:p>
          <a:pPr algn="ctr"/>
          <a:r>
            <a:rPr lang="es-CR" sz="1200"/>
            <a:t>Respeto</a:t>
          </a:r>
        </a:p>
      </dgm:t>
    </dgm:pt>
    <dgm:pt modelId="{AAFED78D-F7A1-4343-A351-92CC7DE10BE5}" type="parTrans" cxnId="{0A6CCE92-7018-4B49-AC86-CED49E261DB0}">
      <dgm:prSet/>
      <dgm:spPr/>
      <dgm:t>
        <a:bodyPr/>
        <a:lstStyle/>
        <a:p>
          <a:endParaRPr lang="es-CR" sz="1200"/>
        </a:p>
      </dgm:t>
    </dgm:pt>
    <dgm:pt modelId="{9089DAD7-7E36-4E62-9306-4826F535D28D}" type="sibTrans" cxnId="{0A6CCE92-7018-4B49-AC86-CED49E261DB0}">
      <dgm:prSet/>
      <dgm:spPr/>
      <dgm:t>
        <a:bodyPr/>
        <a:lstStyle/>
        <a:p>
          <a:endParaRPr lang="es-CR" sz="1200"/>
        </a:p>
      </dgm:t>
    </dgm:pt>
    <dgm:pt modelId="{16D1EE5C-61E3-4E03-8585-5B1ED498AF8F}">
      <dgm:prSet phldrT="[Text]" custT="1"/>
      <dgm:spPr>
        <a:solidFill>
          <a:srgbClr val="81BD41"/>
        </a:solidFill>
      </dgm:spPr>
      <dgm:t>
        <a:bodyPr/>
        <a:lstStyle/>
        <a:p>
          <a:pPr algn="ctr"/>
          <a:r>
            <a:rPr lang="es-CR" sz="1100"/>
            <a:t>Transparencia</a:t>
          </a:r>
        </a:p>
      </dgm:t>
    </dgm:pt>
    <dgm:pt modelId="{E6941CD6-520C-45DC-AB10-9AEE554A5EC2}" type="parTrans" cxnId="{59EF3C98-A834-4D17-A095-0954A099F6F6}">
      <dgm:prSet/>
      <dgm:spPr/>
      <dgm:t>
        <a:bodyPr/>
        <a:lstStyle/>
        <a:p>
          <a:endParaRPr lang="es-CR" sz="1200"/>
        </a:p>
      </dgm:t>
    </dgm:pt>
    <dgm:pt modelId="{1244E554-7774-4CE2-8EAC-4FACC2E0EDD9}" type="sibTrans" cxnId="{59EF3C98-A834-4D17-A095-0954A099F6F6}">
      <dgm:prSet/>
      <dgm:spPr/>
      <dgm:t>
        <a:bodyPr/>
        <a:lstStyle/>
        <a:p>
          <a:endParaRPr lang="es-CR" sz="1200"/>
        </a:p>
      </dgm:t>
    </dgm:pt>
    <dgm:pt modelId="{0BC4F852-0F07-4244-8585-60C1EE577410}">
      <dgm:prSet/>
      <dgm:spPr/>
      <dgm:t>
        <a:bodyPr/>
        <a:lstStyle/>
        <a:p>
          <a:pPr algn="just">
            <a:buFont typeface="Cambria Math" panose="02040503050406030204" pitchFamily="18" charset="0"/>
            <a:buChar char="▸"/>
          </a:pPr>
          <a:r>
            <a:rPr lang="es-CR"/>
            <a:t>Asumimos nuestras funciones con responsabilidad y lealtad, procurando dar siempre más de los esperado para el logro de nuestros objetivos.</a:t>
          </a:r>
        </a:p>
      </dgm:t>
    </dgm:pt>
    <dgm:pt modelId="{C9864D85-6E6F-4D93-BA6B-C26E859C6C09}" type="parTrans" cxnId="{24D0A85D-2F02-444C-8255-9816B1393676}">
      <dgm:prSet/>
      <dgm:spPr/>
      <dgm:t>
        <a:bodyPr/>
        <a:lstStyle/>
        <a:p>
          <a:endParaRPr lang="es-CR"/>
        </a:p>
      </dgm:t>
    </dgm:pt>
    <dgm:pt modelId="{983F904F-E2AE-4907-BCDA-0935B213FDB4}" type="sibTrans" cxnId="{24D0A85D-2F02-444C-8255-9816B1393676}">
      <dgm:prSet/>
      <dgm:spPr/>
      <dgm:t>
        <a:bodyPr/>
        <a:lstStyle/>
        <a:p>
          <a:endParaRPr lang="es-CR"/>
        </a:p>
      </dgm:t>
    </dgm:pt>
    <dgm:pt modelId="{79A71FC0-107D-43B4-833C-BFB17C44B2ED}">
      <dgm:prSet/>
      <dgm:spPr/>
      <dgm:t>
        <a:bodyPr/>
        <a:lstStyle/>
        <a:p>
          <a:r>
            <a:rPr lang="es-CR"/>
            <a:t>Actuamos con rectitud, justicia y honestidad, demostrando coherencia entre lo que se dice y lo que se hace.</a:t>
          </a:r>
        </a:p>
      </dgm:t>
    </dgm:pt>
    <dgm:pt modelId="{148D9117-2E08-43FE-91FB-2E47434FD8C1}" type="parTrans" cxnId="{3488E345-97A6-4A93-B8D9-09494B1C59E0}">
      <dgm:prSet/>
      <dgm:spPr/>
      <dgm:t>
        <a:bodyPr/>
        <a:lstStyle/>
        <a:p>
          <a:endParaRPr lang="es-CR"/>
        </a:p>
      </dgm:t>
    </dgm:pt>
    <dgm:pt modelId="{F6A4B64B-81C8-4747-B3D0-9AFA6EEC550A}" type="sibTrans" cxnId="{3488E345-97A6-4A93-B8D9-09494B1C59E0}">
      <dgm:prSet/>
      <dgm:spPr/>
      <dgm:t>
        <a:bodyPr/>
        <a:lstStyle/>
        <a:p>
          <a:endParaRPr lang="es-CR"/>
        </a:p>
      </dgm:t>
    </dgm:pt>
    <dgm:pt modelId="{8683C73C-967C-4D72-861B-F91C5D131A36}">
      <dgm:prSet/>
      <dgm:spPr>
        <a:ln>
          <a:solidFill>
            <a:srgbClr val="1B75BB"/>
          </a:solidFill>
        </a:ln>
      </dgm:spPr>
      <dgm:t>
        <a:bodyPr/>
        <a:lstStyle/>
        <a:p>
          <a:r>
            <a:rPr lang="es-CR"/>
            <a:t>Reconocemos y valoramos a los demás, sus opiniones e ideas, y ajustamos nuestro comportamiento a las normas establecidas.</a:t>
          </a:r>
        </a:p>
      </dgm:t>
    </dgm:pt>
    <dgm:pt modelId="{3B0BD5AB-7835-4301-8627-3A59F3C0E785}" type="parTrans" cxnId="{A7DC1E32-1DFD-4B5A-8BD2-1B943CC9BA38}">
      <dgm:prSet/>
      <dgm:spPr/>
      <dgm:t>
        <a:bodyPr/>
        <a:lstStyle/>
        <a:p>
          <a:endParaRPr lang="es-CR"/>
        </a:p>
      </dgm:t>
    </dgm:pt>
    <dgm:pt modelId="{C474E97C-6D3A-4923-832E-27F052F3F0C9}" type="sibTrans" cxnId="{A7DC1E32-1DFD-4B5A-8BD2-1B943CC9BA38}">
      <dgm:prSet/>
      <dgm:spPr/>
      <dgm:t>
        <a:bodyPr/>
        <a:lstStyle/>
        <a:p>
          <a:endParaRPr lang="es-CR"/>
        </a:p>
      </dgm:t>
    </dgm:pt>
    <dgm:pt modelId="{8F81C8CF-6E1E-43DC-A5BE-4B90A8FDDCCC}">
      <dgm:prSet/>
      <dgm:spPr/>
      <dgm:t>
        <a:bodyPr/>
        <a:lstStyle/>
        <a:p>
          <a:r>
            <a:rPr lang="es-CR"/>
            <a:t>Rendimos cuentas de nuestra gestión y de los criterios que fundamentan nuestras decisiones, fortaleciendo la confianza.</a:t>
          </a:r>
        </a:p>
      </dgm:t>
    </dgm:pt>
    <dgm:pt modelId="{252FA1A9-6A3D-48AA-838F-DF1FC42502A3}" type="parTrans" cxnId="{E04C15DB-16EB-4FE8-9C5E-A070044BF03D}">
      <dgm:prSet/>
      <dgm:spPr/>
      <dgm:t>
        <a:bodyPr/>
        <a:lstStyle/>
        <a:p>
          <a:endParaRPr lang="es-CR"/>
        </a:p>
      </dgm:t>
    </dgm:pt>
    <dgm:pt modelId="{AB2D3534-C3B6-44D2-B140-938637A0DDD0}" type="sibTrans" cxnId="{E04C15DB-16EB-4FE8-9C5E-A070044BF03D}">
      <dgm:prSet/>
      <dgm:spPr/>
      <dgm:t>
        <a:bodyPr/>
        <a:lstStyle/>
        <a:p>
          <a:endParaRPr lang="es-CR"/>
        </a:p>
      </dgm:t>
    </dgm:pt>
    <dgm:pt modelId="{0CF88671-639A-4D78-AC31-8473903A92E1}" type="pres">
      <dgm:prSet presAssocID="{15DFCC38-4808-435E-B8AB-DBC005D9C2BD}" presName="diagram" presStyleCnt="0">
        <dgm:presLayoutVars>
          <dgm:dir/>
          <dgm:animLvl val="lvl"/>
          <dgm:resizeHandles val="exact"/>
        </dgm:presLayoutVars>
      </dgm:prSet>
      <dgm:spPr/>
    </dgm:pt>
    <dgm:pt modelId="{984C5F7C-2694-44DA-B213-0D83BB11E873}" type="pres">
      <dgm:prSet presAssocID="{2338AFD0-DC40-46F2-B052-D1740304A373}" presName="compNode" presStyleCnt="0"/>
      <dgm:spPr/>
    </dgm:pt>
    <dgm:pt modelId="{6FCD04AE-9C7E-4E77-904D-B3BBD6E632F6}" type="pres">
      <dgm:prSet presAssocID="{2338AFD0-DC40-46F2-B052-D1740304A373}" presName="childRect" presStyleLbl="bgAcc1" presStyleIdx="0" presStyleCnt="4">
        <dgm:presLayoutVars>
          <dgm:bulletEnabled val="1"/>
        </dgm:presLayoutVars>
      </dgm:prSet>
      <dgm:spPr/>
    </dgm:pt>
    <dgm:pt modelId="{6153355E-B5F7-49A8-A0F0-6C77D378A5A2}" type="pres">
      <dgm:prSet presAssocID="{2338AFD0-DC40-46F2-B052-D1740304A373}" presName="parentText" presStyleLbl="node1" presStyleIdx="0" presStyleCnt="0">
        <dgm:presLayoutVars>
          <dgm:chMax val="0"/>
          <dgm:bulletEnabled val="1"/>
        </dgm:presLayoutVars>
      </dgm:prSet>
      <dgm:spPr/>
    </dgm:pt>
    <dgm:pt modelId="{E3C39E56-D1C3-4AF2-AF6D-6742C7ED5E5C}" type="pres">
      <dgm:prSet presAssocID="{2338AFD0-DC40-46F2-B052-D1740304A373}" presName="parentRect" presStyleLbl="alignNode1" presStyleIdx="0" presStyleCnt="4"/>
      <dgm:spPr/>
    </dgm:pt>
    <dgm:pt modelId="{312D7559-DD1E-45BB-98AF-0D647A12F95E}" type="pres">
      <dgm:prSet presAssocID="{2338AFD0-DC40-46F2-B052-D1740304A373}" presName="adorn" presStyleLbl="fgAccFollow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Apretón de manos con relleno sólido"/>
        </a:ext>
      </dgm:extLst>
    </dgm:pt>
    <dgm:pt modelId="{DE74B21A-4370-42E1-8CAA-CBF869E8104A}" type="pres">
      <dgm:prSet presAssocID="{2E2432ED-865C-478B-B5CA-F741742539C4}" presName="sibTrans" presStyleLbl="sibTrans2D1" presStyleIdx="0" presStyleCnt="0"/>
      <dgm:spPr/>
    </dgm:pt>
    <dgm:pt modelId="{D373545D-350C-4C3B-8A41-9ECB6F562BAC}" type="pres">
      <dgm:prSet presAssocID="{9547DC8C-9F05-417B-BB90-537A4F61747D}" presName="compNode" presStyleCnt="0"/>
      <dgm:spPr/>
    </dgm:pt>
    <dgm:pt modelId="{828266D4-53DB-42A5-A7EA-30A322483170}" type="pres">
      <dgm:prSet presAssocID="{9547DC8C-9F05-417B-BB90-537A4F61747D}" presName="childRect" presStyleLbl="bgAcc1" presStyleIdx="1" presStyleCnt="4">
        <dgm:presLayoutVars>
          <dgm:bulletEnabled val="1"/>
        </dgm:presLayoutVars>
      </dgm:prSet>
      <dgm:spPr/>
    </dgm:pt>
    <dgm:pt modelId="{49350FEF-7153-4C00-A7BE-47A0101A16CB}" type="pres">
      <dgm:prSet presAssocID="{9547DC8C-9F05-417B-BB90-537A4F61747D}" presName="parentText" presStyleLbl="node1" presStyleIdx="0" presStyleCnt="0">
        <dgm:presLayoutVars>
          <dgm:chMax val="0"/>
          <dgm:bulletEnabled val="1"/>
        </dgm:presLayoutVars>
      </dgm:prSet>
      <dgm:spPr/>
    </dgm:pt>
    <dgm:pt modelId="{5043F889-F348-4FC7-B03C-1719219C3DA9}" type="pres">
      <dgm:prSet presAssocID="{9547DC8C-9F05-417B-BB90-537A4F61747D}" presName="parentRect" presStyleLbl="alignNode1" presStyleIdx="1" presStyleCnt="4"/>
      <dgm:spPr/>
    </dgm:pt>
    <dgm:pt modelId="{0D6E1375-DDBA-41CB-AF65-5CF7F3E0868C}" type="pres">
      <dgm:prSet presAssocID="{9547DC8C-9F05-417B-BB90-537A4F61747D}" presName="adorn" presStyleLbl="fgAccFollowNode1" presStyleIdx="1" presStyleCnt="4" custScaleX="90749" custScaleY="9024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Inteligencia artificial con relleno sólido"/>
        </a:ext>
      </dgm:extLst>
    </dgm:pt>
    <dgm:pt modelId="{B1C4F5A5-85AE-48BB-8823-1334C26200FE}" type="pres">
      <dgm:prSet presAssocID="{B86E95CE-2243-4ECC-AB80-CE04175F000A}" presName="sibTrans" presStyleLbl="sibTrans2D1" presStyleIdx="0" presStyleCnt="0"/>
      <dgm:spPr/>
    </dgm:pt>
    <dgm:pt modelId="{FEAD2091-C3C0-4A0F-BA91-309451A5C578}" type="pres">
      <dgm:prSet presAssocID="{E2AD3EF8-6EED-485D-8853-43E4DAD924DF}" presName="compNode" presStyleCnt="0"/>
      <dgm:spPr/>
    </dgm:pt>
    <dgm:pt modelId="{88EBABF0-DE83-424A-8AA8-F8445597E86E}" type="pres">
      <dgm:prSet presAssocID="{E2AD3EF8-6EED-485D-8853-43E4DAD924DF}" presName="childRect" presStyleLbl="bgAcc1" presStyleIdx="2" presStyleCnt="4">
        <dgm:presLayoutVars>
          <dgm:bulletEnabled val="1"/>
        </dgm:presLayoutVars>
      </dgm:prSet>
      <dgm:spPr/>
    </dgm:pt>
    <dgm:pt modelId="{5263DFBA-3E67-467E-A62B-64B983B2C437}" type="pres">
      <dgm:prSet presAssocID="{E2AD3EF8-6EED-485D-8853-43E4DAD924DF}" presName="parentText" presStyleLbl="node1" presStyleIdx="0" presStyleCnt="0">
        <dgm:presLayoutVars>
          <dgm:chMax val="0"/>
          <dgm:bulletEnabled val="1"/>
        </dgm:presLayoutVars>
      </dgm:prSet>
      <dgm:spPr/>
    </dgm:pt>
    <dgm:pt modelId="{1FFC0921-1D25-4395-B742-00D81EC1C8BE}" type="pres">
      <dgm:prSet presAssocID="{E2AD3EF8-6EED-485D-8853-43E4DAD924DF}" presName="parentRect" presStyleLbl="alignNode1" presStyleIdx="2" presStyleCnt="4"/>
      <dgm:spPr/>
    </dgm:pt>
    <dgm:pt modelId="{15451C99-849C-44AF-9F41-9431761E8BD4}" type="pres">
      <dgm:prSet presAssocID="{E2AD3EF8-6EED-485D-8853-43E4DAD924DF}" presName="adorn" presStyleLbl="fgAccFollow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ersona confundida con relleno sólido"/>
        </a:ext>
      </dgm:extLst>
    </dgm:pt>
    <dgm:pt modelId="{AD067A6C-23DE-4DAB-BB55-AFB8CFA55E04}" type="pres">
      <dgm:prSet presAssocID="{9089DAD7-7E36-4E62-9306-4826F535D28D}" presName="sibTrans" presStyleLbl="sibTrans2D1" presStyleIdx="0" presStyleCnt="0"/>
      <dgm:spPr/>
    </dgm:pt>
    <dgm:pt modelId="{7977FF39-4F61-436C-B384-73339D9B7304}" type="pres">
      <dgm:prSet presAssocID="{16D1EE5C-61E3-4E03-8585-5B1ED498AF8F}" presName="compNode" presStyleCnt="0"/>
      <dgm:spPr/>
    </dgm:pt>
    <dgm:pt modelId="{18B36E14-16BC-4711-8CAF-709832BC5A17}" type="pres">
      <dgm:prSet presAssocID="{16D1EE5C-61E3-4E03-8585-5B1ED498AF8F}" presName="childRect" presStyleLbl="bgAcc1" presStyleIdx="3" presStyleCnt="4">
        <dgm:presLayoutVars>
          <dgm:bulletEnabled val="1"/>
        </dgm:presLayoutVars>
      </dgm:prSet>
      <dgm:spPr/>
    </dgm:pt>
    <dgm:pt modelId="{F3C9708E-36CC-46CD-A92C-9EA9F71F5C72}" type="pres">
      <dgm:prSet presAssocID="{16D1EE5C-61E3-4E03-8585-5B1ED498AF8F}" presName="parentText" presStyleLbl="node1" presStyleIdx="0" presStyleCnt="0">
        <dgm:presLayoutVars>
          <dgm:chMax val="0"/>
          <dgm:bulletEnabled val="1"/>
        </dgm:presLayoutVars>
      </dgm:prSet>
      <dgm:spPr/>
    </dgm:pt>
    <dgm:pt modelId="{8948172C-48DE-4E92-96A7-22C4BB66CA4A}" type="pres">
      <dgm:prSet presAssocID="{16D1EE5C-61E3-4E03-8585-5B1ED498AF8F}" presName="parentRect" presStyleLbl="alignNode1" presStyleIdx="3" presStyleCnt="4"/>
      <dgm:spPr/>
    </dgm:pt>
    <dgm:pt modelId="{6D9E4317-7FB6-4135-B580-C1C229B886F2}" type="pres">
      <dgm:prSet presAssocID="{16D1EE5C-61E3-4E03-8585-5B1ED498AF8F}" presName="adorn" presStyleLbl="fgAccFollow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Aula de clases con relleno sólido"/>
        </a:ext>
      </dgm:extLst>
    </dgm:pt>
  </dgm:ptLst>
  <dgm:cxnLst>
    <dgm:cxn modelId="{A7DC1E32-1DFD-4B5A-8BD2-1B943CC9BA38}" srcId="{E2AD3EF8-6EED-485D-8853-43E4DAD924DF}" destId="{8683C73C-967C-4D72-861B-F91C5D131A36}" srcOrd="0" destOrd="0" parTransId="{3B0BD5AB-7835-4301-8627-3A59F3C0E785}" sibTransId="{C474E97C-6D3A-4923-832E-27F052F3F0C9}"/>
    <dgm:cxn modelId="{24D0A85D-2F02-444C-8255-9816B1393676}" srcId="{2338AFD0-DC40-46F2-B052-D1740304A373}" destId="{0BC4F852-0F07-4244-8585-60C1EE577410}" srcOrd="0" destOrd="0" parTransId="{C9864D85-6E6F-4D93-BA6B-C26E859C6C09}" sibTransId="{983F904F-E2AE-4907-BCDA-0935B213FDB4}"/>
    <dgm:cxn modelId="{3488E345-97A6-4A93-B8D9-09494B1C59E0}" srcId="{9547DC8C-9F05-417B-BB90-537A4F61747D}" destId="{79A71FC0-107D-43B4-833C-BFB17C44B2ED}" srcOrd="0" destOrd="0" parTransId="{148D9117-2E08-43FE-91FB-2E47434FD8C1}" sibTransId="{F6A4B64B-81C8-4747-B3D0-9AFA6EEC550A}"/>
    <dgm:cxn modelId="{618E714A-449A-4F26-BEC3-B0EC743BD402}" type="presOf" srcId="{8F81C8CF-6E1E-43DC-A5BE-4B90A8FDDCCC}" destId="{18B36E14-16BC-4711-8CAF-709832BC5A17}" srcOrd="0" destOrd="0" presId="urn:microsoft.com/office/officeart/2005/8/layout/bList2"/>
    <dgm:cxn modelId="{4FCEBF6C-4A02-49CC-9874-1BC88BE3C071}" type="presOf" srcId="{8683C73C-967C-4D72-861B-F91C5D131A36}" destId="{88EBABF0-DE83-424A-8AA8-F8445597E86E}" srcOrd="0" destOrd="0" presId="urn:microsoft.com/office/officeart/2005/8/layout/bList2"/>
    <dgm:cxn modelId="{8DE3F36C-C6FD-4573-8A7E-2607D18E97BA}" type="presOf" srcId="{0BC4F852-0F07-4244-8585-60C1EE577410}" destId="{6FCD04AE-9C7E-4E77-904D-B3BBD6E632F6}" srcOrd="0" destOrd="0" presId="urn:microsoft.com/office/officeart/2005/8/layout/bList2"/>
    <dgm:cxn modelId="{E00AE44D-2E13-4DDE-ADB1-4D87503DCF61}" type="presOf" srcId="{2E2432ED-865C-478B-B5CA-F741742539C4}" destId="{DE74B21A-4370-42E1-8CAA-CBF869E8104A}" srcOrd="0" destOrd="0" presId="urn:microsoft.com/office/officeart/2005/8/layout/bList2"/>
    <dgm:cxn modelId="{0A6CCE92-7018-4B49-AC86-CED49E261DB0}" srcId="{15DFCC38-4808-435E-B8AB-DBC005D9C2BD}" destId="{E2AD3EF8-6EED-485D-8853-43E4DAD924DF}" srcOrd="2" destOrd="0" parTransId="{AAFED78D-F7A1-4343-A351-92CC7DE10BE5}" sibTransId="{9089DAD7-7E36-4E62-9306-4826F535D28D}"/>
    <dgm:cxn modelId="{44A87C93-BE77-47D3-891F-8F4824A6D320}" type="presOf" srcId="{16D1EE5C-61E3-4E03-8585-5B1ED498AF8F}" destId="{8948172C-48DE-4E92-96A7-22C4BB66CA4A}" srcOrd="1" destOrd="0" presId="urn:microsoft.com/office/officeart/2005/8/layout/bList2"/>
    <dgm:cxn modelId="{12953996-463F-40A6-91D9-19BFC69CFE9C}" srcId="{15DFCC38-4808-435E-B8AB-DBC005D9C2BD}" destId="{2338AFD0-DC40-46F2-B052-D1740304A373}" srcOrd="0" destOrd="0" parTransId="{887364A0-9F78-46FD-BD2C-FF3FC44D05E7}" sibTransId="{2E2432ED-865C-478B-B5CA-F741742539C4}"/>
    <dgm:cxn modelId="{59EF3C98-A834-4D17-A095-0954A099F6F6}" srcId="{15DFCC38-4808-435E-B8AB-DBC005D9C2BD}" destId="{16D1EE5C-61E3-4E03-8585-5B1ED498AF8F}" srcOrd="3" destOrd="0" parTransId="{E6941CD6-520C-45DC-AB10-9AEE554A5EC2}" sibTransId="{1244E554-7774-4CE2-8EAC-4FACC2E0EDD9}"/>
    <dgm:cxn modelId="{0083FDA4-F0F8-45DD-A487-D937C42AEF91}" type="presOf" srcId="{2338AFD0-DC40-46F2-B052-D1740304A373}" destId="{E3C39E56-D1C3-4AF2-AF6D-6742C7ED5E5C}" srcOrd="1" destOrd="0" presId="urn:microsoft.com/office/officeart/2005/8/layout/bList2"/>
    <dgm:cxn modelId="{626D2AA8-9F9A-466D-B830-2CF3C8A6FC8A}" type="presOf" srcId="{16D1EE5C-61E3-4E03-8585-5B1ED498AF8F}" destId="{F3C9708E-36CC-46CD-A92C-9EA9F71F5C72}" srcOrd="0" destOrd="0" presId="urn:microsoft.com/office/officeart/2005/8/layout/bList2"/>
    <dgm:cxn modelId="{E28471AC-8DD7-4EED-93A2-83091EA67773}" type="presOf" srcId="{79A71FC0-107D-43B4-833C-BFB17C44B2ED}" destId="{828266D4-53DB-42A5-A7EA-30A322483170}" srcOrd="0" destOrd="0" presId="urn:microsoft.com/office/officeart/2005/8/layout/bList2"/>
    <dgm:cxn modelId="{267B67AF-E183-44EA-AC17-033AE2C274CD}" type="presOf" srcId="{E2AD3EF8-6EED-485D-8853-43E4DAD924DF}" destId="{5263DFBA-3E67-467E-A62B-64B983B2C437}" srcOrd="0" destOrd="0" presId="urn:microsoft.com/office/officeart/2005/8/layout/bList2"/>
    <dgm:cxn modelId="{DD2693B0-EE1D-491B-BED3-D7BA2CF8F432}" type="presOf" srcId="{9547DC8C-9F05-417B-BB90-537A4F61747D}" destId="{49350FEF-7153-4C00-A7BE-47A0101A16CB}" srcOrd="0" destOrd="0" presId="urn:microsoft.com/office/officeart/2005/8/layout/bList2"/>
    <dgm:cxn modelId="{BCD497C1-C449-427A-83F5-24FD4758A128}" type="presOf" srcId="{9547DC8C-9F05-417B-BB90-537A4F61747D}" destId="{5043F889-F348-4FC7-B03C-1719219C3DA9}" srcOrd="1" destOrd="0" presId="urn:microsoft.com/office/officeart/2005/8/layout/bList2"/>
    <dgm:cxn modelId="{16569CC9-6121-4F84-865D-C990417517BF}" type="presOf" srcId="{15DFCC38-4808-435E-B8AB-DBC005D9C2BD}" destId="{0CF88671-639A-4D78-AC31-8473903A92E1}" srcOrd="0" destOrd="0" presId="urn:microsoft.com/office/officeart/2005/8/layout/bList2"/>
    <dgm:cxn modelId="{6823B4CB-3B57-412D-80F1-DDFEE41B91BF}" type="presOf" srcId="{9089DAD7-7E36-4E62-9306-4826F535D28D}" destId="{AD067A6C-23DE-4DAB-BB55-AFB8CFA55E04}" srcOrd="0" destOrd="0" presId="urn:microsoft.com/office/officeart/2005/8/layout/bList2"/>
    <dgm:cxn modelId="{E4862CCE-D044-46A7-8145-908E5EDBF62F}" type="presOf" srcId="{2338AFD0-DC40-46F2-B052-D1740304A373}" destId="{6153355E-B5F7-49A8-A0F0-6C77D378A5A2}" srcOrd="0" destOrd="0" presId="urn:microsoft.com/office/officeart/2005/8/layout/bList2"/>
    <dgm:cxn modelId="{E04C15DB-16EB-4FE8-9C5E-A070044BF03D}" srcId="{16D1EE5C-61E3-4E03-8585-5B1ED498AF8F}" destId="{8F81C8CF-6E1E-43DC-A5BE-4B90A8FDDCCC}" srcOrd="0" destOrd="0" parTransId="{252FA1A9-6A3D-48AA-838F-DF1FC42502A3}" sibTransId="{AB2D3534-C3B6-44D2-B140-938637A0DDD0}"/>
    <dgm:cxn modelId="{61A592E2-5137-445B-A9B2-4C799A79C852}" type="presOf" srcId="{E2AD3EF8-6EED-485D-8853-43E4DAD924DF}" destId="{1FFC0921-1D25-4395-B742-00D81EC1C8BE}" srcOrd="1" destOrd="0" presId="urn:microsoft.com/office/officeart/2005/8/layout/bList2"/>
    <dgm:cxn modelId="{D570A7E2-9D55-4B6A-969E-F7462B724C7C}" srcId="{15DFCC38-4808-435E-B8AB-DBC005D9C2BD}" destId="{9547DC8C-9F05-417B-BB90-537A4F61747D}" srcOrd="1" destOrd="0" parTransId="{4FD287BE-0603-4BEC-A669-80BD238F0901}" sibTransId="{B86E95CE-2243-4ECC-AB80-CE04175F000A}"/>
    <dgm:cxn modelId="{2E5A3CED-9D8C-41E5-B575-99B5D55FC00C}" type="presOf" srcId="{B86E95CE-2243-4ECC-AB80-CE04175F000A}" destId="{B1C4F5A5-85AE-48BB-8823-1334C26200FE}" srcOrd="0" destOrd="0" presId="urn:microsoft.com/office/officeart/2005/8/layout/bList2"/>
    <dgm:cxn modelId="{D4B490D0-B557-4D08-9530-2FB41C0897F8}" type="presParOf" srcId="{0CF88671-639A-4D78-AC31-8473903A92E1}" destId="{984C5F7C-2694-44DA-B213-0D83BB11E873}" srcOrd="0" destOrd="0" presId="urn:microsoft.com/office/officeart/2005/8/layout/bList2"/>
    <dgm:cxn modelId="{1DC0A6D7-1B05-4887-8CF7-29582062FB40}" type="presParOf" srcId="{984C5F7C-2694-44DA-B213-0D83BB11E873}" destId="{6FCD04AE-9C7E-4E77-904D-B3BBD6E632F6}" srcOrd="0" destOrd="0" presId="urn:microsoft.com/office/officeart/2005/8/layout/bList2"/>
    <dgm:cxn modelId="{1A69DAE6-C619-4893-BF22-359273720368}" type="presParOf" srcId="{984C5F7C-2694-44DA-B213-0D83BB11E873}" destId="{6153355E-B5F7-49A8-A0F0-6C77D378A5A2}" srcOrd="1" destOrd="0" presId="urn:microsoft.com/office/officeart/2005/8/layout/bList2"/>
    <dgm:cxn modelId="{7D52D16F-8F54-426D-AAF2-819949473E1A}" type="presParOf" srcId="{984C5F7C-2694-44DA-B213-0D83BB11E873}" destId="{E3C39E56-D1C3-4AF2-AF6D-6742C7ED5E5C}" srcOrd="2" destOrd="0" presId="urn:microsoft.com/office/officeart/2005/8/layout/bList2"/>
    <dgm:cxn modelId="{C659FDCB-E8EE-4866-8D2F-2A717D434412}" type="presParOf" srcId="{984C5F7C-2694-44DA-B213-0D83BB11E873}" destId="{312D7559-DD1E-45BB-98AF-0D647A12F95E}" srcOrd="3" destOrd="0" presId="urn:microsoft.com/office/officeart/2005/8/layout/bList2"/>
    <dgm:cxn modelId="{DC501C39-7F65-485F-930A-57CDD0BEAF73}" type="presParOf" srcId="{0CF88671-639A-4D78-AC31-8473903A92E1}" destId="{DE74B21A-4370-42E1-8CAA-CBF869E8104A}" srcOrd="1" destOrd="0" presId="urn:microsoft.com/office/officeart/2005/8/layout/bList2"/>
    <dgm:cxn modelId="{C75C0CBD-D43A-484D-BE25-26185110928D}" type="presParOf" srcId="{0CF88671-639A-4D78-AC31-8473903A92E1}" destId="{D373545D-350C-4C3B-8A41-9ECB6F562BAC}" srcOrd="2" destOrd="0" presId="urn:microsoft.com/office/officeart/2005/8/layout/bList2"/>
    <dgm:cxn modelId="{6B233774-136A-4E45-965D-540332ACAAA1}" type="presParOf" srcId="{D373545D-350C-4C3B-8A41-9ECB6F562BAC}" destId="{828266D4-53DB-42A5-A7EA-30A322483170}" srcOrd="0" destOrd="0" presId="urn:microsoft.com/office/officeart/2005/8/layout/bList2"/>
    <dgm:cxn modelId="{244DDE67-0D52-4562-B404-D3055A361CFF}" type="presParOf" srcId="{D373545D-350C-4C3B-8A41-9ECB6F562BAC}" destId="{49350FEF-7153-4C00-A7BE-47A0101A16CB}" srcOrd="1" destOrd="0" presId="urn:microsoft.com/office/officeart/2005/8/layout/bList2"/>
    <dgm:cxn modelId="{F5B1F258-B3FB-44F5-B167-81ED969A5444}" type="presParOf" srcId="{D373545D-350C-4C3B-8A41-9ECB6F562BAC}" destId="{5043F889-F348-4FC7-B03C-1719219C3DA9}" srcOrd="2" destOrd="0" presId="urn:microsoft.com/office/officeart/2005/8/layout/bList2"/>
    <dgm:cxn modelId="{509919BD-DC67-4DF2-AA8B-F84460BEC791}" type="presParOf" srcId="{D373545D-350C-4C3B-8A41-9ECB6F562BAC}" destId="{0D6E1375-DDBA-41CB-AF65-5CF7F3E0868C}" srcOrd="3" destOrd="0" presId="urn:microsoft.com/office/officeart/2005/8/layout/bList2"/>
    <dgm:cxn modelId="{47D5A2FE-CC2C-4192-A91F-A40E2712F26B}" type="presParOf" srcId="{0CF88671-639A-4D78-AC31-8473903A92E1}" destId="{B1C4F5A5-85AE-48BB-8823-1334C26200FE}" srcOrd="3" destOrd="0" presId="urn:microsoft.com/office/officeart/2005/8/layout/bList2"/>
    <dgm:cxn modelId="{E28685B4-79A9-48A5-ACF7-E75BCEA08BFC}" type="presParOf" srcId="{0CF88671-639A-4D78-AC31-8473903A92E1}" destId="{FEAD2091-C3C0-4A0F-BA91-309451A5C578}" srcOrd="4" destOrd="0" presId="urn:microsoft.com/office/officeart/2005/8/layout/bList2"/>
    <dgm:cxn modelId="{BC510EE1-A9CF-41F0-967E-2E215E3587CD}" type="presParOf" srcId="{FEAD2091-C3C0-4A0F-BA91-309451A5C578}" destId="{88EBABF0-DE83-424A-8AA8-F8445597E86E}" srcOrd="0" destOrd="0" presId="urn:microsoft.com/office/officeart/2005/8/layout/bList2"/>
    <dgm:cxn modelId="{253D54BE-97B1-46A6-B1B2-3615B5F3C3A5}" type="presParOf" srcId="{FEAD2091-C3C0-4A0F-BA91-309451A5C578}" destId="{5263DFBA-3E67-467E-A62B-64B983B2C437}" srcOrd="1" destOrd="0" presId="urn:microsoft.com/office/officeart/2005/8/layout/bList2"/>
    <dgm:cxn modelId="{C02C68B5-09F7-4CB0-8D8A-342AB3D0C16F}" type="presParOf" srcId="{FEAD2091-C3C0-4A0F-BA91-309451A5C578}" destId="{1FFC0921-1D25-4395-B742-00D81EC1C8BE}" srcOrd="2" destOrd="0" presId="urn:microsoft.com/office/officeart/2005/8/layout/bList2"/>
    <dgm:cxn modelId="{544F49E2-F205-4E3C-A9EA-84A6A2DC92BC}" type="presParOf" srcId="{FEAD2091-C3C0-4A0F-BA91-309451A5C578}" destId="{15451C99-849C-44AF-9F41-9431761E8BD4}" srcOrd="3" destOrd="0" presId="urn:microsoft.com/office/officeart/2005/8/layout/bList2"/>
    <dgm:cxn modelId="{37D7B75F-11B7-4B5D-AC46-2ABCE7AB12C8}" type="presParOf" srcId="{0CF88671-639A-4D78-AC31-8473903A92E1}" destId="{AD067A6C-23DE-4DAB-BB55-AFB8CFA55E04}" srcOrd="5" destOrd="0" presId="urn:microsoft.com/office/officeart/2005/8/layout/bList2"/>
    <dgm:cxn modelId="{64579AA3-CD65-4D07-BD77-2FC08725EC02}" type="presParOf" srcId="{0CF88671-639A-4D78-AC31-8473903A92E1}" destId="{7977FF39-4F61-436C-B384-73339D9B7304}" srcOrd="6" destOrd="0" presId="urn:microsoft.com/office/officeart/2005/8/layout/bList2"/>
    <dgm:cxn modelId="{CFD9E608-371E-4E16-991C-8CC912EAA4A3}" type="presParOf" srcId="{7977FF39-4F61-436C-B384-73339D9B7304}" destId="{18B36E14-16BC-4711-8CAF-709832BC5A17}" srcOrd="0" destOrd="0" presId="urn:microsoft.com/office/officeart/2005/8/layout/bList2"/>
    <dgm:cxn modelId="{6DD1508F-AE3C-4FF2-AA0E-C6E9559DFB02}" type="presParOf" srcId="{7977FF39-4F61-436C-B384-73339D9B7304}" destId="{F3C9708E-36CC-46CD-A92C-9EA9F71F5C72}" srcOrd="1" destOrd="0" presId="urn:microsoft.com/office/officeart/2005/8/layout/bList2"/>
    <dgm:cxn modelId="{FE2A3FAB-8C5C-43B3-A5B2-F8366FFD1D20}" type="presParOf" srcId="{7977FF39-4F61-436C-B384-73339D9B7304}" destId="{8948172C-48DE-4E92-96A7-22C4BB66CA4A}" srcOrd="2" destOrd="0" presId="urn:microsoft.com/office/officeart/2005/8/layout/bList2"/>
    <dgm:cxn modelId="{93583890-D7E6-4083-949A-F538E3DE9816}" type="presParOf" srcId="{7977FF39-4F61-436C-B384-73339D9B7304}" destId="{6D9E4317-7FB6-4135-B580-C1C229B886F2}" srcOrd="3" destOrd="0" presId="urn:microsoft.com/office/officeart/2005/8/layout/bList2"/>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52B32B19-53B5-4217-BC07-F5284FD52D03}" type="doc">
      <dgm:prSet loTypeId="urn:microsoft.com/office/officeart/2005/8/layout/default" loCatId="list" qsTypeId="urn:microsoft.com/office/officeart/2005/8/quickstyle/simple5" qsCatId="simple" csTypeId="urn:microsoft.com/office/officeart/2005/8/colors/accent5_3" csCatId="accent5" phldr="1"/>
      <dgm:spPr/>
      <dgm:t>
        <a:bodyPr/>
        <a:lstStyle/>
        <a:p>
          <a:endParaRPr lang="es-CR"/>
        </a:p>
      </dgm:t>
    </dgm:pt>
    <dgm:pt modelId="{242E2A77-6E99-4B89-9422-B8FB4AAF6C3C}">
      <dgm:prSet phldrT="[Texto]"/>
      <dgm:spPr>
        <a:solidFill>
          <a:srgbClr val="0D559A"/>
        </a:solidFill>
      </dgm:spPr>
      <dgm:t>
        <a:bodyPr/>
        <a:lstStyle/>
        <a:p>
          <a:r>
            <a:rPr lang="es-CR"/>
            <a:t>Banca de Inversión y Asesores Legales</a:t>
          </a:r>
        </a:p>
      </dgm:t>
    </dgm:pt>
    <dgm:pt modelId="{070B4366-E806-427E-AB3C-C2252FE9C154}" type="parTrans" cxnId="{6BCE6632-E7C4-45DA-B4F3-68530ADF1D0C}">
      <dgm:prSet/>
      <dgm:spPr/>
      <dgm:t>
        <a:bodyPr/>
        <a:lstStyle/>
        <a:p>
          <a:endParaRPr lang="es-CR"/>
        </a:p>
      </dgm:t>
    </dgm:pt>
    <dgm:pt modelId="{2880F7EA-452D-4AEF-8A54-8A9660350344}" type="sibTrans" cxnId="{6BCE6632-E7C4-45DA-B4F3-68530ADF1D0C}">
      <dgm:prSet/>
      <dgm:spPr/>
      <dgm:t>
        <a:bodyPr/>
        <a:lstStyle/>
        <a:p>
          <a:endParaRPr lang="es-CR"/>
        </a:p>
      </dgm:t>
    </dgm:pt>
    <dgm:pt modelId="{BD2545ED-B176-40FC-BDEE-1A44ADA56E2B}">
      <dgm:prSet phldrT="[Texto]"/>
      <dgm:spPr>
        <a:solidFill>
          <a:srgbClr val="0D559A"/>
        </a:solidFill>
      </dgm:spPr>
      <dgm:t>
        <a:bodyPr/>
        <a:lstStyle/>
        <a:p>
          <a:r>
            <a:rPr lang="es-CR"/>
            <a:t>CONASSIF</a:t>
          </a:r>
        </a:p>
      </dgm:t>
    </dgm:pt>
    <dgm:pt modelId="{76C83969-465D-49B6-924F-6172D537037F}" type="parTrans" cxnId="{780AEF46-B125-4B3F-B4EB-BB4DA39E10AB}">
      <dgm:prSet/>
      <dgm:spPr/>
      <dgm:t>
        <a:bodyPr/>
        <a:lstStyle/>
        <a:p>
          <a:endParaRPr lang="es-CR"/>
        </a:p>
      </dgm:t>
    </dgm:pt>
    <dgm:pt modelId="{1389FD71-5CDC-4A0B-8FC0-907342C036F2}" type="sibTrans" cxnId="{780AEF46-B125-4B3F-B4EB-BB4DA39E10AB}">
      <dgm:prSet/>
      <dgm:spPr/>
      <dgm:t>
        <a:bodyPr/>
        <a:lstStyle/>
        <a:p>
          <a:endParaRPr lang="es-CR"/>
        </a:p>
      </dgm:t>
    </dgm:pt>
    <dgm:pt modelId="{8989505E-03FF-4169-AA1B-6DA4D170D267}">
      <dgm:prSet phldrT="[Texto]"/>
      <dgm:spPr>
        <a:solidFill>
          <a:srgbClr val="0D559A"/>
        </a:solidFill>
      </dgm:spPr>
      <dgm:t>
        <a:bodyPr/>
        <a:lstStyle/>
        <a:p>
          <a:r>
            <a:rPr lang="es-CR"/>
            <a:t>Inversionistas</a:t>
          </a:r>
        </a:p>
      </dgm:t>
    </dgm:pt>
    <dgm:pt modelId="{B7F5E39C-1796-4936-9EB4-DAAE7EC65F52}" type="parTrans" cxnId="{EB37A86E-66E4-4822-99DA-5BE7A0C68CB9}">
      <dgm:prSet/>
      <dgm:spPr/>
      <dgm:t>
        <a:bodyPr/>
        <a:lstStyle/>
        <a:p>
          <a:endParaRPr lang="es-CR"/>
        </a:p>
      </dgm:t>
    </dgm:pt>
    <dgm:pt modelId="{7BC96B28-ABED-490C-A9C9-28332F1E5046}" type="sibTrans" cxnId="{EB37A86E-66E4-4822-99DA-5BE7A0C68CB9}">
      <dgm:prSet/>
      <dgm:spPr/>
      <dgm:t>
        <a:bodyPr/>
        <a:lstStyle/>
        <a:p>
          <a:endParaRPr lang="es-CR"/>
        </a:p>
      </dgm:t>
    </dgm:pt>
    <dgm:pt modelId="{1B169EA6-5C27-4BA0-BC45-4694E1522F0E}">
      <dgm:prSet phldrT="[Texto]"/>
      <dgm:spPr>
        <a:solidFill>
          <a:srgbClr val="0D559A"/>
        </a:solidFill>
      </dgm:spPr>
      <dgm:t>
        <a:bodyPr/>
        <a:lstStyle/>
        <a:p>
          <a:r>
            <a:rPr lang="es-CR"/>
            <a:t>Organismos internacionales</a:t>
          </a:r>
        </a:p>
      </dgm:t>
    </dgm:pt>
    <dgm:pt modelId="{01E54853-F481-41A7-AE10-54F44971648C}" type="parTrans" cxnId="{45C95847-0B72-4B7E-B78F-F528686095F2}">
      <dgm:prSet/>
      <dgm:spPr/>
      <dgm:t>
        <a:bodyPr/>
        <a:lstStyle/>
        <a:p>
          <a:endParaRPr lang="es-CR"/>
        </a:p>
      </dgm:t>
    </dgm:pt>
    <dgm:pt modelId="{27AA8D50-BECB-405D-9A00-8E07F992D083}" type="sibTrans" cxnId="{45C95847-0B72-4B7E-B78F-F528686095F2}">
      <dgm:prSet/>
      <dgm:spPr/>
      <dgm:t>
        <a:bodyPr/>
        <a:lstStyle/>
        <a:p>
          <a:endParaRPr lang="es-CR"/>
        </a:p>
      </dgm:t>
    </dgm:pt>
    <dgm:pt modelId="{39F65615-634F-4578-A57E-DA6A2812258C}">
      <dgm:prSet phldrT="[Texto]"/>
      <dgm:spPr>
        <a:solidFill>
          <a:srgbClr val="1066BC"/>
        </a:solidFill>
      </dgm:spPr>
      <dgm:t>
        <a:bodyPr/>
        <a:lstStyle/>
        <a:p>
          <a:r>
            <a:rPr lang="es-CR"/>
            <a:t>Organizaciones gremiales</a:t>
          </a:r>
        </a:p>
      </dgm:t>
    </dgm:pt>
    <dgm:pt modelId="{E3F5B8EC-9294-48A5-808D-97D22CB04E4C}" type="parTrans" cxnId="{AB877EDC-0C5A-48E6-9EB1-A0BAE13B7798}">
      <dgm:prSet/>
      <dgm:spPr/>
      <dgm:t>
        <a:bodyPr/>
        <a:lstStyle/>
        <a:p>
          <a:endParaRPr lang="es-CR"/>
        </a:p>
      </dgm:t>
    </dgm:pt>
    <dgm:pt modelId="{EA159A0F-C71D-4C4D-9CCD-CD700D5C608D}" type="sibTrans" cxnId="{AB877EDC-0C5A-48E6-9EB1-A0BAE13B7798}">
      <dgm:prSet/>
      <dgm:spPr/>
      <dgm:t>
        <a:bodyPr/>
        <a:lstStyle/>
        <a:p>
          <a:endParaRPr lang="es-CR"/>
        </a:p>
      </dgm:t>
    </dgm:pt>
    <dgm:pt modelId="{A817D773-714B-4B1C-8BEF-3E545F21B91F}">
      <dgm:prSet phldrT="[Texto]"/>
      <dgm:spPr>
        <a:solidFill>
          <a:srgbClr val="1066BC"/>
        </a:solidFill>
      </dgm:spPr>
      <dgm:t>
        <a:bodyPr/>
        <a:lstStyle/>
        <a:p>
          <a:r>
            <a:rPr lang="es-CR"/>
            <a:t>Órganos de Control </a:t>
          </a:r>
          <a:r>
            <a:rPr lang="es-CR" baseline="30000"/>
            <a:t>1</a:t>
          </a:r>
          <a:endParaRPr lang="es-CR"/>
        </a:p>
      </dgm:t>
    </dgm:pt>
    <dgm:pt modelId="{EFBCB3C0-9A5C-4A22-B855-DCEAF5DFC196}" type="parTrans" cxnId="{A82440F6-AEFE-42C7-A83B-BF74E8510B45}">
      <dgm:prSet/>
      <dgm:spPr/>
      <dgm:t>
        <a:bodyPr/>
        <a:lstStyle/>
        <a:p>
          <a:endParaRPr lang="es-CR"/>
        </a:p>
      </dgm:t>
    </dgm:pt>
    <dgm:pt modelId="{8C0D9EAF-81CE-4099-B1F0-BA46558939C8}" type="sibTrans" cxnId="{A82440F6-AEFE-42C7-A83B-BF74E8510B45}">
      <dgm:prSet/>
      <dgm:spPr/>
      <dgm:t>
        <a:bodyPr/>
        <a:lstStyle/>
        <a:p>
          <a:endParaRPr lang="es-CR"/>
        </a:p>
      </dgm:t>
    </dgm:pt>
    <dgm:pt modelId="{0F8A080B-B073-4EAC-BA1A-2AA3540DB196}">
      <dgm:prSet phldrT="[Texto]"/>
      <dgm:spPr>
        <a:solidFill>
          <a:srgbClr val="1066BC"/>
        </a:solidFill>
      </dgm:spPr>
      <dgm:t>
        <a:bodyPr/>
        <a:lstStyle/>
        <a:p>
          <a:r>
            <a:rPr lang="es-CR"/>
            <a:t>Poder Ejecutivo</a:t>
          </a:r>
        </a:p>
      </dgm:t>
    </dgm:pt>
    <dgm:pt modelId="{DEEC1656-EDFB-41FE-981E-4EFAB83D7B44}" type="parTrans" cxnId="{37DEE6ED-B777-4979-BF3A-51BDEB034F8D}">
      <dgm:prSet/>
      <dgm:spPr/>
      <dgm:t>
        <a:bodyPr/>
        <a:lstStyle/>
        <a:p>
          <a:endParaRPr lang="es-CR"/>
        </a:p>
      </dgm:t>
    </dgm:pt>
    <dgm:pt modelId="{407C5CB7-18EF-423B-8EA3-44F15F8468C1}" type="sibTrans" cxnId="{37DEE6ED-B777-4979-BF3A-51BDEB034F8D}">
      <dgm:prSet/>
      <dgm:spPr/>
      <dgm:t>
        <a:bodyPr/>
        <a:lstStyle/>
        <a:p>
          <a:endParaRPr lang="es-CR"/>
        </a:p>
      </dgm:t>
    </dgm:pt>
    <dgm:pt modelId="{D4253B79-AB37-49AF-9BD0-37106C25817D}">
      <dgm:prSet phldrT="[Texto]"/>
      <dgm:spPr>
        <a:solidFill>
          <a:srgbClr val="1066BC"/>
        </a:solidFill>
        <a:ln>
          <a:solidFill>
            <a:srgbClr val="1B75BB"/>
          </a:solidFill>
        </a:ln>
      </dgm:spPr>
      <dgm:t>
        <a:bodyPr/>
        <a:lstStyle/>
        <a:p>
          <a:r>
            <a:rPr lang="es-CR"/>
            <a:t>Poder Judicial</a:t>
          </a:r>
        </a:p>
      </dgm:t>
    </dgm:pt>
    <dgm:pt modelId="{81BFFB87-5FF3-4CD4-BB01-2C78A4BE8400}" type="parTrans" cxnId="{CEED515B-7002-441A-B743-AD4719152F5A}">
      <dgm:prSet/>
      <dgm:spPr/>
      <dgm:t>
        <a:bodyPr/>
        <a:lstStyle/>
        <a:p>
          <a:endParaRPr lang="es-CR"/>
        </a:p>
      </dgm:t>
    </dgm:pt>
    <dgm:pt modelId="{2421F349-228A-49A0-90BF-362F61732021}" type="sibTrans" cxnId="{CEED515B-7002-441A-B743-AD4719152F5A}">
      <dgm:prSet/>
      <dgm:spPr/>
      <dgm:t>
        <a:bodyPr/>
        <a:lstStyle/>
        <a:p>
          <a:endParaRPr lang="es-CR"/>
        </a:p>
      </dgm:t>
    </dgm:pt>
    <dgm:pt modelId="{A188C631-7C91-4807-91FF-6C0661E67F22}">
      <dgm:prSet phldrT="[Texto]"/>
      <dgm:spPr>
        <a:solidFill>
          <a:srgbClr val="3D96EF"/>
        </a:solidFill>
      </dgm:spPr>
      <dgm:t>
        <a:bodyPr/>
        <a:lstStyle/>
        <a:p>
          <a:r>
            <a:rPr lang="es-CR"/>
            <a:t>Poder Legislativo</a:t>
          </a:r>
        </a:p>
      </dgm:t>
    </dgm:pt>
    <dgm:pt modelId="{A919175B-8C48-4B9D-B3C4-18B55100A791}" type="parTrans" cxnId="{B91F8746-515A-4E54-90AE-5296DF3569C8}">
      <dgm:prSet/>
      <dgm:spPr/>
      <dgm:t>
        <a:bodyPr/>
        <a:lstStyle/>
        <a:p>
          <a:endParaRPr lang="es-CR"/>
        </a:p>
      </dgm:t>
    </dgm:pt>
    <dgm:pt modelId="{271E1551-A640-48AB-9DED-38747C8C98F6}" type="sibTrans" cxnId="{B91F8746-515A-4E54-90AE-5296DF3569C8}">
      <dgm:prSet/>
      <dgm:spPr/>
      <dgm:t>
        <a:bodyPr/>
        <a:lstStyle/>
        <a:p>
          <a:endParaRPr lang="es-CR"/>
        </a:p>
      </dgm:t>
    </dgm:pt>
    <dgm:pt modelId="{043C674C-6F1B-4497-AA2A-030819AB54E1}">
      <dgm:prSet phldrT="[Texto]"/>
      <dgm:spPr>
        <a:solidFill>
          <a:srgbClr val="3D96EF"/>
        </a:solidFill>
        <a:ln>
          <a:noFill/>
        </a:ln>
      </dgm:spPr>
      <dgm:t>
        <a:bodyPr/>
        <a:lstStyle/>
        <a:p>
          <a:r>
            <a:rPr lang="es-CR"/>
            <a:t>Medios de comunciación</a:t>
          </a:r>
        </a:p>
      </dgm:t>
    </dgm:pt>
    <dgm:pt modelId="{CAD2B58C-2006-4D3F-94CB-06BCC40E3420}" type="parTrans" cxnId="{1A531A4E-C000-4734-911E-FCF847FF9DEA}">
      <dgm:prSet/>
      <dgm:spPr/>
      <dgm:t>
        <a:bodyPr/>
        <a:lstStyle/>
        <a:p>
          <a:endParaRPr lang="es-CR"/>
        </a:p>
      </dgm:t>
    </dgm:pt>
    <dgm:pt modelId="{84485227-DBAA-4EE3-95FB-1D23941FB1A5}" type="sibTrans" cxnId="{1A531A4E-C000-4734-911E-FCF847FF9DEA}">
      <dgm:prSet/>
      <dgm:spPr/>
      <dgm:t>
        <a:bodyPr/>
        <a:lstStyle/>
        <a:p>
          <a:endParaRPr lang="es-CR"/>
        </a:p>
      </dgm:t>
    </dgm:pt>
    <dgm:pt modelId="{EDF2D880-1775-4929-B9F2-4721538FCDD4}">
      <dgm:prSet phldrT="[Texto]"/>
      <dgm:spPr>
        <a:solidFill>
          <a:srgbClr val="3D96EF"/>
        </a:solidFill>
      </dgm:spPr>
      <dgm:t>
        <a:bodyPr/>
        <a:lstStyle/>
        <a:p>
          <a:r>
            <a:rPr lang="es-CR"/>
            <a:t>Regulados</a:t>
          </a:r>
        </a:p>
      </dgm:t>
    </dgm:pt>
    <dgm:pt modelId="{6391A4CD-6959-4943-BB9D-E598A8E4049D}" type="parTrans" cxnId="{9DA0C273-1D75-4A77-8ECC-CD27AEB4F5BA}">
      <dgm:prSet/>
      <dgm:spPr/>
      <dgm:t>
        <a:bodyPr/>
        <a:lstStyle/>
        <a:p>
          <a:endParaRPr lang="es-CR"/>
        </a:p>
      </dgm:t>
    </dgm:pt>
    <dgm:pt modelId="{6CACDD26-81EE-4F26-BD46-E04B348343DC}" type="sibTrans" cxnId="{9DA0C273-1D75-4A77-8ECC-CD27AEB4F5BA}">
      <dgm:prSet/>
      <dgm:spPr/>
      <dgm:t>
        <a:bodyPr/>
        <a:lstStyle/>
        <a:p>
          <a:endParaRPr lang="es-CR"/>
        </a:p>
      </dgm:t>
    </dgm:pt>
    <dgm:pt modelId="{4ACE8264-9A95-4D6B-B268-A8675220B4AA}">
      <dgm:prSet phldrT="[Texto]"/>
      <dgm:spPr>
        <a:solidFill>
          <a:srgbClr val="3D96EF"/>
        </a:solidFill>
      </dgm:spPr>
      <dgm:t>
        <a:bodyPr/>
        <a:lstStyle/>
        <a:p>
          <a:r>
            <a:rPr lang="es-CR"/>
            <a:t>Sector Fintech</a:t>
          </a:r>
        </a:p>
      </dgm:t>
    </dgm:pt>
    <dgm:pt modelId="{D9EB89B3-7B4D-416D-8CCB-2DE721CFC0F6}" type="parTrans" cxnId="{C600375B-A0A7-4EFA-ABE5-C5CA621E0E69}">
      <dgm:prSet/>
      <dgm:spPr/>
      <dgm:t>
        <a:bodyPr/>
        <a:lstStyle/>
        <a:p>
          <a:endParaRPr lang="es-CR"/>
        </a:p>
      </dgm:t>
    </dgm:pt>
    <dgm:pt modelId="{821911FD-64D8-4EA5-AB12-21A9A0FD442B}" type="sibTrans" cxnId="{C600375B-A0A7-4EFA-ABE5-C5CA621E0E69}">
      <dgm:prSet/>
      <dgm:spPr/>
      <dgm:t>
        <a:bodyPr/>
        <a:lstStyle/>
        <a:p>
          <a:endParaRPr lang="es-CR"/>
        </a:p>
      </dgm:t>
    </dgm:pt>
    <dgm:pt modelId="{3F66BD78-420C-4B97-8A21-5AD4B1AC5FB1}">
      <dgm:prSet phldrT="[Texto]"/>
      <dgm:spPr>
        <a:solidFill>
          <a:srgbClr val="6DB0F3"/>
        </a:solidFill>
      </dgm:spPr>
      <dgm:t>
        <a:bodyPr/>
        <a:lstStyle/>
        <a:p>
          <a:r>
            <a:rPr lang="es-CR"/>
            <a:t>Superintendencias</a:t>
          </a:r>
        </a:p>
      </dgm:t>
    </dgm:pt>
    <dgm:pt modelId="{E0201748-0381-4B1A-9487-866748FD235A}" type="parTrans" cxnId="{0051AE3B-B16B-4609-8D06-663FEF5A0F94}">
      <dgm:prSet/>
      <dgm:spPr/>
      <dgm:t>
        <a:bodyPr/>
        <a:lstStyle/>
        <a:p>
          <a:endParaRPr lang="es-CR"/>
        </a:p>
      </dgm:t>
    </dgm:pt>
    <dgm:pt modelId="{EE1A0A9E-2F47-4E1B-9DD9-E2213819F06D}" type="sibTrans" cxnId="{0051AE3B-B16B-4609-8D06-663FEF5A0F94}">
      <dgm:prSet/>
      <dgm:spPr/>
      <dgm:t>
        <a:bodyPr/>
        <a:lstStyle/>
        <a:p>
          <a:endParaRPr lang="es-CR"/>
        </a:p>
      </dgm:t>
    </dgm:pt>
    <dgm:pt modelId="{3315B873-4258-46BB-851F-249058CAA370}" type="pres">
      <dgm:prSet presAssocID="{52B32B19-53B5-4217-BC07-F5284FD52D03}" presName="diagram" presStyleCnt="0">
        <dgm:presLayoutVars>
          <dgm:dir/>
          <dgm:resizeHandles val="exact"/>
        </dgm:presLayoutVars>
      </dgm:prSet>
      <dgm:spPr/>
    </dgm:pt>
    <dgm:pt modelId="{0DBEE1A7-4390-487A-99F5-410D52DE9A0F}" type="pres">
      <dgm:prSet presAssocID="{242E2A77-6E99-4B89-9422-B8FB4AAF6C3C}" presName="node" presStyleLbl="node1" presStyleIdx="0" presStyleCnt="13">
        <dgm:presLayoutVars>
          <dgm:bulletEnabled val="1"/>
        </dgm:presLayoutVars>
      </dgm:prSet>
      <dgm:spPr/>
    </dgm:pt>
    <dgm:pt modelId="{70C6E488-2DCB-44FE-91D5-878D5AC1997A}" type="pres">
      <dgm:prSet presAssocID="{2880F7EA-452D-4AEF-8A54-8A9660350344}" presName="sibTrans" presStyleCnt="0"/>
      <dgm:spPr/>
    </dgm:pt>
    <dgm:pt modelId="{BD6C9206-682A-4CB7-8641-3C1C6ADBB565}" type="pres">
      <dgm:prSet presAssocID="{BD2545ED-B176-40FC-BDEE-1A44ADA56E2B}" presName="node" presStyleLbl="node1" presStyleIdx="1" presStyleCnt="13">
        <dgm:presLayoutVars>
          <dgm:bulletEnabled val="1"/>
        </dgm:presLayoutVars>
      </dgm:prSet>
      <dgm:spPr/>
    </dgm:pt>
    <dgm:pt modelId="{757D2A2B-04F3-4F0B-AB8B-5D734B277C61}" type="pres">
      <dgm:prSet presAssocID="{1389FD71-5CDC-4A0B-8FC0-907342C036F2}" presName="sibTrans" presStyleCnt="0"/>
      <dgm:spPr/>
    </dgm:pt>
    <dgm:pt modelId="{EFA27210-5D53-444E-9500-744EAB95A52A}" type="pres">
      <dgm:prSet presAssocID="{8989505E-03FF-4169-AA1B-6DA4D170D267}" presName="node" presStyleLbl="node1" presStyleIdx="2" presStyleCnt="13">
        <dgm:presLayoutVars>
          <dgm:bulletEnabled val="1"/>
        </dgm:presLayoutVars>
      </dgm:prSet>
      <dgm:spPr/>
    </dgm:pt>
    <dgm:pt modelId="{51ED5886-B6D8-4CAE-BBA6-8D180696B080}" type="pres">
      <dgm:prSet presAssocID="{7BC96B28-ABED-490C-A9C9-28332F1E5046}" presName="sibTrans" presStyleCnt="0"/>
      <dgm:spPr/>
    </dgm:pt>
    <dgm:pt modelId="{AB2CB5AB-FD28-4F14-854A-A192AEEA3CAC}" type="pres">
      <dgm:prSet presAssocID="{1B169EA6-5C27-4BA0-BC45-4694E1522F0E}" presName="node" presStyleLbl="node1" presStyleIdx="3" presStyleCnt="13">
        <dgm:presLayoutVars>
          <dgm:bulletEnabled val="1"/>
        </dgm:presLayoutVars>
      </dgm:prSet>
      <dgm:spPr/>
    </dgm:pt>
    <dgm:pt modelId="{6E2EE7C0-A5F9-44D4-BF46-B90C1C7D3476}" type="pres">
      <dgm:prSet presAssocID="{27AA8D50-BECB-405D-9A00-8E07F992D083}" presName="sibTrans" presStyleCnt="0"/>
      <dgm:spPr/>
    </dgm:pt>
    <dgm:pt modelId="{0F25610D-325C-4397-AD8B-2DF17193E200}" type="pres">
      <dgm:prSet presAssocID="{39F65615-634F-4578-A57E-DA6A2812258C}" presName="node" presStyleLbl="node1" presStyleIdx="4" presStyleCnt="13">
        <dgm:presLayoutVars>
          <dgm:bulletEnabled val="1"/>
        </dgm:presLayoutVars>
      </dgm:prSet>
      <dgm:spPr/>
    </dgm:pt>
    <dgm:pt modelId="{C335E999-DC5B-4BE2-B087-3F5DDDBE591C}" type="pres">
      <dgm:prSet presAssocID="{EA159A0F-C71D-4C4D-9CCD-CD700D5C608D}" presName="sibTrans" presStyleCnt="0"/>
      <dgm:spPr/>
    </dgm:pt>
    <dgm:pt modelId="{159004E9-E470-4B3B-AE15-D14CC2544E87}" type="pres">
      <dgm:prSet presAssocID="{A817D773-714B-4B1C-8BEF-3E545F21B91F}" presName="node" presStyleLbl="node1" presStyleIdx="5" presStyleCnt="13">
        <dgm:presLayoutVars>
          <dgm:bulletEnabled val="1"/>
        </dgm:presLayoutVars>
      </dgm:prSet>
      <dgm:spPr/>
    </dgm:pt>
    <dgm:pt modelId="{2520523E-3185-4679-8801-802B4E51A099}" type="pres">
      <dgm:prSet presAssocID="{8C0D9EAF-81CE-4099-B1F0-BA46558939C8}" presName="sibTrans" presStyleCnt="0"/>
      <dgm:spPr/>
    </dgm:pt>
    <dgm:pt modelId="{FB545929-1C2D-447C-8F28-8337D121A2CC}" type="pres">
      <dgm:prSet presAssocID="{0F8A080B-B073-4EAC-BA1A-2AA3540DB196}" presName="node" presStyleLbl="node1" presStyleIdx="6" presStyleCnt="13">
        <dgm:presLayoutVars>
          <dgm:bulletEnabled val="1"/>
        </dgm:presLayoutVars>
      </dgm:prSet>
      <dgm:spPr/>
    </dgm:pt>
    <dgm:pt modelId="{294D9BBC-4F75-4399-90FC-8C76EC7045EE}" type="pres">
      <dgm:prSet presAssocID="{407C5CB7-18EF-423B-8EA3-44F15F8468C1}" presName="sibTrans" presStyleCnt="0"/>
      <dgm:spPr/>
    </dgm:pt>
    <dgm:pt modelId="{C8A99F3C-BC62-4819-8FE9-97FDA8B65C18}" type="pres">
      <dgm:prSet presAssocID="{D4253B79-AB37-49AF-9BD0-37106C25817D}" presName="node" presStyleLbl="node1" presStyleIdx="7" presStyleCnt="13">
        <dgm:presLayoutVars>
          <dgm:bulletEnabled val="1"/>
        </dgm:presLayoutVars>
      </dgm:prSet>
      <dgm:spPr/>
    </dgm:pt>
    <dgm:pt modelId="{9A30B14A-DB44-465B-8A48-CDA6D7C0C8D9}" type="pres">
      <dgm:prSet presAssocID="{2421F349-228A-49A0-90BF-362F61732021}" presName="sibTrans" presStyleCnt="0"/>
      <dgm:spPr/>
    </dgm:pt>
    <dgm:pt modelId="{D7DAF543-344A-44D3-9E18-55EE236DC859}" type="pres">
      <dgm:prSet presAssocID="{A188C631-7C91-4807-91FF-6C0661E67F22}" presName="node" presStyleLbl="node1" presStyleIdx="8" presStyleCnt="13">
        <dgm:presLayoutVars>
          <dgm:bulletEnabled val="1"/>
        </dgm:presLayoutVars>
      </dgm:prSet>
      <dgm:spPr/>
    </dgm:pt>
    <dgm:pt modelId="{380092A0-C253-4182-B5A8-F02132464CA0}" type="pres">
      <dgm:prSet presAssocID="{271E1551-A640-48AB-9DED-38747C8C98F6}" presName="sibTrans" presStyleCnt="0"/>
      <dgm:spPr/>
    </dgm:pt>
    <dgm:pt modelId="{50FB9DE3-A8D6-4983-9D94-E3EC889CB140}" type="pres">
      <dgm:prSet presAssocID="{043C674C-6F1B-4497-AA2A-030819AB54E1}" presName="node" presStyleLbl="node1" presStyleIdx="9" presStyleCnt="13">
        <dgm:presLayoutVars>
          <dgm:bulletEnabled val="1"/>
        </dgm:presLayoutVars>
      </dgm:prSet>
      <dgm:spPr/>
    </dgm:pt>
    <dgm:pt modelId="{E7E23C8B-01EC-44A1-AD53-4A734628080C}" type="pres">
      <dgm:prSet presAssocID="{84485227-DBAA-4EE3-95FB-1D23941FB1A5}" presName="sibTrans" presStyleCnt="0"/>
      <dgm:spPr/>
    </dgm:pt>
    <dgm:pt modelId="{7FD8E691-0993-4BF0-A1F6-BF6A2946D587}" type="pres">
      <dgm:prSet presAssocID="{EDF2D880-1775-4929-B9F2-4721538FCDD4}" presName="node" presStyleLbl="node1" presStyleIdx="10" presStyleCnt="13">
        <dgm:presLayoutVars>
          <dgm:bulletEnabled val="1"/>
        </dgm:presLayoutVars>
      </dgm:prSet>
      <dgm:spPr/>
    </dgm:pt>
    <dgm:pt modelId="{E501A680-A3AA-4AB7-A18A-6263FE374F82}" type="pres">
      <dgm:prSet presAssocID="{6CACDD26-81EE-4F26-BD46-E04B348343DC}" presName="sibTrans" presStyleCnt="0"/>
      <dgm:spPr/>
    </dgm:pt>
    <dgm:pt modelId="{B65D9A87-C60B-4550-8B6B-15CD52A3B371}" type="pres">
      <dgm:prSet presAssocID="{4ACE8264-9A95-4D6B-B268-A8675220B4AA}" presName="node" presStyleLbl="node1" presStyleIdx="11" presStyleCnt="13">
        <dgm:presLayoutVars>
          <dgm:bulletEnabled val="1"/>
        </dgm:presLayoutVars>
      </dgm:prSet>
      <dgm:spPr/>
    </dgm:pt>
    <dgm:pt modelId="{37F2BEC6-0FB8-4A0E-BF59-2028F115F90C}" type="pres">
      <dgm:prSet presAssocID="{821911FD-64D8-4EA5-AB12-21A9A0FD442B}" presName="sibTrans" presStyleCnt="0"/>
      <dgm:spPr/>
    </dgm:pt>
    <dgm:pt modelId="{8DFF083B-7462-47DE-B0C0-5FC3732381AC}" type="pres">
      <dgm:prSet presAssocID="{3F66BD78-420C-4B97-8A21-5AD4B1AC5FB1}" presName="node" presStyleLbl="node1" presStyleIdx="12" presStyleCnt="13">
        <dgm:presLayoutVars>
          <dgm:bulletEnabled val="1"/>
        </dgm:presLayoutVars>
      </dgm:prSet>
      <dgm:spPr/>
    </dgm:pt>
  </dgm:ptLst>
  <dgm:cxnLst>
    <dgm:cxn modelId="{62EF5B11-9293-4961-A890-1B65936B35BD}" type="presOf" srcId="{8989505E-03FF-4169-AA1B-6DA4D170D267}" destId="{EFA27210-5D53-444E-9500-744EAB95A52A}" srcOrd="0" destOrd="0" presId="urn:microsoft.com/office/officeart/2005/8/layout/default"/>
    <dgm:cxn modelId="{A073721E-7568-42FD-8CA2-F140D38B7BAC}" type="presOf" srcId="{4ACE8264-9A95-4D6B-B268-A8675220B4AA}" destId="{B65D9A87-C60B-4550-8B6B-15CD52A3B371}" srcOrd="0" destOrd="0" presId="urn:microsoft.com/office/officeart/2005/8/layout/default"/>
    <dgm:cxn modelId="{6BCE6632-E7C4-45DA-B4F3-68530ADF1D0C}" srcId="{52B32B19-53B5-4217-BC07-F5284FD52D03}" destId="{242E2A77-6E99-4B89-9422-B8FB4AAF6C3C}" srcOrd="0" destOrd="0" parTransId="{070B4366-E806-427E-AB3C-C2252FE9C154}" sibTransId="{2880F7EA-452D-4AEF-8A54-8A9660350344}"/>
    <dgm:cxn modelId="{0051AE3B-B16B-4609-8D06-663FEF5A0F94}" srcId="{52B32B19-53B5-4217-BC07-F5284FD52D03}" destId="{3F66BD78-420C-4B97-8A21-5AD4B1AC5FB1}" srcOrd="12" destOrd="0" parTransId="{E0201748-0381-4B1A-9487-866748FD235A}" sibTransId="{EE1A0A9E-2F47-4E1B-9DD9-E2213819F06D}"/>
    <dgm:cxn modelId="{C600375B-A0A7-4EFA-ABE5-C5CA621E0E69}" srcId="{52B32B19-53B5-4217-BC07-F5284FD52D03}" destId="{4ACE8264-9A95-4D6B-B268-A8675220B4AA}" srcOrd="11" destOrd="0" parTransId="{D9EB89B3-7B4D-416D-8CCB-2DE721CFC0F6}" sibTransId="{821911FD-64D8-4EA5-AB12-21A9A0FD442B}"/>
    <dgm:cxn modelId="{CEED515B-7002-441A-B743-AD4719152F5A}" srcId="{52B32B19-53B5-4217-BC07-F5284FD52D03}" destId="{D4253B79-AB37-49AF-9BD0-37106C25817D}" srcOrd="7" destOrd="0" parTransId="{81BFFB87-5FF3-4CD4-BB01-2C78A4BE8400}" sibTransId="{2421F349-228A-49A0-90BF-362F61732021}"/>
    <dgm:cxn modelId="{E721CF41-C2F0-4B8E-B8CD-BF1FA9771CDB}" type="presOf" srcId="{A188C631-7C91-4807-91FF-6C0661E67F22}" destId="{D7DAF543-344A-44D3-9E18-55EE236DC859}" srcOrd="0" destOrd="0" presId="urn:microsoft.com/office/officeart/2005/8/layout/default"/>
    <dgm:cxn modelId="{99E6EA62-FEFD-481E-A691-703C4E4E2F9B}" type="presOf" srcId="{39F65615-634F-4578-A57E-DA6A2812258C}" destId="{0F25610D-325C-4397-AD8B-2DF17193E200}" srcOrd="0" destOrd="0" presId="urn:microsoft.com/office/officeart/2005/8/layout/default"/>
    <dgm:cxn modelId="{B91F8746-515A-4E54-90AE-5296DF3569C8}" srcId="{52B32B19-53B5-4217-BC07-F5284FD52D03}" destId="{A188C631-7C91-4807-91FF-6C0661E67F22}" srcOrd="8" destOrd="0" parTransId="{A919175B-8C48-4B9D-B3C4-18B55100A791}" sibTransId="{271E1551-A640-48AB-9DED-38747C8C98F6}"/>
    <dgm:cxn modelId="{780AEF46-B125-4B3F-B4EB-BB4DA39E10AB}" srcId="{52B32B19-53B5-4217-BC07-F5284FD52D03}" destId="{BD2545ED-B176-40FC-BDEE-1A44ADA56E2B}" srcOrd="1" destOrd="0" parTransId="{76C83969-465D-49B6-924F-6172D537037F}" sibTransId="{1389FD71-5CDC-4A0B-8FC0-907342C036F2}"/>
    <dgm:cxn modelId="{1719F066-7B4F-4DD8-987E-F753B14BED56}" type="presOf" srcId="{0F8A080B-B073-4EAC-BA1A-2AA3540DB196}" destId="{FB545929-1C2D-447C-8F28-8337D121A2CC}" srcOrd="0" destOrd="0" presId="urn:microsoft.com/office/officeart/2005/8/layout/default"/>
    <dgm:cxn modelId="{45C95847-0B72-4B7E-B78F-F528686095F2}" srcId="{52B32B19-53B5-4217-BC07-F5284FD52D03}" destId="{1B169EA6-5C27-4BA0-BC45-4694E1522F0E}" srcOrd="3" destOrd="0" parTransId="{01E54853-F481-41A7-AE10-54F44971648C}" sibTransId="{27AA8D50-BECB-405D-9A00-8E07F992D083}"/>
    <dgm:cxn modelId="{5A2B104A-9AF9-4703-B769-DD69376CCE1A}" type="presOf" srcId="{1B169EA6-5C27-4BA0-BC45-4694E1522F0E}" destId="{AB2CB5AB-FD28-4F14-854A-A192AEEA3CAC}" srcOrd="0" destOrd="0" presId="urn:microsoft.com/office/officeart/2005/8/layout/default"/>
    <dgm:cxn modelId="{C54DBA6C-2488-49DB-B01B-C54A22B79615}" type="presOf" srcId="{3F66BD78-420C-4B97-8A21-5AD4B1AC5FB1}" destId="{8DFF083B-7462-47DE-B0C0-5FC3732381AC}" srcOrd="0" destOrd="0" presId="urn:microsoft.com/office/officeart/2005/8/layout/default"/>
    <dgm:cxn modelId="{1A531A4E-C000-4734-911E-FCF847FF9DEA}" srcId="{52B32B19-53B5-4217-BC07-F5284FD52D03}" destId="{043C674C-6F1B-4497-AA2A-030819AB54E1}" srcOrd="9" destOrd="0" parTransId="{CAD2B58C-2006-4D3F-94CB-06BCC40E3420}" sibTransId="{84485227-DBAA-4EE3-95FB-1D23941FB1A5}"/>
    <dgm:cxn modelId="{EB37A86E-66E4-4822-99DA-5BE7A0C68CB9}" srcId="{52B32B19-53B5-4217-BC07-F5284FD52D03}" destId="{8989505E-03FF-4169-AA1B-6DA4D170D267}" srcOrd="2" destOrd="0" parTransId="{B7F5E39C-1796-4936-9EB4-DAAE7EC65F52}" sibTransId="{7BC96B28-ABED-490C-A9C9-28332F1E5046}"/>
    <dgm:cxn modelId="{94C9AC71-47B8-44DC-A50F-CBECE7857585}" type="presOf" srcId="{52B32B19-53B5-4217-BC07-F5284FD52D03}" destId="{3315B873-4258-46BB-851F-249058CAA370}" srcOrd="0" destOrd="0" presId="urn:microsoft.com/office/officeart/2005/8/layout/default"/>
    <dgm:cxn modelId="{9DA0C273-1D75-4A77-8ECC-CD27AEB4F5BA}" srcId="{52B32B19-53B5-4217-BC07-F5284FD52D03}" destId="{EDF2D880-1775-4929-B9F2-4721538FCDD4}" srcOrd="10" destOrd="0" parTransId="{6391A4CD-6959-4943-BB9D-E598A8E4049D}" sibTransId="{6CACDD26-81EE-4F26-BD46-E04B348343DC}"/>
    <dgm:cxn modelId="{684AE587-89E0-4DDE-861E-7523624134EC}" type="presOf" srcId="{BD2545ED-B176-40FC-BDEE-1A44ADA56E2B}" destId="{BD6C9206-682A-4CB7-8641-3C1C6ADBB565}" srcOrd="0" destOrd="0" presId="urn:microsoft.com/office/officeart/2005/8/layout/default"/>
    <dgm:cxn modelId="{5FDE8D89-0D1B-400B-A472-6AE2EDA54644}" type="presOf" srcId="{242E2A77-6E99-4B89-9422-B8FB4AAF6C3C}" destId="{0DBEE1A7-4390-487A-99F5-410D52DE9A0F}" srcOrd="0" destOrd="0" presId="urn:microsoft.com/office/officeart/2005/8/layout/default"/>
    <dgm:cxn modelId="{E8B1BCA6-6480-4333-A728-2717B736B151}" type="presOf" srcId="{A817D773-714B-4B1C-8BEF-3E545F21B91F}" destId="{159004E9-E470-4B3B-AE15-D14CC2544E87}" srcOrd="0" destOrd="0" presId="urn:microsoft.com/office/officeart/2005/8/layout/default"/>
    <dgm:cxn modelId="{6EB7C4A6-F705-4B27-ABF8-4416B1E64D83}" type="presOf" srcId="{EDF2D880-1775-4929-B9F2-4721538FCDD4}" destId="{7FD8E691-0993-4BF0-A1F6-BF6A2946D587}" srcOrd="0" destOrd="0" presId="urn:microsoft.com/office/officeart/2005/8/layout/default"/>
    <dgm:cxn modelId="{548733D0-A165-4302-8945-4D8DEF556E17}" type="presOf" srcId="{043C674C-6F1B-4497-AA2A-030819AB54E1}" destId="{50FB9DE3-A8D6-4983-9D94-E3EC889CB140}" srcOrd="0" destOrd="0" presId="urn:microsoft.com/office/officeart/2005/8/layout/default"/>
    <dgm:cxn modelId="{AB877EDC-0C5A-48E6-9EB1-A0BAE13B7798}" srcId="{52B32B19-53B5-4217-BC07-F5284FD52D03}" destId="{39F65615-634F-4578-A57E-DA6A2812258C}" srcOrd="4" destOrd="0" parTransId="{E3F5B8EC-9294-48A5-808D-97D22CB04E4C}" sibTransId="{EA159A0F-C71D-4C4D-9CCD-CD700D5C608D}"/>
    <dgm:cxn modelId="{D633A5DF-C795-4F73-8D76-5018DB8821BA}" type="presOf" srcId="{D4253B79-AB37-49AF-9BD0-37106C25817D}" destId="{C8A99F3C-BC62-4819-8FE9-97FDA8B65C18}" srcOrd="0" destOrd="0" presId="urn:microsoft.com/office/officeart/2005/8/layout/default"/>
    <dgm:cxn modelId="{37DEE6ED-B777-4979-BF3A-51BDEB034F8D}" srcId="{52B32B19-53B5-4217-BC07-F5284FD52D03}" destId="{0F8A080B-B073-4EAC-BA1A-2AA3540DB196}" srcOrd="6" destOrd="0" parTransId="{DEEC1656-EDFB-41FE-981E-4EFAB83D7B44}" sibTransId="{407C5CB7-18EF-423B-8EA3-44F15F8468C1}"/>
    <dgm:cxn modelId="{A82440F6-AEFE-42C7-A83B-BF74E8510B45}" srcId="{52B32B19-53B5-4217-BC07-F5284FD52D03}" destId="{A817D773-714B-4B1C-8BEF-3E545F21B91F}" srcOrd="5" destOrd="0" parTransId="{EFBCB3C0-9A5C-4A22-B855-DCEAF5DFC196}" sibTransId="{8C0D9EAF-81CE-4099-B1F0-BA46558939C8}"/>
    <dgm:cxn modelId="{6196EE2A-836E-4B43-B191-D30DFB211830}" type="presParOf" srcId="{3315B873-4258-46BB-851F-249058CAA370}" destId="{0DBEE1A7-4390-487A-99F5-410D52DE9A0F}" srcOrd="0" destOrd="0" presId="urn:microsoft.com/office/officeart/2005/8/layout/default"/>
    <dgm:cxn modelId="{12C93011-CADB-439C-A04C-E6128F3876D4}" type="presParOf" srcId="{3315B873-4258-46BB-851F-249058CAA370}" destId="{70C6E488-2DCB-44FE-91D5-878D5AC1997A}" srcOrd="1" destOrd="0" presId="urn:microsoft.com/office/officeart/2005/8/layout/default"/>
    <dgm:cxn modelId="{7A97B948-C234-4B27-93EA-69D715EBA5C9}" type="presParOf" srcId="{3315B873-4258-46BB-851F-249058CAA370}" destId="{BD6C9206-682A-4CB7-8641-3C1C6ADBB565}" srcOrd="2" destOrd="0" presId="urn:microsoft.com/office/officeart/2005/8/layout/default"/>
    <dgm:cxn modelId="{B2F1D23D-F664-4229-90DF-C5DFC5603C96}" type="presParOf" srcId="{3315B873-4258-46BB-851F-249058CAA370}" destId="{757D2A2B-04F3-4F0B-AB8B-5D734B277C61}" srcOrd="3" destOrd="0" presId="urn:microsoft.com/office/officeart/2005/8/layout/default"/>
    <dgm:cxn modelId="{FF5FCF45-D271-4C49-85C4-BDDAD1000D52}" type="presParOf" srcId="{3315B873-4258-46BB-851F-249058CAA370}" destId="{EFA27210-5D53-444E-9500-744EAB95A52A}" srcOrd="4" destOrd="0" presId="urn:microsoft.com/office/officeart/2005/8/layout/default"/>
    <dgm:cxn modelId="{2C17FFBD-786D-4AFF-8FCD-DA36D6EE7949}" type="presParOf" srcId="{3315B873-4258-46BB-851F-249058CAA370}" destId="{51ED5886-B6D8-4CAE-BBA6-8D180696B080}" srcOrd="5" destOrd="0" presId="urn:microsoft.com/office/officeart/2005/8/layout/default"/>
    <dgm:cxn modelId="{A821930B-B066-4D1C-85E0-C887FC9C6B5B}" type="presParOf" srcId="{3315B873-4258-46BB-851F-249058CAA370}" destId="{AB2CB5AB-FD28-4F14-854A-A192AEEA3CAC}" srcOrd="6" destOrd="0" presId="urn:microsoft.com/office/officeart/2005/8/layout/default"/>
    <dgm:cxn modelId="{C5B9AD1F-ACFB-408B-87DC-D5D0C7F4D069}" type="presParOf" srcId="{3315B873-4258-46BB-851F-249058CAA370}" destId="{6E2EE7C0-A5F9-44D4-BF46-B90C1C7D3476}" srcOrd="7" destOrd="0" presId="urn:microsoft.com/office/officeart/2005/8/layout/default"/>
    <dgm:cxn modelId="{3D5CB957-7756-4C79-9D34-1AD024796C97}" type="presParOf" srcId="{3315B873-4258-46BB-851F-249058CAA370}" destId="{0F25610D-325C-4397-AD8B-2DF17193E200}" srcOrd="8" destOrd="0" presId="urn:microsoft.com/office/officeart/2005/8/layout/default"/>
    <dgm:cxn modelId="{A88B4457-E776-4F5F-B4CC-38B05916DC7F}" type="presParOf" srcId="{3315B873-4258-46BB-851F-249058CAA370}" destId="{C335E999-DC5B-4BE2-B087-3F5DDDBE591C}" srcOrd="9" destOrd="0" presId="urn:microsoft.com/office/officeart/2005/8/layout/default"/>
    <dgm:cxn modelId="{95D731A4-9716-41E2-BC9B-918058BA6034}" type="presParOf" srcId="{3315B873-4258-46BB-851F-249058CAA370}" destId="{159004E9-E470-4B3B-AE15-D14CC2544E87}" srcOrd="10" destOrd="0" presId="urn:microsoft.com/office/officeart/2005/8/layout/default"/>
    <dgm:cxn modelId="{EC604677-41A3-460C-A499-2ECC0E7A9427}" type="presParOf" srcId="{3315B873-4258-46BB-851F-249058CAA370}" destId="{2520523E-3185-4679-8801-802B4E51A099}" srcOrd="11" destOrd="0" presId="urn:microsoft.com/office/officeart/2005/8/layout/default"/>
    <dgm:cxn modelId="{FF99CD57-BB9E-4B40-A8AF-B4C3B3A747FF}" type="presParOf" srcId="{3315B873-4258-46BB-851F-249058CAA370}" destId="{FB545929-1C2D-447C-8F28-8337D121A2CC}" srcOrd="12" destOrd="0" presId="urn:microsoft.com/office/officeart/2005/8/layout/default"/>
    <dgm:cxn modelId="{1F025DAE-08C2-4E5C-9166-EF0A6F8C2CD8}" type="presParOf" srcId="{3315B873-4258-46BB-851F-249058CAA370}" destId="{294D9BBC-4F75-4399-90FC-8C76EC7045EE}" srcOrd="13" destOrd="0" presId="urn:microsoft.com/office/officeart/2005/8/layout/default"/>
    <dgm:cxn modelId="{600865B6-D069-4687-9D1E-F205529D69F2}" type="presParOf" srcId="{3315B873-4258-46BB-851F-249058CAA370}" destId="{C8A99F3C-BC62-4819-8FE9-97FDA8B65C18}" srcOrd="14" destOrd="0" presId="urn:microsoft.com/office/officeart/2005/8/layout/default"/>
    <dgm:cxn modelId="{20E55F57-7216-45ED-AFA4-77DF0CC4CCEC}" type="presParOf" srcId="{3315B873-4258-46BB-851F-249058CAA370}" destId="{9A30B14A-DB44-465B-8A48-CDA6D7C0C8D9}" srcOrd="15" destOrd="0" presId="urn:microsoft.com/office/officeart/2005/8/layout/default"/>
    <dgm:cxn modelId="{E0DE8CEE-26A8-4A38-B27E-415465E530D4}" type="presParOf" srcId="{3315B873-4258-46BB-851F-249058CAA370}" destId="{D7DAF543-344A-44D3-9E18-55EE236DC859}" srcOrd="16" destOrd="0" presId="urn:microsoft.com/office/officeart/2005/8/layout/default"/>
    <dgm:cxn modelId="{6D709A0E-9F07-4655-9A30-C2C1B1514A9E}" type="presParOf" srcId="{3315B873-4258-46BB-851F-249058CAA370}" destId="{380092A0-C253-4182-B5A8-F02132464CA0}" srcOrd="17" destOrd="0" presId="urn:microsoft.com/office/officeart/2005/8/layout/default"/>
    <dgm:cxn modelId="{B391808F-F732-4008-90D9-12BE4768E9AB}" type="presParOf" srcId="{3315B873-4258-46BB-851F-249058CAA370}" destId="{50FB9DE3-A8D6-4983-9D94-E3EC889CB140}" srcOrd="18" destOrd="0" presId="urn:microsoft.com/office/officeart/2005/8/layout/default"/>
    <dgm:cxn modelId="{5D38DB5D-FA9E-4FFC-8C4A-FEB3D2A12ADC}" type="presParOf" srcId="{3315B873-4258-46BB-851F-249058CAA370}" destId="{E7E23C8B-01EC-44A1-AD53-4A734628080C}" srcOrd="19" destOrd="0" presId="urn:microsoft.com/office/officeart/2005/8/layout/default"/>
    <dgm:cxn modelId="{D4A087DB-D3E9-4D9B-A9D8-89D3F181CE05}" type="presParOf" srcId="{3315B873-4258-46BB-851F-249058CAA370}" destId="{7FD8E691-0993-4BF0-A1F6-BF6A2946D587}" srcOrd="20" destOrd="0" presId="urn:microsoft.com/office/officeart/2005/8/layout/default"/>
    <dgm:cxn modelId="{1F970933-34EB-4E7E-AA89-3A2B8EC68A35}" type="presParOf" srcId="{3315B873-4258-46BB-851F-249058CAA370}" destId="{E501A680-A3AA-4AB7-A18A-6263FE374F82}" srcOrd="21" destOrd="0" presId="urn:microsoft.com/office/officeart/2005/8/layout/default"/>
    <dgm:cxn modelId="{C31DFBF6-07DF-469E-B45B-21FE72671207}" type="presParOf" srcId="{3315B873-4258-46BB-851F-249058CAA370}" destId="{B65D9A87-C60B-4550-8B6B-15CD52A3B371}" srcOrd="22" destOrd="0" presId="urn:microsoft.com/office/officeart/2005/8/layout/default"/>
    <dgm:cxn modelId="{91889DEE-6A05-4814-AC2E-C1F8F9ACE6D3}" type="presParOf" srcId="{3315B873-4258-46BB-851F-249058CAA370}" destId="{37F2BEC6-0FB8-4A0E-BF59-2028F115F90C}" srcOrd="23" destOrd="0" presId="urn:microsoft.com/office/officeart/2005/8/layout/default"/>
    <dgm:cxn modelId="{AF81337E-B218-4400-8F45-D34F052AFEF0}" type="presParOf" srcId="{3315B873-4258-46BB-851F-249058CAA370}" destId="{8DFF083B-7462-47DE-B0C0-5FC3732381AC}" srcOrd="24" destOrd="0" presId="urn:microsoft.com/office/officeart/2005/8/layout/default"/>
  </dgm:cxnLst>
  <dgm:bg/>
  <dgm:whole/>
  <dgm:extLst>
    <a:ext uri="http://schemas.microsoft.com/office/drawing/2008/diagram">
      <dsp:dataModelExt xmlns:dsp="http://schemas.microsoft.com/office/drawing/2008/diagram" relId="rId27" minVer="http://schemas.openxmlformats.org/drawingml/2006/diagram"/>
    </a:ext>
    <a:ext uri="{C62137D5-CB1D-491B-B009-E17868A290BF}">
      <dgm14:recolorImg xmlns:dgm14="http://schemas.microsoft.com/office/drawing/2010/diagram" val="1"/>
    </a:ext>
  </dgm:extLst>
</dgm:dataModel>
</file>

<file path=word/diagrams/data3.xml><?xml version="1.0" encoding="utf-8"?>
<dgm:dataModel xmlns:dgm="http://schemas.openxmlformats.org/drawingml/2006/diagram" xmlns:a="http://schemas.openxmlformats.org/drawingml/2006/main">
  <dgm:ptLst>
    <dgm:pt modelId="{86F6E140-599A-4D47-A671-C2E55AB8DFDE}" type="doc">
      <dgm:prSet loTypeId="urn:microsoft.com/office/officeart/2005/8/layout/hList7" loCatId="list" qsTypeId="urn:microsoft.com/office/officeart/2005/8/quickstyle/simple1" qsCatId="simple" csTypeId="urn:microsoft.com/office/officeart/2005/8/colors/accent1_2" csCatId="accent1" phldr="1"/>
      <dgm:spPr/>
    </dgm:pt>
    <dgm:pt modelId="{BDD55BD3-A574-4B5C-80D2-3143FF4060D1}">
      <dgm:prSet phldrT="[Texto]"/>
      <dgm:spPr>
        <a:solidFill>
          <a:srgbClr val="204775"/>
        </a:solidFill>
      </dgm:spPr>
      <dgm:t>
        <a:bodyPr/>
        <a:lstStyle/>
        <a:p>
          <a:pPr>
            <a:buFont typeface="Symbol" panose="05050102010706020507" pitchFamily="18" charset="2"/>
            <a:buChar char=""/>
          </a:pPr>
          <a:r>
            <a:rPr lang="es-CR"/>
            <a:t>Regulación y Supervisión</a:t>
          </a:r>
        </a:p>
      </dgm:t>
    </dgm:pt>
    <dgm:pt modelId="{27F03B47-E242-4490-8BB9-23BC2F57D713}" type="parTrans" cxnId="{ED391884-75F4-4579-A363-15795FE842D2}">
      <dgm:prSet/>
      <dgm:spPr/>
      <dgm:t>
        <a:bodyPr/>
        <a:lstStyle/>
        <a:p>
          <a:endParaRPr lang="es-CR"/>
        </a:p>
      </dgm:t>
    </dgm:pt>
    <dgm:pt modelId="{F659838B-CDAF-4ADA-9757-BF22E45CDD27}" type="sibTrans" cxnId="{ED391884-75F4-4579-A363-15795FE842D2}">
      <dgm:prSet/>
      <dgm:spPr/>
      <dgm:t>
        <a:bodyPr/>
        <a:lstStyle/>
        <a:p>
          <a:endParaRPr lang="es-CR"/>
        </a:p>
      </dgm:t>
    </dgm:pt>
    <dgm:pt modelId="{36816C50-B25D-4F1F-BBA8-2D709BDF4F28}">
      <dgm:prSet phldrT="[Texto]"/>
      <dgm:spPr>
        <a:solidFill>
          <a:srgbClr val="1B75BB"/>
        </a:solidFill>
      </dgm:spPr>
      <dgm:t>
        <a:bodyPr/>
        <a:lstStyle/>
        <a:p>
          <a:pPr>
            <a:buFont typeface="Symbol" panose="05050102010706020507" pitchFamily="18" charset="2"/>
            <a:buChar char=""/>
          </a:pPr>
          <a:r>
            <a:rPr lang="es-CR"/>
            <a:t>Transformación Digital </a:t>
          </a:r>
        </a:p>
      </dgm:t>
    </dgm:pt>
    <dgm:pt modelId="{45FC0854-4BBB-4392-AE3D-BA0B735B74BD}" type="parTrans" cxnId="{30A4C1E9-2E49-4159-BDC1-581845C5CD32}">
      <dgm:prSet/>
      <dgm:spPr/>
      <dgm:t>
        <a:bodyPr/>
        <a:lstStyle/>
        <a:p>
          <a:endParaRPr lang="es-CR"/>
        </a:p>
      </dgm:t>
    </dgm:pt>
    <dgm:pt modelId="{F0F9A7AB-7373-4D4E-A1D7-F6BF401CA178}" type="sibTrans" cxnId="{30A4C1E9-2E49-4159-BDC1-581845C5CD32}">
      <dgm:prSet/>
      <dgm:spPr/>
      <dgm:t>
        <a:bodyPr/>
        <a:lstStyle/>
        <a:p>
          <a:endParaRPr lang="es-CR"/>
        </a:p>
      </dgm:t>
    </dgm:pt>
    <dgm:pt modelId="{33245F90-A8B2-4C84-ABD0-DFB6984E887F}">
      <dgm:prSet phldrT="[Texto]"/>
      <dgm:spPr>
        <a:solidFill>
          <a:srgbClr val="0A799A"/>
        </a:solidFill>
      </dgm:spPr>
      <dgm:t>
        <a:bodyPr/>
        <a:lstStyle/>
        <a:p>
          <a:pPr>
            <a:buFont typeface="Symbol" panose="05050102010706020507" pitchFamily="18" charset="2"/>
            <a:buChar char=""/>
          </a:pPr>
          <a:r>
            <a:rPr lang="es-CR"/>
            <a:t>Innovación </a:t>
          </a:r>
        </a:p>
      </dgm:t>
    </dgm:pt>
    <dgm:pt modelId="{6D9EEB7F-CE22-407D-8D73-5D8979A01D4C}" type="parTrans" cxnId="{C250CC91-D345-4FDA-B18E-39B68D31CCCE}">
      <dgm:prSet/>
      <dgm:spPr/>
      <dgm:t>
        <a:bodyPr/>
        <a:lstStyle/>
        <a:p>
          <a:endParaRPr lang="es-CR"/>
        </a:p>
      </dgm:t>
    </dgm:pt>
    <dgm:pt modelId="{D0A52376-AFD8-44B7-BD5E-E84A10BBD765}" type="sibTrans" cxnId="{C250CC91-D345-4FDA-B18E-39B68D31CCCE}">
      <dgm:prSet/>
      <dgm:spPr/>
      <dgm:t>
        <a:bodyPr/>
        <a:lstStyle/>
        <a:p>
          <a:endParaRPr lang="es-CR"/>
        </a:p>
      </dgm:t>
    </dgm:pt>
    <dgm:pt modelId="{880C06EF-28E3-41FE-8DDB-F029CB092732}">
      <dgm:prSet phldrT="[Texto]"/>
      <dgm:spPr>
        <a:solidFill>
          <a:srgbClr val="81BD41"/>
        </a:solidFill>
      </dgm:spPr>
      <dgm:t>
        <a:bodyPr/>
        <a:lstStyle/>
        <a:p>
          <a:pPr>
            <a:buFont typeface="Symbol" panose="05050102010706020507" pitchFamily="18" charset="2"/>
            <a:buChar char=""/>
          </a:pPr>
          <a:r>
            <a:rPr lang="es-CR"/>
            <a:t>Sostenibilidad y Cambio Climático</a:t>
          </a:r>
        </a:p>
      </dgm:t>
    </dgm:pt>
    <dgm:pt modelId="{309027F3-8BC0-48A3-A88D-361F021C20A7}" type="parTrans" cxnId="{906A8B30-3A4B-4058-92F3-8A487A923586}">
      <dgm:prSet/>
      <dgm:spPr/>
      <dgm:t>
        <a:bodyPr/>
        <a:lstStyle/>
        <a:p>
          <a:endParaRPr lang="es-CR"/>
        </a:p>
      </dgm:t>
    </dgm:pt>
    <dgm:pt modelId="{430DF100-B564-4BCE-B6E9-A97CD035668F}" type="sibTrans" cxnId="{906A8B30-3A4B-4058-92F3-8A487A923586}">
      <dgm:prSet/>
      <dgm:spPr/>
      <dgm:t>
        <a:bodyPr/>
        <a:lstStyle/>
        <a:p>
          <a:endParaRPr lang="es-CR"/>
        </a:p>
      </dgm:t>
    </dgm:pt>
    <dgm:pt modelId="{27DFDF52-8CA3-4123-9182-CB887368C9E7}" type="pres">
      <dgm:prSet presAssocID="{86F6E140-599A-4D47-A671-C2E55AB8DFDE}" presName="Name0" presStyleCnt="0">
        <dgm:presLayoutVars>
          <dgm:dir/>
          <dgm:resizeHandles val="exact"/>
        </dgm:presLayoutVars>
      </dgm:prSet>
      <dgm:spPr/>
    </dgm:pt>
    <dgm:pt modelId="{28778B9D-A2BA-437D-BDA7-F63EB7B9C42C}" type="pres">
      <dgm:prSet presAssocID="{86F6E140-599A-4D47-A671-C2E55AB8DFDE}" presName="fgShape" presStyleLbl="fgShp" presStyleIdx="0" presStyleCnt="1"/>
      <dgm:spPr>
        <a:solidFill>
          <a:srgbClr val="FFC000"/>
        </a:solidFill>
      </dgm:spPr>
    </dgm:pt>
    <dgm:pt modelId="{2466CEC3-63DA-4CA0-8193-CF141D9A04E5}" type="pres">
      <dgm:prSet presAssocID="{86F6E140-599A-4D47-A671-C2E55AB8DFDE}" presName="linComp" presStyleCnt="0"/>
      <dgm:spPr/>
    </dgm:pt>
    <dgm:pt modelId="{50CF03AF-6038-4F72-9437-58EBB44F066C}" type="pres">
      <dgm:prSet presAssocID="{BDD55BD3-A574-4B5C-80D2-3143FF4060D1}" presName="compNode" presStyleCnt="0"/>
      <dgm:spPr/>
    </dgm:pt>
    <dgm:pt modelId="{61BFE3CB-7E8D-46E2-8A3A-D0441D70FABF}" type="pres">
      <dgm:prSet presAssocID="{BDD55BD3-A574-4B5C-80D2-3143FF4060D1}" presName="bkgdShape" presStyleLbl="node1" presStyleIdx="0" presStyleCnt="4"/>
      <dgm:spPr/>
    </dgm:pt>
    <dgm:pt modelId="{5B7FCF66-C1AC-4C82-8C82-FC6BC2688C29}" type="pres">
      <dgm:prSet presAssocID="{BDD55BD3-A574-4B5C-80D2-3143FF4060D1}" presName="nodeTx" presStyleLbl="node1" presStyleIdx="0" presStyleCnt="4">
        <dgm:presLayoutVars>
          <dgm:bulletEnabled val="1"/>
        </dgm:presLayoutVars>
      </dgm:prSet>
      <dgm:spPr/>
    </dgm:pt>
    <dgm:pt modelId="{20FFA8EB-FBDC-49DB-8089-46A2D3EE7378}" type="pres">
      <dgm:prSet presAssocID="{BDD55BD3-A574-4B5C-80D2-3143FF4060D1}" presName="invisiNode" presStyleLbl="node1" presStyleIdx="0" presStyleCnt="4"/>
      <dgm:spPr/>
    </dgm:pt>
    <dgm:pt modelId="{C48EBF00-955B-474D-BD4E-B8D41574D2DE}" type="pres">
      <dgm:prSet presAssocID="{BDD55BD3-A574-4B5C-80D2-3143FF4060D1}"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upa con relleno sólido"/>
        </a:ext>
      </dgm:extLst>
    </dgm:pt>
    <dgm:pt modelId="{87F64F33-653E-4F9D-89AD-610A2F5770E2}" type="pres">
      <dgm:prSet presAssocID="{F659838B-CDAF-4ADA-9757-BF22E45CDD27}" presName="sibTrans" presStyleLbl="sibTrans2D1" presStyleIdx="0" presStyleCnt="0"/>
      <dgm:spPr/>
    </dgm:pt>
    <dgm:pt modelId="{EA09B59D-803C-4229-9F64-D5B4DC1EBA08}" type="pres">
      <dgm:prSet presAssocID="{36816C50-B25D-4F1F-BBA8-2D709BDF4F28}" presName="compNode" presStyleCnt="0"/>
      <dgm:spPr/>
    </dgm:pt>
    <dgm:pt modelId="{6CFCA7A8-FB16-4458-B056-F9FA94D25F59}" type="pres">
      <dgm:prSet presAssocID="{36816C50-B25D-4F1F-BBA8-2D709BDF4F28}" presName="bkgdShape" presStyleLbl="node1" presStyleIdx="1" presStyleCnt="4"/>
      <dgm:spPr/>
    </dgm:pt>
    <dgm:pt modelId="{6841FF1D-CCFA-41D4-8764-9F9483F785AD}" type="pres">
      <dgm:prSet presAssocID="{36816C50-B25D-4F1F-BBA8-2D709BDF4F28}" presName="nodeTx" presStyleLbl="node1" presStyleIdx="1" presStyleCnt="4">
        <dgm:presLayoutVars>
          <dgm:bulletEnabled val="1"/>
        </dgm:presLayoutVars>
      </dgm:prSet>
      <dgm:spPr/>
    </dgm:pt>
    <dgm:pt modelId="{8FF4BE1D-391D-4276-A8F5-98B0EEC90284}" type="pres">
      <dgm:prSet presAssocID="{36816C50-B25D-4F1F-BBA8-2D709BDF4F28}" presName="invisiNode" presStyleLbl="node1" presStyleIdx="1" presStyleCnt="4"/>
      <dgm:spPr/>
    </dgm:pt>
    <dgm:pt modelId="{A83E3F78-C927-4A10-80F9-93380211FFFC}" type="pres">
      <dgm:prSet presAssocID="{36816C50-B25D-4F1F-BBA8-2D709BDF4F28}" presName="imagNode"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Red en línea con relleno sólido"/>
        </a:ext>
      </dgm:extLst>
    </dgm:pt>
    <dgm:pt modelId="{651337C1-5DB6-4ACC-9230-2A570ACB1BAD}" type="pres">
      <dgm:prSet presAssocID="{F0F9A7AB-7373-4D4E-A1D7-F6BF401CA178}" presName="sibTrans" presStyleLbl="sibTrans2D1" presStyleIdx="0" presStyleCnt="0"/>
      <dgm:spPr/>
    </dgm:pt>
    <dgm:pt modelId="{76D22A2B-DB64-4A81-BAC3-5A5F0C45D45A}" type="pres">
      <dgm:prSet presAssocID="{33245F90-A8B2-4C84-ABD0-DFB6984E887F}" presName="compNode" presStyleCnt="0"/>
      <dgm:spPr/>
    </dgm:pt>
    <dgm:pt modelId="{8888C293-3C59-4814-A4BF-7E77F359B80A}" type="pres">
      <dgm:prSet presAssocID="{33245F90-A8B2-4C84-ABD0-DFB6984E887F}" presName="bkgdShape" presStyleLbl="node1" presStyleIdx="2" presStyleCnt="4"/>
      <dgm:spPr/>
    </dgm:pt>
    <dgm:pt modelId="{AA18D3CC-4E3E-4245-B75C-A7866C29902C}" type="pres">
      <dgm:prSet presAssocID="{33245F90-A8B2-4C84-ABD0-DFB6984E887F}" presName="nodeTx" presStyleLbl="node1" presStyleIdx="2" presStyleCnt="4">
        <dgm:presLayoutVars>
          <dgm:bulletEnabled val="1"/>
        </dgm:presLayoutVars>
      </dgm:prSet>
      <dgm:spPr/>
    </dgm:pt>
    <dgm:pt modelId="{1D6BFFB8-C7D8-4720-8678-A8765EC6695B}" type="pres">
      <dgm:prSet presAssocID="{33245F90-A8B2-4C84-ABD0-DFB6984E887F}" presName="invisiNode" presStyleLbl="node1" presStyleIdx="2" presStyleCnt="4"/>
      <dgm:spPr/>
    </dgm:pt>
    <dgm:pt modelId="{D22C5EFA-1141-4407-9D49-22B2E53651F1}" type="pres">
      <dgm:prSet presAssocID="{33245F90-A8B2-4C84-ABD0-DFB6984E887F}" presName="imagNode"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ombilla y equipo con relleno sólido"/>
        </a:ext>
      </dgm:extLst>
    </dgm:pt>
    <dgm:pt modelId="{DB9F1338-E1CB-4DCE-B766-2C6C207815A1}" type="pres">
      <dgm:prSet presAssocID="{D0A52376-AFD8-44B7-BD5E-E84A10BBD765}" presName="sibTrans" presStyleLbl="sibTrans2D1" presStyleIdx="0" presStyleCnt="0"/>
      <dgm:spPr/>
    </dgm:pt>
    <dgm:pt modelId="{0AA807B2-CF34-45D4-A9C9-7A7D1D14B4FB}" type="pres">
      <dgm:prSet presAssocID="{880C06EF-28E3-41FE-8DDB-F029CB092732}" presName="compNode" presStyleCnt="0"/>
      <dgm:spPr/>
    </dgm:pt>
    <dgm:pt modelId="{7FB4442C-50C5-43E6-BAA5-718F035E3684}" type="pres">
      <dgm:prSet presAssocID="{880C06EF-28E3-41FE-8DDB-F029CB092732}" presName="bkgdShape" presStyleLbl="node1" presStyleIdx="3" presStyleCnt="4"/>
      <dgm:spPr/>
    </dgm:pt>
    <dgm:pt modelId="{3E1BE723-091E-4ACA-B88E-2AB0D8F189B7}" type="pres">
      <dgm:prSet presAssocID="{880C06EF-28E3-41FE-8DDB-F029CB092732}" presName="nodeTx" presStyleLbl="node1" presStyleIdx="3" presStyleCnt="4">
        <dgm:presLayoutVars>
          <dgm:bulletEnabled val="1"/>
        </dgm:presLayoutVars>
      </dgm:prSet>
      <dgm:spPr/>
    </dgm:pt>
    <dgm:pt modelId="{349EF832-AD65-4091-8F82-71566726E14B}" type="pres">
      <dgm:prSet presAssocID="{880C06EF-28E3-41FE-8DDB-F029CB092732}" presName="invisiNode" presStyleLbl="node1" presStyleIdx="3" presStyleCnt="4"/>
      <dgm:spPr/>
    </dgm:pt>
    <dgm:pt modelId="{4F36A31A-45F5-4D6F-B03C-75F1CBE60D5D}" type="pres">
      <dgm:prSet presAssocID="{880C06EF-28E3-41FE-8DDB-F029CB092732}" presName="imagNode"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Escena de lluvia contorno"/>
        </a:ext>
      </dgm:extLst>
    </dgm:pt>
  </dgm:ptLst>
  <dgm:cxnLst>
    <dgm:cxn modelId="{74CC4512-F466-4D45-A7B7-94CDD713F47E}" type="presOf" srcId="{33245F90-A8B2-4C84-ABD0-DFB6984E887F}" destId="{AA18D3CC-4E3E-4245-B75C-A7866C29902C}" srcOrd="1" destOrd="0" presId="urn:microsoft.com/office/officeart/2005/8/layout/hList7"/>
    <dgm:cxn modelId="{AFB49427-04A6-41F6-9364-AD0A4B0B2426}" type="presOf" srcId="{D0A52376-AFD8-44B7-BD5E-E84A10BBD765}" destId="{DB9F1338-E1CB-4DCE-B766-2C6C207815A1}" srcOrd="0" destOrd="0" presId="urn:microsoft.com/office/officeart/2005/8/layout/hList7"/>
    <dgm:cxn modelId="{906A8B30-3A4B-4058-92F3-8A487A923586}" srcId="{86F6E140-599A-4D47-A671-C2E55AB8DFDE}" destId="{880C06EF-28E3-41FE-8DDB-F029CB092732}" srcOrd="3" destOrd="0" parTransId="{309027F3-8BC0-48A3-A88D-361F021C20A7}" sibTransId="{430DF100-B564-4BCE-B6E9-A97CD035668F}"/>
    <dgm:cxn modelId="{56820F32-4F31-422B-950E-8D3F1905E563}" type="presOf" srcId="{BDD55BD3-A574-4B5C-80D2-3143FF4060D1}" destId="{5B7FCF66-C1AC-4C82-8C82-FC6BC2688C29}" srcOrd="1" destOrd="0" presId="urn:microsoft.com/office/officeart/2005/8/layout/hList7"/>
    <dgm:cxn modelId="{EE5AFA67-EE84-4A14-97A6-8289AA0AFDC4}" type="presOf" srcId="{880C06EF-28E3-41FE-8DDB-F029CB092732}" destId="{3E1BE723-091E-4ACA-B88E-2AB0D8F189B7}" srcOrd="1" destOrd="0" presId="urn:microsoft.com/office/officeart/2005/8/layout/hList7"/>
    <dgm:cxn modelId="{2B212B82-DC11-45FA-AD0D-4CF8D3182745}" type="presOf" srcId="{F659838B-CDAF-4ADA-9757-BF22E45CDD27}" destId="{87F64F33-653E-4F9D-89AD-610A2F5770E2}" srcOrd="0" destOrd="0" presId="urn:microsoft.com/office/officeart/2005/8/layout/hList7"/>
    <dgm:cxn modelId="{ED391884-75F4-4579-A363-15795FE842D2}" srcId="{86F6E140-599A-4D47-A671-C2E55AB8DFDE}" destId="{BDD55BD3-A574-4B5C-80D2-3143FF4060D1}" srcOrd="0" destOrd="0" parTransId="{27F03B47-E242-4490-8BB9-23BC2F57D713}" sibTransId="{F659838B-CDAF-4ADA-9757-BF22E45CDD27}"/>
    <dgm:cxn modelId="{C250CC91-D345-4FDA-B18E-39B68D31CCCE}" srcId="{86F6E140-599A-4D47-A671-C2E55AB8DFDE}" destId="{33245F90-A8B2-4C84-ABD0-DFB6984E887F}" srcOrd="2" destOrd="0" parTransId="{6D9EEB7F-CE22-407D-8D73-5D8979A01D4C}" sibTransId="{D0A52376-AFD8-44B7-BD5E-E84A10BBD765}"/>
    <dgm:cxn modelId="{C6BAE096-2F75-48C7-9B91-7FC499A56FCD}" type="presOf" srcId="{33245F90-A8B2-4C84-ABD0-DFB6984E887F}" destId="{8888C293-3C59-4814-A4BF-7E77F359B80A}" srcOrd="0" destOrd="0" presId="urn:microsoft.com/office/officeart/2005/8/layout/hList7"/>
    <dgm:cxn modelId="{3D965EB9-E311-4DF2-B624-1CCCE6775E80}" type="presOf" srcId="{86F6E140-599A-4D47-A671-C2E55AB8DFDE}" destId="{27DFDF52-8CA3-4123-9182-CB887368C9E7}" srcOrd="0" destOrd="0" presId="urn:microsoft.com/office/officeart/2005/8/layout/hList7"/>
    <dgm:cxn modelId="{3008DDBF-1BF4-4CDC-822C-FFEC477574EB}" type="presOf" srcId="{36816C50-B25D-4F1F-BBA8-2D709BDF4F28}" destId="{6841FF1D-CCFA-41D4-8764-9F9483F785AD}" srcOrd="1" destOrd="0" presId="urn:microsoft.com/office/officeart/2005/8/layout/hList7"/>
    <dgm:cxn modelId="{467483D8-8B37-4239-B397-E2B9B37313DC}" type="presOf" srcId="{880C06EF-28E3-41FE-8DDB-F029CB092732}" destId="{7FB4442C-50C5-43E6-BAA5-718F035E3684}" srcOrd="0" destOrd="0" presId="urn:microsoft.com/office/officeart/2005/8/layout/hList7"/>
    <dgm:cxn modelId="{A68191D9-115E-4391-9E6C-371C3E0A91D7}" type="presOf" srcId="{F0F9A7AB-7373-4D4E-A1D7-F6BF401CA178}" destId="{651337C1-5DB6-4ACC-9230-2A570ACB1BAD}" srcOrd="0" destOrd="0" presId="urn:microsoft.com/office/officeart/2005/8/layout/hList7"/>
    <dgm:cxn modelId="{EEF3BDDF-291C-423E-9991-29DB91CEADDD}" type="presOf" srcId="{36816C50-B25D-4F1F-BBA8-2D709BDF4F28}" destId="{6CFCA7A8-FB16-4458-B056-F9FA94D25F59}" srcOrd="0" destOrd="0" presId="urn:microsoft.com/office/officeart/2005/8/layout/hList7"/>
    <dgm:cxn modelId="{30A4C1E9-2E49-4159-BDC1-581845C5CD32}" srcId="{86F6E140-599A-4D47-A671-C2E55AB8DFDE}" destId="{36816C50-B25D-4F1F-BBA8-2D709BDF4F28}" srcOrd="1" destOrd="0" parTransId="{45FC0854-4BBB-4392-AE3D-BA0B735B74BD}" sibTransId="{F0F9A7AB-7373-4D4E-A1D7-F6BF401CA178}"/>
    <dgm:cxn modelId="{0A3EB5F8-0E6D-4705-A32A-D6C9D16EE2E0}" type="presOf" srcId="{BDD55BD3-A574-4B5C-80D2-3143FF4060D1}" destId="{61BFE3CB-7E8D-46E2-8A3A-D0441D70FABF}" srcOrd="0" destOrd="0" presId="urn:microsoft.com/office/officeart/2005/8/layout/hList7"/>
    <dgm:cxn modelId="{5A72C0D9-48FF-462A-88FB-1A6EAF171790}" type="presParOf" srcId="{27DFDF52-8CA3-4123-9182-CB887368C9E7}" destId="{28778B9D-A2BA-437D-BDA7-F63EB7B9C42C}" srcOrd="0" destOrd="0" presId="urn:microsoft.com/office/officeart/2005/8/layout/hList7"/>
    <dgm:cxn modelId="{2FDBD4CF-6D90-40A2-9C2B-E11E2213F070}" type="presParOf" srcId="{27DFDF52-8CA3-4123-9182-CB887368C9E7}" destId="{2466CEC3-63DA-4CA0-8193-CF141D9A04E5}" srcOrd="1" destOrd="0" presId="urn:microsoft.com/office/officeart/2005/8/layout/hList7"/>
    <dgm:cxn modelId="{65A24B57-C4C6-4E54-94C2-3FD0C195D401}" type="presParOf" srcId="{2466CEC3-63DA-4CA0-8193-CF141D9A04E5}" destId="{50CF03AF-6038-4F72-9437-58EBB44F066C}" srcOrd="0" destOrd="0" presId="urn:microsoft.com/office/officeart/2005/8/layout/hList7"/>
    <dgm:cxn modelId="{579732F0-222E-4020-AA5A-3BE011710CD7}" type="presParOf" srcId="{50CF03AF-6038-4F72-9437-58EBB44F066C}" destId="{61BFE3CB-7E8D-46E2-8A3A-D0441D70FABF}" srcOrd="0" destOrd="0" presId="urn:microsoft.com/office/officeart/2005/8/layout/hList7"/>
    <dgm:cxn modelId="{EC22FF1F-4A6F-4ACF-BB41-F1335EBBE082}" type="presParOf" srcId="{50CF03AF-6038-4F72-9437-58EBB44F066C}" destId="{5B7FCF66-C1AC-4C82-8C82-FC6BC2688C29}" srcOrd="1" destOrd="0" presId="urn:microsoft.com/office/officeart/2005/8/layout/hList7"/>
    <dgm:cxn modelId="{06EE1988-3140-42B4-9A14-3FE14BA0B251}" type="presParOf" srcId="{50CF03AF-6038-4F72-9437-58EBB44F066C}" destId="{20FFA8EB-FBDC-49DB-8089-46A2D3EE7378}" srcOrd="2" destOrd="0" presId="urn:microsoft.com/office/officeart/2005/8/layout/hList7"/>
    <dgm:cxn modelId="{E56CB01C-EFBF-4B67-8FC4-A4655B1A533F}" type="presParOf" srcId="{50CF03AF-6038-4F72-9437-58EBB44F066C}" destId="{C48EBF00-955B-474D-BD4E-B8D41574D2DE}" srcOrd="3" destOrd="0" presId="urn:microsoft.com/office/officeart/2005/8/layout/hList7"/>
    <dgm:cxn modelId="{B3E3C2D2-A907-471E-B30A-2984D69AF1BD}" type="presParOf" srcId="{2466CEC3-63DA-4CA0-8193-CF141D9A04E5}" destId="{87F64F33-653E-4F9D-89AD-610A2F5770E2}" srcOrd="1" destOrd="0" presId="urn:microsoft.com/office/officeart/2005/8/layout/hList7"/>
    <dgm:cxn modelId="{C02B53EF-6651-4A0C-9836-CE90149CE31B}" type="presParOf" srcId="{2466CEC3-63DA-4CA0-8193-CF141D9A04E5}" destId="{EA09B59D-803C-4229-9F64-D5B4DC1EBA08}" srcOrd="2" destOrd="0" presId="urn:microsoft.com/office/officeart/2005/8/layout/hList7"/>
    <dgm:cxn modelId="{3F7F27D2-F8E6-4F66-B160-7F33778818D0}" type="presParOf" srcId="{EA09B59D-803C-4229-9F64-D5B4DC1EBA08}" destId="{6CFCA7A8-FB16-4458-B056-F9FA94D25F59}" srcOrd="0" destOrd="0" presId="urn:microsoft.com/office/officeart/2005/8/layout/hList7"/>
    <dgm:cxn modelId="{BA02DE10-A974-4049-AF34-030E03E3CAD2}" type="presParOf" srcId="{EA09B59D-803C-4229-9F64-D5B4DC1EBA08}" destId="{6841FF1D-CCFA-41D4-8764-9F9483F785AD}" srcOrd="1" destOrd="0" presId="urn:microsoft.com/office/officeart/2005/8/layout/hList7"/>
    <dgm:cxn modelId="{C6E6AD18-2077-4213-8489-16BCA6EB68A6}" type="presParOf" srcId="{EA09B59D-803C-4229-9F64-D5B4DC1EBA08}" destId="{8FF4BE1D-391D-4276-A8F5-98B0EEC90284}" srcOrd="2" destOrd="0" presId="urn:microsoft.com/office/officeart/2005/8/layout/hList7"/>
    <dgm:cxn modelId="{005409FF-05F2-4CEE-BB7A-B212954F76E8}" type="presParOf" srcId="{EA09B59D-803C-4229-9F64-D5B4DC1EBA08}" destId="{A83E3F78-C927-4A10-80F9-93380211FFFC}" srcOrd="3" destOrd="0" presId="urn:microsoft.com/office/officeart/2005/8/layout/hList7"/>
    <dgm:cxn modelId="{D7E3A53C-9A1C-46D3-8790-D509D5546B02}" type="presParOf" srcId="{2466CEC3-63DA-4CA0-8193-CF141D9A04E5}" destId="{651337C1-5DB6-4ACC-9230-2A570ACB1BAD}" srcOrd="3" destOrd="0" presId="urn:microsoft.com/office/officeart/2005/8/layout/hList7"/>
    <dgm:cxn modelId="{5B0DB715-EB95-4D62-AE36-C02693948232}" type="presParOf" srcId="{2466CEC3-63DA-4CA0-8193-CF141D9A04E5}" destId="{76D22A2B-DB64-4A81-BAC3-5A5F0C45D45A}" srcOrd="4" destOrd="0" presId="urn:microsoft.com/office/officeart/2005/8/layout/hList7"/>
    <dgm:cxn modelId="{0B7189FF-1240-4196-97E4-76F14D2AA14E}" type="presParOf" srcId="{76D22A2B-DB64-4A81-BAC3-5A5F0C45D45A}" destId="{8888C293-3C59-4814-A4BF-7E77F359B80A}" srcOrd="0" destOrd="0" presId="urn:microsoft.com/office/officeart/2005/8/layout/hList7"/>
    <dgm:cxn modelId="{BDF639D5-C9C0-4624-A820-AE97919D2123}" type="presParOf" srcId="{76D22A2B-DB64-4A81-BAC3-5A5F0C45D45A}" destId="{AA18D3CC-4E3E-4245-B75C-A7866C29902C}" srcOrd="1" destOrd="0" presId="urn:microsoft.com/office/officeart/2005/8/layout/hList7"/>
    <dgm:cxn modelId="{F203F9FE-3C5E-40A3-8F50-BA47A5DD87B5}" type="presParOf" srcId="{76D22A2B-DB64-4A81-BAC3-5A5F0C45D45A}" destId="{1D6BFFB8-C7D8-4720-8678-A8765EC6695B}" srcOrd="2" destOrd="0" presId="urn:microsoft.com/office/officeart/2005/8/layout/hList7"/>
    <dgm:cxn modelId="{7DFB1C51-D963-4506-8204-97C554694F37}" type="presParOf" srcId="{76D22A2B-DB64-4A81-BAC3-5A5F0C45D45A}" destId="{D22C5EFA-1141-4407-9D49-22B2E53651F1}" srcOrd="3" destOrd="0" presId="urn:microsoft.com/office/officeart/2005/8/layout/hList7"/>
    <dgm:cxn modelId="{05E9B728-445E-4F19-A70A-D0C8A437E477}" type="presParOf" srcId="{2466CEC3-63DA-4CA0-8193-CF141D9A04E5}" destId="{DB9F1338-E1CB-4DCE-B766-2C6C207815A1}" srcOrd="5" destOrd="0" presId="urn:microsoft.com/office/officeart/2005/8/layout/hList7"/>
    <dgm:cxn modelId="{10CCE139-BD1C-47A8-A4EF-569506BECE52}" type="presParOf" srcId="{2466CEC3-63DA-4CA0-8193-CF141D9A04E5}" destId="{0AA807B2-CF34-45D4-A9C9-7A7D1D14B4FB}" srcOrd="6" destOrd="0" presId="urn:microsoft.com/office/officeart/2005/8/layout/hList7"/>
    <dgm:cxn modelId="{F54F0F61-4DC2-4424-98CD-F76775AD3680}" type="presParOf" srcId="{0AA807B2-CF34-45D4-A9C9-7A7D1D14B4FB}" destId="{7FB4442C-50C5-43E6-BAA5-718F035E3684}" srcOrd="0" destOrd="0" presId="urn:microsoft.com/office/officeart/2005/8/layout/hList7"/>
    <dgm:cxn modelId="{E06D735D-8497-4E6C-9422-0F5A74427381}" type="presParOf" srcId="{0AA807B2-CF34-45D4-A9C9-7A7D1D14B4FB}" destId="{3E1BE723-091E-4ACA-B88E-2AB0D8F189B7}" srcOrd="1" destOrd="0" presId="urn:microsoft.com/office/officeart/2005/8/layout/hList7"/>
    <dgm:cxn modelId="{73448E03-8EE7-4B16-9423-8F341A2E82CC}" type="presParOf" srcId="{0AA807B2-CF34-45D4-A9C9-7A7D1D14B4FB}" destId="{349EF832-AD65-4091-8F82-71566726E14B}" srcOrd="2" destOrd="0" presId="urn:microsoft.com/office/officeart/2005/8/layout/hList7"/>
    <dgm:cxn modelId="{1AC2D983-E43C-4F3E-A376-F987C7DBAFE0}" type="presParOf" srcId="{0AA807B2-CF34-45D4-A9C9-7A7D1D14B4FB}" destId="{4F36A31A-45F5-4D6F-B03C-75F1CBE60D5D}" srcOrd="3" destOrd="0" presId="urn:microsoft.com/office/officeart/2005/8/layout/hList7"/>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D04AE-9C7E-4E77-904D-B3BBD6E632F6}">
      <dsp:nvSpPr>
        <dsp:cNvPr id="0" name=""/>
        <dsp:cNvSpPr/>
      </dsp:nvSpPr>
      <dsp:spPr>
        <a:xfrm>
          <a:off x="4656" y="92397"/>
          <a:ext cx="1225205" cy="914590"/>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30480" rIns="10160" bIns="10160" numCol="1" spcCol="1270" anchor="t" anchorCtr="0">
          <a:noAutofit/>
        </a:bodyPr>
        <a:lstStyle/>
        <a:p>
          <a:pPr marL="57150" lvl="1" indent="-57150" algn="just" defTabSz="355600">
            <a:lnSpc>
              <a:spcPct val="90000"/>
            </a:lnSpc>
            <a:spcBef>
              <a:spcPct val="0"/>
            </a:spcBef>
            <a:spcAft>
              <a:spcPct val="15000"/>
            </a:spcAft>
            <a:buFont typeface="Cambria Math" panose="02040503050406030204" pitchFamily="18" charset="0"/>
            <a:buChar char="▸"/>
          </a:pPr>
          <a:r>
            <a:rPr lang="es-CR" sz="800" kern="1200"/>
            <a:t>Asumimos nuestras funciones con responsabilidad y lealtad, procurando dar siempre más de los esperado para el logro de nuestros objetivos.</a:t>
          </a:r>
        </a:p>
      </dsp:txBody>
      <dsp:txXfrm>
        <a:off x="26086" y="113827"/>
        <a:ext cx="1182345" cy="893160"/>
      </dsp:txXfrm>
    </dsp:sp>
    <dsp:sp modelId="{E3C39E56-D1C3-4AF2-AF6D-6742C7ED5E5C}">
      <dsp:nvSpPr>
        <dsp:cNvPr id="0" name=""/>
        <dsp:cNvSpPr/>
      </dsp:nvSpPr>
      <dsp:spPr>
        <a:xfrm>
          <a:off x="4656" y="1006987"/>
          <a:ext cx="1225205" cy="393273"/>
        </a:xfrm>
        <a:prstGeom prst="rect">
          <a:avLst/>
        </a:prstGeom>
        <a:solidFill>
          <a:srgbClr val="204775"/>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ctr" defTabSz="533400">
            <a:lnSpc>
              <a:spcPct val="90000"/>
            </a:lnSpc>
            <a:spcBef>
              <a:spcPct val="0"/>
            </a:spcBef>
            <a:spcAft>
              <a:spcPct val="35000"/>
            </a:spcAft>
            <a:buNone/>
          </a:pPr>
          <a:r>
            <a:rPr lang="es-CR" sz="1200" kern="1200"/>
            <a:t>Compromiso</a:t>
          </a:r>
        </a:p>
      </dsp:txBody>
      <dsp:txXfrm>
        <a:off x="4656" y="1006987"/>
        <a:ext cx="862821" cy="393273"/>
      </dsp:txXfrm>
    </dsp:sp>
    <dsp:sp modelId="{312D7559-DD1E-45BB-98AF-0D647A12F95E}">
      <dsp:nvSpPr>
        <dsp:cNvPr id="0" name=""/>
        <dsp:cNvSpPr/>
      </dsp:nvSpPr>
      <dsp:spPr>
        <a:xfrm>
          <a:off x="902136" y="1069455"/>
          <a:ext cx="428822" cy="428822"/>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28266D4-53DB-42A5-A7EA-30A322483170}">
      <dsp:nvSpPr>
        <dsp:cNvPr id="0" name=""/>
        <dsp:cNvSpPr/>
      </dsp:nvSpPr>
      <dsp:spPr>
        <a:xfrm>
          <a:off x="1437196" y="102856"/>
          <a:ext cx="1225205" cy="914590"/>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30480" rIns="10160" bIns="10160" numCol="1" spcCol="1270" anchor="t" anchorCtr="0">
          <a:noAutofit/>
        </a:bodyPr>
        <a:lstStyle/>
        <a:p>
          <a:pPr marL="57150" lvl="1" indent="-57150" algn="l" defTabSz="355600">
            <a:lnSpc>
              <a:spcPct val="90000"/>
            </a:lnSpc>
            <a:spcBef>
              <a:spcPct val="0"/>
            </a:spcBef>
            <a:spcAft>
              <a:spcPct val="15000"/>
            </a:spcAft>
            <a:buChar char="•"/>
          </a:pPr>
          <a:r>
            <a:rPr lang="es-CR" sz="800" kern="1200"/>
            <a:t>Actuamos con rectitud, justicia y honestidad, demostrando coherencia entre lo que se dice y lo que se hace.</a:t>
          </a:r>
        </a:p>
      </dsp:txBody>
      <dsp:txXfrm>
        <a:off x="1458626" y="124286"/>
        <a:ext cx="1182345" cy="893160"/>
      </dsp:txXfrm>
    </dsp:sp>
    <dsp:sp modelId="{5043F889-F348-4FC7-B03C-1719219C3DA9}">
      <dsp:nvSpPr>
        <dsp:cNvPr id="0" name=""/>
        <dsp:cNvSpPr/>
      </dsp:nvSpPr>
      <dsp:spPr>
        <a:xfrm>
          <a:off x="1437196" y="1017446"/>
          <a:ext cx="1225205" cy="393273"/>
        </a:xfrm>
        <a:prstGeom prst="rect">
          <a:avLst/>
        </a:prstGeom>
        <a:solidFill>
          <a:srgbClr val="0A799A"/>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ctr" defTabSz="533400">
            <a:lnSpc>
              <a:spcPct val="90000"/>
            </a:lnSpc>
            <a:spcBef>
              <a:spcPct val="0"/>
            </a:spcBef>
            <a:spcAft>
              <a:spcPct val="35000"/>
            </a:spcAft>
            <a:buNone/>
          </a:pPr>
          <a:r>
            <a:rPr lang="es-CR" sz="1200" kern="1200"/>
            <a:t>Integridad</a:t>
          </a:r>
        </a:p>
      </dsp:txBody>
      <dsp:txXfrm>
        <a:off x="1437196" y="1017446"/>
        <a:ext cx="862821" cy="393273"/>
      </dsp:txXfrm>
    </dsp:sp>
    <dsp:sp modelId="{0D6E1375-DDBA-41CB-AF65-5CF7F3E0868C}">
      <dsp:nvSpPr>
        <dsp:cNvPr id="0" name=""/>
        <dsp:cNvSpPr/>
      </dsp:nvSpPr>
      <dsp:spPr>
        <a:xfrm>
          <a:off x="2354511" y="1100832"/>
          <a:ext cx="389151" cy="386986"/>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8EBABF0-DE83-424A-8AA8-F8445597E86E}">
      <dsp:nvSpPr>
        <dsp:cNvPr id="0" name=""/>
        <dsp:cNvSpPr/>
      </dsp:nvSpPr>
      <dsp:spPr>
        <a:xfrm>
          <a:off x="2849901" y="92397"/>
          <a:ext cx="1225205" cy="914590"/>
        </a:xfrm>
        <a:prstGeom prst="round2SameRect">
          <a:avLst>
            <a:gd name="adj1" fmla="val 8000"/>
            <a:gd name="adj2" fmla="val 0"/>
          </a:avLst>
        </a:prstGeom>
        <a:solidFill>
          <a:schemeClr val="lt1">
            <a:alpha val="90000"/>
            <a:hueOff val="0"/>
            <a:satOff val="0"/>
            <a:lumOff val="0"/>
            <a:alphaOff val="0"/>
          </a:schemeClr>
        </a:solidFill>
        <a:ln w="12700" cap="flat" cmpd="sng" algn="ctr">
          <a:solidFill>
            <a:srgbClr val="1B75BB"/>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30480" rIns="10160" bIns="10160" numCol="1" spcCol="1270" anchor="t" anchorCtr="0">
          <a:noAutofit/>
        </a:bodyPr>
        <a:lstStyle/>
        <a:p>
          <a:pPr marL="57150" lvl="1" indent="-57150" algn="l" defTabSz="355600">
            <a:lnSpc>
              <a:spcPct val="90000"/>
            </a:lnSpc>
            <a:spcBef>
              <a:spcPct val="0"/>
            </a:spcBef>
            <a:spcAft>
              <a:spcPct val="15000"/>
            </a:spcAft>
            <a:buChar char="•"/>
          </a:pPr>
          <a:r>
            <a:rPr lang="es-CR" sz="800" kern="1200"/>
            <a:t>Reconocemos y valoramos a los demás, sus opiniones e ideas, y ajustamos nuestro comportamiento a las normas establecidas.</a:t>
          </a:r>
        </a:p>
      </dsp:txBody>
      <dsp:txXfrm>
        <a:off x="2871331" y="113827"/>
        <a:ext cx="1182345" cy="893160"/>
      </dsp:txXfrm>
    </dsp:sp>
    <dsp:sp modelId="{1FFC0921-1D25-4395-B742-00D81EC1C8BE}">
      <dsp:nvSpPr>
        <dsp:cNvPr id="0" name=""/>
        <dsp:cNvSpPr/>
      </dsp:nvSpPr>
      <dsp:spPr>
        <a:xfrm>
          <a:off x="2849901" y="1006987"/>
          <a:ext cx="1225205" cy="393273"/>
        </a:xfrm>
        <a:prstGeom prst="rect">
          <a:avLst/>
        </a:prstGeom>
        <a:solidFill>
          <a:srgbClr val="1B75BB"/>
        </a:solidFill>
        <a:ln w="12700" cap="flat" cmpd="sng" algn="ctr">
          <a:solidFill>
            <a:srgbClr val="1B75B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ctr" defTabSz="533400">
            <a:lnSpc>
              <a:spcPct val="90000"/>
            </a:lnSpc>
            <a:spcBef>
              <a:spcPct val="0"/>
            </a:spcBef>
            <a:spcAft>
              <a:spcPct val="35000"/>
            </a:spcAft>
            <a:buNone/>
          </a:pPr>
          <a:r>
            <a:rPr lang="es-CR" sz="1200" kern="1200"/>
            <a:t>Respeto</a:t>
          </a:r>
        </a:p>
      </dsp:txBody>
      <dsp:txXfrm>
        <a:off x="2849901" y="1006987"/>
        <a:ext cx="862821" cy="393273"/>
      </dsp:txXfrm>
    </dsp:sp>
    <dsp:sp modelId="{15451C99-849C-44AF-9F41-9431761E8BD4}">
      <dsp:nvSpPr>
        <dsp:cNvPr id="0" name=""/>
        <dsp:cNvSpPr/>
      </dsp:nvSpPr>
      <dsp:spPr>
        <a:xfrm>
          <a:off x="3747381" y="1069455"/>
          <a:ext cx="428822" cy="428822"/>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8B36E14-16BC-4711-8CAF-709832BC5A17}">
      <dsp:nvSpPr>
        <dsp:cNvPr id="0" name=""/>
        <dsp:cNvSpPr/>
      </dsp:nvSpPr>
      <dsp:spPr>
        <a:xfrm>
          <a:off x="4282441" y="92397"/>
          <a:ext cx="1225205" cy="914590"/>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30480" rIns="10160" bIns="10160" numCol="1" spcCol="1270" anchor="t" anchorCtr="0">
          <a:noAutofit/>
        </a:bodyPr>
        <a:lstStyle/>
        <a:p>
          <a:pPr marL="57150" lvl="1" indent="-57150" algn="l" defTabSz="355600">
            <a:lnSpc>
              <a:spcPct val="90000"/>
            </a:lnSpc>
            <a:spcBef>
              <a:spcPct val="0"/>
            </a:spcBef>
            <a:spcAft>
              <a:spcPct val="15000"/>
            </a:spcAft>
            <a:buChar char="•"/>
          </a:pPr>
          <a:r>
            <a:rPr lang="es-CR" sz="800" kern="1200"/>
            <a:t>Rendimos cuentas de nuestra gestión y de los criterios que fundamentan nuestras decisiones, fortaleciendo la confianza.</a:t>
          </a:r>
        </a:p>
      </dsp:txBody>
      <dsp:txXfrm>
        <a:off x="4303871" y="113827"/>
        <a:ext cx="1182345" cy="893160"/>
      </dsp:txXfrm>
    </dsp:sp>
    <dsp:sp modelId="{8948172C-48DE-4E92-96A7-22C4BB66CA4A}">
      <dsp:nvSpPr>
        <dsp:cNvPr id="0" name=""/>
        <dsp:cNvSpPr/>
      </dsp:nvSpPr>
      <dsp:spPr>
        <a:xfrm>
          <a:off x="4282441" y="1006987"/>
          <a:ext cx="1225205" cy="393273"/>
        </a:xfrm>
        <a:prstGeom prst="rect">
          <a:avLst/>
        </a:prstGeom>
        <a:solidFill>
          <a:srgbClr val="81BD41"/>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0" rIns="13970" bIns="0" numCol="1" spcCol="1270" anchor="ctr" anchorCtr="0">
          <a:noAutofit/>
        </a:bodyPr>
        <a:lstStyle/>
        <a:p>
          <a:pPr marL="0" lvl="0" indent="0" algn="ctr" defTabSz="488950">
            <a:lnSpc>
              <a:spcPct val="90000"/>
            </a:lnSpc>
            <a:spcBef>
              <a:spcPct val="0"/>
            </a:spcBef>
            <a:spcAft>
              <a:spcPct val="35000"/>
            </a:spcAft>
            <a:buNone/>
          </a:pPr>
          <a:r>
            <a:rPr lang="es-CR" sz="1100" kern="1200"/>
            <a:t>Transparencia</a:t>
          </a:r>
        </a:p>
      </dsp:txBody>
      <dsp:txXfrm>
        <a:off x="4282441" y="1006987"/>
        <a:ext cx="862821" cy="393273"/>
      </dsp:txXfrm>
    </dsp:sp>
    <dsp:sp modelId="{6D9E4317-7FB6-4135-B580-C1C229B886F2}">
      <dsp:nvSpPr>
        <dsp:cNvPr id="0" name=""/>
        <dsp:cNvSpPr/>
      </dsp:nvSpPr>
      <dsp:spPr>
        <a:xfrm>
          <a:off x="5179921" y="1069455"/>
          <a:ext cx="428822" cy="428822"/>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EE1A7-4390-487A-99F5-410D52DE9A0F}">
      <dsp:nvSpPr>
        <dsp:cNvPr id="0" name=""/>
        <dsp:cNvSpPr/>
      </dsp:nvSpPr>
      <dsp:spPr>
        <a:xfrm>
          <a:off x="197435" y="1696"/>
          <a:ext cx="1184076" cy="710445"/>
        </a:xfrm>
        <a:prstGeom prst="rect">
          <a:avLst/>
        </a:prstGeom>
        <a:solidFill>
          <a:srgbClr val="0D559A"/>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Banca de Inversión y Asesores Legales</a:t>
          </a:r>
        </a:p>
      </dsp:txBody>
      <dsp:txXfrm>
        <a:off x="197435" y="1696"/>
        <a:ext cx="1184076" cy="710445"/>
      </dsp:txXfrm>
    </dsp:sp>
    <dsp:sp modelId="{BD6C9206-682A-4CB7-8641-3C1C6ADBB565}">
      <dsp:nvSpPr>
        <dsp:cNvPr id="0" name=""/>
        <dsp:cNvSpPr/>
      </dsp:nvSpPr>
      <dsp:spPr>
        <a:xfrm>
          <a:off x="1499919" y="1696"/>
          <a:ext cx="1184076" cy="710445"/>
        </a:xfrm>
        <a:prstGeom prst="rect">
          <a:avLst/>
        </a:prstGeom>
        <a:solidFill>
          <a:srgbClr val="0D559A"/>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CONASSIF</a:t>
          </a:r>
        </a:p>
      </dsp:txBody>
      <dsp:txXfrm>
        <a:off x="1499919" y="1696"/>
        <a:ext cx="1184076" cy="710445"/>
      </dsp:txXfrm>
    </dsp:sp>
    <dsp:sp modelId="{EFA27210-5D53-444E-9500-744EAB95A52A}">
      <dsp:nvSpPr>
        <dsp:cNvPr id="0" name=""/>
        <dsp:cNvSpPr/>
      </dsp:nvSpPr>
      <dsp:spPr>
        <a:xfrm>
          <a:off x="2802403" y="1696"/>
          <a:ext cx="1184076" cy="710445"/>
        </a:xfrm>
        <a:prstGeom prst="rect">
          <a:avLst/>
        </a:prstGeom>
        <a:solidFill>
          <a:srgbClr val="0D559A"/>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Inversionistas</a:t>
          </a:r>
        </a:p>
      </dsp:txBody>
      <dsp:txXfrm>
        <a:off x="2802403" y="1696"/>
        <a:ext cx="1184076" cy="710445"/>
      </dsp:txXfrm>
    </dsp:sp>
    <dsp:sp modelId="{AB2CB5AB-FD28-4F14-854A-A192AEEA3CAC}">
      <dsp:nvSpPr>
        <dsp:cNvPr id="0" name=""/>
        <dsp:cNvSpPr/>
      </dsp:nvSpPr>
      <dsp:spPr>
        <a:xfrm>
          <a:off x="4104888" y="1696"/>
          <a:ext cx="1184076" cy="710445"/>
        </a:xfrm>
        <a:prstGeom prst="rect">
          <a:avLst/>
        </a:prstGeom>
        <a:solidFill>
          <a:srgbClr val="0D559A"/>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Organismos internacionales</a:t>
          </a:r>
        </a:p>
      </dsp:txBody>
      <dsp:txXfrm>
        <a:off x="4104888" y="1696"/>
        <a:ext cx="1184076" cy="710445"/>
      </dsp:txXfrm>
    </dsp:sp>
    <dsp:sp modelId="{0F25610D-325C-4397-AD8B-2DF17193E200}">
      <dsp:nvSpPr>
        <dsp:cNvPr id="0" name=""/>
        <dsp:cNvSpPr/>
      </dsp:nvSpPr>
      <dsp:spPr>
        <a:xfrm>
          <a:off x="197435" y="830550"/>
          <a:ext cx="1184076" cy="710445"/>
        </a:xfrm>
        <a:prstGeom prst="rect">
          <a:avLst/>
        </a:prstGeom>
        <a:solidFill>
          <a:srgbClr val="1066B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Organizaciones gremiales</a:t>
          </a:r>
        </a:p>
      </dsp:txBody>
      <dsp:txXfrm>
        <a:off x="197435" y="830550"/>
        <a:ext cx="1184076" cy="710445"/>
      </dsp:txXfrm>
    </dsp:sp>
    <dsp:sp modelId="{159004E9-E470-4B3B-AE15-D14CC2544E87}">
      <dsp:nvSpPr>
        <dsp:cNvPr id="0" name=""/>
        <dsp:cNvSpPr/>
      </dsp:nvSpPr>
      <dsp:spPr>
        <a:xfrm>
          <a:off x="1499919" y="830550"/>
          <a:ext cx="1184076" cy="710445"/>
        </a:xfrm>
        <a:prstGeom prst="rect">
          <a:avLst/>
        </a:prstGeom>
        <a:solidFill>
          <a:srgbClr val="1066B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Órganos de Control </a:t>
          </a:r>
          <a:r>
            <a:rPr lang="es-CR" sz="1100" kern="1200" baseline="30000"/>
            <a:t>1</a:t>
          </a:r>
          <a:endParaRPr lang="es-CR" sz="1100" kern="1200"/>
        </a:p>
      </dsp:txBody>
      <dsp:txXfrm>
        <a:off x="1499919" y="830550"/>
        <a:ext cx="1184076" cy="710445"/>
      </dsp:txXfrm>
    </dsp:sp>
    <dsp:sp modelId="{FB545929-1C2D-447C-8F28-8337D121A2CC}">
      <dsp:nvSpPr>
        <dsp:cNvPr id="0" name=""/>
        <dsp:cNvSpPr/>
      </dsp:nvSpPr>
      <dsp:spPr>
        <a:xfrm>
          <a:off x="2802403" y="830550"/>
          <a:ext cx="1184076" cy="710445"/>
        </a:xfrm>
        <a:prstGeom prst="rect">
          <a:avLst/>
        </a:prstGeom>
        <a:solidFill>
          <a:srgbClr val="1066BC"/>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Poder Ejecutivo</a:t>
          </a:r>
        </a:p>
      </dsp:txBody>
      <dsp:txXfrm>
        <a:off x="2802403" y="830550"/>
        <a:ext cx="1184076" cy="710445"/>
      </dsp:txXfrm>
    </dsp:sp>
    <dsp:sp modelId="{C8A99F3C-BC62-4819-8FE9-97FDA8B65C18}">
      <dsp:nvSpPr>
        <dsp:cNvPr id="0" name=""/>
        <dsp:cNvSpPr/>
      </dsp:nvSpPr>
      <dsp:spPr>
        <a:xfrm>
          <a:off x="4104888" y="830550"/>
          <a:ext cx="1184076" cy="710445"/>
        </a:xfrm>
        <a:prstGeom prst="rect">
          <a:avLst/>
        </a:prstGeom>
        <a:solidFill>
          <a:srgbClr val="1066BC"/>
        </a:solidFill>
        <a:ln>
          <a:solidFill>
            <a:srgbClr val="1B75BB"/>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Poder Judicial</a:t>
          </a:r>
        </a:p>
      </dsp:txBody>
      <dsp:txXfrm>
        <a:off x="4104888" y="830550"/>
        <a:ext cx="1184076" cy="710445"/>
      </dsp:txXfrm>
    </dsp:sp>
    <dsp:sp modelId="{D7DAF543-344A-44D3-9E18-55EE236DC859}">
      <dsp:nvSpPr>
        <dsp:cNvPr id="0" name=""/>
        <dsp:cNvSpPr/>
      </dsp:nvSpPr>
      <dsp:spPr>
        <a:xfrm>
          <a:off x="197435" y="1659403"/>
          <a:ext cx="1184076" cy="710445"/>
        </a:xfrm>
        <a:prstGeom prst="rect">
          <a:avLst/>
        </a:prstGeom>
        <a:solidFill>
          <a:srgbClr val="3D96EF"/>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Poder Legislativo</a:t>
          </a:r>
        </a:p>
      </dsp:txBody>
      <dsp:txXfrm>
        <a:off x="197435" y="1659403"/>
        <a:ext cx="1184076" cy="710445"/>
      </dsp:txXfrm>
    </dsp:sp>
    <dsp:sp modelId="{50FB9DE3-A8D6-4983-9D94-E3EC889CB140}">
      <dsp:nvSpPr>
        <dsp:cNvPr id="0" name=""/>
        <dsp:cNvSpPr/>
      </dsp:nvSpPr>
      <dsp:spPr>
        <a:xfrm>
          <a:off x="1499919" y="1659403"/>
          <a:ext cx="1184076" cy="710445"/>
        </a:xfrm>
        <a:prstGeom prst="rect">
          <a:avLst/>
        </a:prstGeom>
        <a:solidFill>
          <a:srgbClr val="3D96EF"/>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Medios de comunciación</a:t>
          </a:r>
        </a:p>
      </dsp:txBody>
      <dsp:txXfrm>
        <a:off x="1499919" y="1659403"/>
        <a:ext cx="1184076" cy="710445"/>
      </dsp:txXfrm>
    </dsp:sp>
    <dsp:sp modelId="{7FD8E691-0993-4BF0-A1F6-BF6A2946D587}">
      <dsp:nvSpPr>
        <dsp:cNvPr id="0" name=""/>
        <dsp:cNvSpPr/>
      </dsp:nvSpPr>
      <dsp:spPr>
        <a:xfrm>
          <a:off x="2802403" y="1659403"/>
          <a:ext cx="1184076" cy="710445"/>
        </a:xfrm>
        <a:prstGeom prst="rect">
          <a:avLst/>
        </a:prstGeom>
        <a:solidFill>
          <a:srgbClr val="3D96EF"/>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Regulados</a:t>
          </a:r>
        </a:p>
      </dsp:txBody>
      <dsp:txXfrm>
        <a:off x="2802403" y="1659403"/>
        <a:ext cx="1184076" cy="710445"/>
      </dsp:txXfrm>
    </dsp:sp>
    <dsp:sp modelId="{B65D9A87-C60B-4550-8B6B-15CD52A3B371}">
      <dsp:nvSpPr>
        <dsp:cNvPr id="0" name=""/>
        <dsp:cNvSpPr/>
      </dsp:nvSpPr>
      <dsp:spPr>
        <a:xfrm>
          <a:off x="4104888" y="1659403"/>
          <a:ext cx="1184076" cy="710445"/>
        </a:xfrm>
        <a:prstGeom prst="rect">
          <a:avLst/>
        </a:prstGeom>
        <a:solidFill>
          <a:srgbClr val="3D96EF"/>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Sector Fintech</a:t>
          </a:r>
        </a:p>
      </dsp:txBody>
      <dsp:txXfrm>
        <a:off x="4104888" y="1659403"/>
        <a:ext cx="1184076" cy="710445"/>
      </dsp:txXfrm>
    </dsp:sp>
    <dsp:sp modelId="{8DFF083B-7462-47DE-B0C0-5FC3732381AC}">
      <dsp:nvSpPr>
        <dsp:cNvPr id="0" name=""/>
        <dsp:cNvSpPr/>
      </dsp:nvSpPr>
      <dsp:spPr>
        <a:xfrm>
          <a:off x="2151161" y="2488257"/>
          <a:ext cx="1184076" cy="710445"/>
        </a:xfrm>
        <a:prstGeom prst="rect">
          <a:avLst/>
        </a:prstGeom>
        <a:solidFill>
          <a:srgbClr val="6DB0F3"/>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s-CR" sz="1100" kern="1200"/>
            <a:t>Superintendencias</a:t>
          </a:r>
        </a:p>
      </dsp:txBody>
      <dsp:txXfrm>
        <a:off x="2151161" y="2488257"/>
        <a:ext cx="1184076" cy="710445"/>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FE3CB-7E8D-46E2-8A3A-D0441D70FABF}">
      <dsp:nvSpPr>
        <dsp:cNvPr id="0" name=""/>
        <dsp:cNvSpPr/>
      </dsp:nvSpPr>
      <dsp:spPr>
        <a:xfrm>
          <a:off x="1279" y="0"/>
          <a:ext cx="1340792" cy="1943100"/>
        </a:xfrm>
        <a:prstGeom prst="roundRect">
          <a:avLst>
            <a:gd name="adj" fmla="val 10000"/>
          </a:avLst>
        </a:prstGeom>
        <a:solidFill>
          <a:srgbClr val="20477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s-CR" sz="1300" kern="1200"/>
            <a:t>Regulación y Supervisión</a:t>
          </a:r>
        </a:p>
      </dsp:txBody>
      <dsp:txXfrm>
        <a:off x="1279" y="777240"/>
        <a:ext cx="1340792" cy="777240"/>
      </dsp:txXfrm>
    </dsp:sp>
    <dsp:sp modelId="{C48EBF00-955B-474D-BD4E-B8D41574D2DE}">
      <dsp:nvSpPr>
        <dsp:cNvPr id="0" name=""/>
        <dsp:cNvSpPr/>
      </dsp:nvSpPr>
      <dsp:spPr>
        <a:xfrm>
          <a:off x="348149" y="116586"/>
          <a:ext cx="647052" cy="647052"/>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CFCA7A8-FB16-4458-B056-F9FA94D25F59}">
      <dsp:nvSpPr>
        <dsp:cNvPr id="0" name=""/>
        <dsp:cNvSpPr/>
      </dsp:nvSpPr>
      <dsp:spPr>
        <a:xfrm>
          <a:off x="1382295" y="0"/>
          <a:ext cx="1340792" cy="1943100"/>
        </a:xfrm>
        <a:prstGeom prst="roundRect">
          <a:avLst>
            <a:gd name="adj" fmla="val 10000"/>
          </a:avLst>
        </a:prstGeom>
        <a:solidFill>
          <a:srgbClr val="1B75B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s-CR" sz="1300" kern="1200"/>
            <a:t>Transformación Digital </a:t>
          </a:r>
        </a:p>
      </dsp:txBody>
      <dsp:txXfrm>
        <a:off x="1382295" y="777240"/>
        <a:ext cx="1340792" cy="777240"/>
      </dsp:txXfrm>
    </dsp:sp>
    <dsp:sp modelId="{A83E3F78-C927-4A10-80F9-93380211FFFC}">
      <dsp:nvSpPr>
        <dsp:cNvPr id="0" name=""/>
        <dsp:cNvSpPr/>
      </dsp:nvSpPr>
      <dsp:spPr>
        <a:xfrm>
          <a:off x="1729165" y="116586"/>
          <a:ext cx="647052" cy="647052"/>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888C293-3C59-4814-A4BF-7E77F359B80A}">
      <dsp:nvSpPr>
        <dsp:cNvPr id="0" name=""/>
        <dsp:cNvSpPr/>
      </dsp:nvSpPr>
      <dsp:spPr>
        <a:xfrm>
          <a:off x="2763311" y="0"/>
          <a:ext cx="1340792" cy="1943100"/>
        </a:xfrm>
        <a:prstGeom prst="roundRect">
          <a:avLst>
            <a:gd name="adj" fmla="val 10000"/>
          </a:avLst>
        </a:prstGeom>
        <a:solidFill>
          <a:srgbClr val="0A79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s-CR" sz="1300" kern="1200"/>
            <a:t>Innovación </a:t>
          </a:r>
        </a:p>
      </dsp:txBody>
      <dsp:txXfrm>
        <a:off x="2763311" y="777240"/>
        <a:ext cx="1340792" cy="777240"/>
      </dsp:txXfrm>
    </dsp:sp>
    <dsp:sp modelId="{D22C5EFA-1141-4407-9D49-22B2E53651F1}">
      <dsp:nvSpPr>
        <dsp:cNvPr id="0" name=""/>
        <dsp:cNvSpPr/>
      </dsp:nvSpPr>
      <dsp:spPr>
        <a:xfrm>
          <a:off x="3110182" y="116586"/>
          <a:ext cx="647052" cy="647052"/>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FB4442C-50C5-43E6-BAA5-718F035E3684}">
      <dsp:nvSpPr>
        <dsp:cNvPr id="0" name=""/>
        <dsp:cNvSpPr/>
      </dsp:nvSpPr>
      <dsp:spPr>
        <a:xfrm>
          <a:off x="4144328" y="0"/>
          <a:ext cx="1340792" cy="1943100"/>
        </a:xfrm>
        <a:prstGeom prst="roundRect">
          <a:avLst>
            <a:gd name="adj" fmla="val 10000"/>
          </a:avLst>
        </a:prstGeom>
        <a:solidFill>
          <a:srgbClr val="81BD4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s-CR" sz="1300" kern="1200"/>
            <a:t>Sostenibilidad y Cambio Climático</a:t>
          </a:r>
        </a:p>
      </dsp:txBody>
      <dsp:txXfrm>
        <a:off x="4144328" y="777240"/>
        <a:ext cx="1340792" cy="777240"/>
      </dsp:txXfrm>
    </dsp:sp>
    <dsp:sp modelId="{4F36A31A-45F5-4D6F-B03C-75F1CBE60D5D}">
      <dsp:nvSpPr>
        <dsp:cNvPr id="0" name=""/>
        <dsp:cNvSpPr/>
      </dsp:nvSpPr>
      <dsp:spPr>
        <a:xfrm>
          <a:off x="4491198" y="116586"/>
          <a:ext cx="647052" cy="647052"/>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8778B9D-A2BA-437D-BDA7-F63EB7B9C42C}">
      <dsp:nvSpPr>
        <dsp:cNvPr id="0" name=""/>
        <dsp:cNvSpPr/>
      </dsp:nvSpPr>
      <dsp:spPr>
        <a:xfrm>
          <a:off x="219456" y="1554480"/>
          <a:ext cx="5047488" cy="291465"/>
        </a:xfrm>
        <a:prstGeom prst="leftRightArrow">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A1F83956CD40E44FA7C3C72C7933C58C" ma:contentTypeVersion="0" ma:contentTypeDescription="Crear nuevo documento." ma:contentTypeScope="" ma:versionID="0f64ae71578cea875b30137a9ada62f1">
  <xsd:schema xmlns:xsd="http://www.w3.org/2001/XMLSchema" xmlns:xs="http://www.w3.org/2001/XMLSchema" xmlns:p="http://schemas.microsoft.com/office/2006/metadata/properties" targetNamespace="http://schemas.microsoft.com/office/2006/metadata/properties" ma:root="true" ma:fieldsID="26ff3a126252e742cc2543983a566b0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B94A9D5-EDF4-4C49-B4A0-4EDBE6334F7B}"/>
</file>

<file path=customXml/itemProps2.xml><?xml version="1.0" encoding="utf-8"?>
<ds:datastoreItem xmlns:ds="http://schemas.openxmlformats.org/officeDocument/2006/customXml" ds:itemID="{29EA6B40-D402-411A-BADA-763DCCEB251A}">
  <ds:schemaRefs>
    <ds:schemaRef ds:uri="http://schemas.microsoft.com/sharepoint/v3/contenttype/forms"/>
  </ds:schemaRefs>
</ds:datastoreItem>
</file>

<file path=customXml/itemProps3.xml><?xml version="1.0" encoding="utf-8"?>
<ds:datastoreItem xmlns:ds="http://schemas.openxmlformats.org/officeDocument/2006/customXml" ds:itemID="{B7077216-2410-47B2-A1CB-E6C8A9C11D8B}">
  <ds:schemaRefs>
    <ds:schemaRef ds:uri="http://schemas.microsoft.com/office/2006/metadata/longProperties"/>
  </ds:schemaRefs>
</ds:datastoreItem>
</file>

<file path=customXml/itemProps4.xml><?xml version="1.0" encoding="utf-8"?>
<ds:datastoreItem xmlns:ds="http://schemas.openxmlformats.org/officeDocument/2006/customXml" ds:itemID="{53AAC3C7-9719-4AF9-AA8F-0DED5DE6D8F8}">
  <ds:schemaRefs>
    <ds:schemaRef ds:uri="http://purl.org/dc/terms/"/>
    <ds:schemaRef ds:uri="http://schemas.microsoft.com/office/2006/metadata/properties"/>
    <ds:schemaRef ds:uri="http://purl.org/dc/elements/1.1/"/>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5.xml><?xml version="1.0" encoding="utf-8"?>
<ds:datastoreItem xmlns:ds="http://schemas.openxmlformats.org/officeDocument/2006/customXml" ds:itemID="{9F154D2E-D4D6-4637-B50D-30C72EB6A44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38</Pages>
  <Words>10407</Words>
  <Characters>57243</Characters>
  <Application>Microsoft Office Word</Application>
  <DocSecurity>0</DocSecurity>
  <Lines>477</Lines>
  <Paragraphs>135</Paragraphs>
  <ScaleCrop>false</ScaleCrop>
  <Company/>
  <LinksUpToDate>false</LinksUpToDate>
  <CharactersWithSpaces>67515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 Operativo y Presupuesto 2025</dc:title>
  <dc:subject/>
  <dc:creator/>
  <cp:keywords/>
  <dc:description/>
  <cp:lastModifiedBy/>
  <cp:revision>1</cp:revision>
  <dcterms:created xsi:type="dcterms:W3CDTF">2025-01-17T18:09:00Z</dcterms:created>
  <dcterms:modified xsi:type="dcterms:W3CDTF">2025-01-17T18:09:00Z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8b4be34-365a-4a68-b9fb-75c1b6874315_Enabled">
    <vt:lpwstr>true</vt:lpwstr>
  </property>
  <property fmtid="{D5CDD505-2E9C-101B-9397-08002B2CF9AE}" pid="3" name="MSIP_Label_b8b4be34-365a-4a68-b9fb-75c1b6874315_SetDate">
    <vt:lpwstr>2023-06-21T20:50:34Z</vt:lpwstr>
  </property>
  <property fmtid="{D5CDD505-2E9C-101B-9397-08002B2CF9AE}" pid="4" name="MSIP_Label_b8b4be34-365a-4a68-b9fb-75c1b6874315_Method">
    <vt:lpwstr>Standard</vt:lpwstr>
  </property>
  <property fmtid="{D5CDD505-2E9C-101B-9397-08002B2CF9AE}" pid="5" name="MSIP_Label_b8b4be34-365a-4a68-b9fb-75c1b6874315_Name">
    <vt:lpwstr>b8b4be34-365a-4a68-b9fb-75c1b6874315</vt:lpwstr>
  </property>
  <property fmtid="{D5CDD505-2E9C-101B-9397-08002B2CF9AE}" pid="6" name="MSIP_Label_b8b4be34-365a-4a68-b9fb-75c1b6874315_SiteId">
    <vt:lpwstr>618d0a45-25a6-4618-9f80-8f70a435ee52</vt:lpwstr>
  </property>
  <property fmtid="{D5CDD505-2E9C-101B-9397-08002B2CF9AE}" pid="7" name="MSIP_Label_b8b4be34-365a-4a68-b9fb-75c1b6874315_ActionId">
    <vt:lpwstr>3ffb3722-5135-45cd-abd0-0000c7ff02c2</vt:lpwstr>
  </property>
  <property fmtid="{D5CDD505-2E9C-101B-9397-08002B2CF9AE}" pid="8" name="MSIP_Label_b8b4be34-365a-4a68-b9fb-75c1b6874315_ContentBits">
    <vt:lpwstr>2</vt:lpwstr>
  </property>
  <property fmtid="{D5CDD505-2E9C-101B-9397-08002B2CF9AE}" pid="9" name="ContentTypeId">
    <vt:lpwstr>0x010100A1F83956CD40E44FA7C3C72C7933C58C</vt:lpwstr>
  </property>
  <property fmtid="{D5CDD505-2E9C-101B-9397-08002B2CF9AE}" pid="10" name="Order">
    <vt:lpwstr>1237300.00000000</vt:lpwstr>
  </property>
  <property fmtid="{D5CDD505-2E9C-101B-9397-08002B2CF9AE}" pid="11" name="xd_ProgID">
    <vt:lpwstr/>
  </property>
  <property fmtid="{D5CDD505-2E9C-101B-9397-08002B2CF9AE}" pid="12" name="DocumentSetDescription">
    <vt:lpwstr/>
  </property>
  <property fmtid="{D5CDD505-2E9C-101B-9397-08002B2CF9AE}" pid="13" name="_SourceUrl">
    <vt:lpwstr/>
  </property>
  <property fmtid="{D5CDD505-2E9C-101B-9397-08002B2CF9AE}" pid="14" name="_SharedFileIndex">
    <vt:lpwstr/>
  </property>
  <property fmtid="{D5CDD505-2E9C-101B-9397-08002B2CF9AE}" pid="15" name="ComplianceAssetId">
    <vt:lpwstr/>
  </property>
  <property fmtid="{D5CDD505-2E9C-101B-9397-08002B2CF9AE}" pid="16" name="TemplateUrl">
    <vt:lpwstr/>
  </property>
  <property fmtid="{D5CDD505-2E9C-101B-9397-08002B2CF9AE}" pid="17" name="_ExtendedDescription">
    <vt:lpwstr/>
  </property>
  <property fmtid="{D5CDD505-2E9C-101B-9397-08002B2CF9AE}" pid="18" name="TriggerFlowInfo">
    <vt:lpwstr/>
  </property>
  <property fmtid="{D5CDD505-2E9C-101B-9397-08002B2CF9AE}" pid="19" name="xd_Signature">
    <vt:lpwstr/>
  </property>
</Properties>
</file>