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40"/>
  </p:notesMasterIdLst>
  <p:sldIdLst>
    <p:sldId id="3797" r:id="rId7"/>
    <p:sldId id="310" r:id="rId8"/>
    <p:sldId id="3802" r:id="rId9"/>
    <p:sldId id="3798" r:id="rId10"/>
    <p:sldId id="3782" r:id="rId11"/>
    <p:sldId id="3784" r:id="rId12"/>
    <p:sldId id="3788" r:id="rId13"/>
    <p:sldId id="3871" r:id="rId14"/>
    <p:sldId id="3790" r:id="rId15"/>
    <p:sldId id="3870" r:id="rId16"/>
    <p:sldId id="3801" r:id="rId17"/>
    <p:sldId id="3803" r:id="rId18"/>
    <p:sldId id="3821" r:id="rId19"/>
    <p:sldId id="311" r:id="rId20"/>
    <p:sldId id="3859" r:id="rId21"/>
    <p:sldId id="3862" r:id="rId22"/>
    <p:sldId id="3835" r:id="rId23"/>
    <p:sldId id="3822" r:id="rId24"/>
    <p:sldId id="3842" r:id="rId25"/>
    <p:sldId id="3855" r:id="rId26"/>
    <p:sldId id="3863" r:id="rId27"/>
    <p:sldId id="3873" r:id="rId28"/>
    <p:sldId id="3853" r:id="rId29"/>
    <p:sldId id="3847" r:id="rId30"/>
    <p:sldId id="3858" r:id="rId31"/>
    <p:sldId id="3838" r:id="rId32"/>
    <p:sldId id="3811" r:id="rId33"/>
    <p:sldId id="3794" r:id="rId34"/>
    <p:sldId id="3793" r:id="rId35"/>
    <p:sldId id="3826" r:id="rId36"/>
    <p:sldId id="257" r:id="rId37"/>
    <p:sldId id="3864" r:id="rId38"/>
    <p:sldId id="3868" r:id="rId3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CHEZ ROBLES MARTA EUGENIA" initials="SRME" lastIdx="46" clrIdx="0">
    <p:extLst>
      <p:ext uri="{19B8F6BF-5375-455C-9EA6-DF929625EA0E}">
        <p15:presenceInfo xmlns:p15="http://schemas.microsoft.com/office/powerpoint/2012/main" userId="S::SANCHEZRM@sugeval.fi.cr::476b6513-7cd9-47d9-8101-c9423a2eb67c" providerId="AD"/>
      </p:ext>
    </p:extLst>
  </p:cmAuthor>
  <p:cmAuthor id="2" name="AVENDANO JIMENEZ JOANA DE LOS ANGELES" initials="AJJDLA" lastIdx="18" clrIdx="1">
    <p:extLst>
      <p:ext uri="{19B8F6BF-5375-455C-9EA6-DF929625EA0E}">
        <p15:presenceInfo xmlns:p15="http://schemas.microsoft.com/office/powerpoint/2012/main" userId="S::AVENDANOJJ@sugeval.fi.cr::6cfe4ca3-c04a-4dce-b254-4aacb0305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9A6B"/>
    <a:srgbClr val="FBAF3D"/>
    <a:srgbClr val="81BD41"/>
    <a:srgbClr val="0A799A"/>
    <a:srgbClr val="1B75BB"/>
    <a:srgbClr val="CCECFF"/>
    <a:srgbClr val="DDF0FF"/>
    <a:srgbClr val="F8F8F8"/>
    <a:srgbClr val="204775"/>
    <a:srgbClr val="4DB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96" autoAdjust="0"/>
    <p:restoredTop sz="94660"/>
  </p:normalViewPr>
  <p:slideViewPr>
    <p:cSldViewPr snapToGrid="0">
      <p:cViewPr varScale="1">
        <p:scale>
          <a:sx n="72" d="100"/>
          <a:sy n="72" d="100"/>
        </p:scale>
        <p:origin x="372" y="66"/>
      </p:cViewPr>
      <p:guideLst/>
    </p:cSldViewPr>
  </p:slideViewPr>
  <p:notesTextViewPr>
    <p:cViewPr>
      <p:scale>
        <a:sx n="3" d="2"/>
        <a:sy n="3" d="2"/>
      </p:scale>
      <p:origin x="0" y="0"/>
    </p:cViewPr>
  </p:notesTextViewPr>
  <p:sorterViewPr>
    <p:cViewPr>
      <p:scale>
        <a:sx n="100" d="100"/>
        <a:sy n="100" d="100"/>
      </p:scale>
      <p:origin x="0" y="-112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20" Type="http://schemas.openxmlformats.org/officeDocument/2006/relationships/slide" Target="slides/slide1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3" Type="http://schemas.openxmlformats.org/officeDocument/2006/relationships/viewProps" Target="viewProp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oleObject" Target="file:///\\orion\usuarios\Centro%20de%20Informacion\General\Temas%20Despacho\2022\Informe%20de%20labores%20interna\Insumos\Copia%20de%20Informaci&#243;n%20para%20reuni&#243;n%20con%20el%20BM%20ene2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Documentos%20Usuarios\avendanojj\Downloads\Copia%20de%20Informaci&#243;n%20para%20reuni&#243;n%20con%20el%20BM%20ene2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D:\Documentos%20Usuarios\avendanojj\Downloads\Copia%20de%20Informaci&#243;n%20para%20reuni&#243;n%20con%20el%20BM%20ene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ocumentos%20Usuarios\avendanojj\Downloads\Copia%20de%20Informaci&#243;n%20para%20reuni&#243;n%20con%20el%20BM%20ene2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orion\usuarios\Centro%20de%20Informacion\General\Temas%20Despacho\2022\Informe%20de%20labores%20interna%20-%20externa\Copia%20de%20Informaci&#243;n%20para%20reuni&#243;n%20con%20el%20BM%20ene2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orion\usuarios\Centro%20de%20Informacion\General\Temas%20Despacho\2022\Informe%20de%20labores%20interna%20-%20externa\Insumos\Copia%20de%20Informaci&#243;n%20para%20reuni&#243;n%20con%20el%20BM%20ene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orion\usuarios\Centro%20de%20Informacion\General\Temas%20Despacho\2022\Informe%20de%20labores%20interna%20-%20externa\Insumos\Copia%20de%20Informaci&#243;n%20para%20reuni&#243;n%20con%20el%20BM%20ene22.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avendanojj\AppData\Local\Microsoft\Windows\INetCache\Content.Outlook\N8E0OSR0\Gr&#225;ficos%20Informe%20de%20Evaluaci&#243;n%20Anual%20y%20Ejecuci&#243;n%20II%20Semestre%202021.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orion\usuarios\Centro%20de%20Informacion\General\Temas%20Despacho\2022\Informe%20de%20labores%20interna%20-%20externa\Insumos\Copia%20de%20Informaci&#243;n%20para%20reuni&#243;n%20con%20el%20BM%20ene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232783100801"/>
          <c:y val="0.20585381030188266"/>
          <c:w val="0.77999374201646954"/>
          <c:h val="0.6765896120783067"/>
        </c:manualLayout>
      </c:layout>
      <c:barChart>
        <c:barDir val="col"/>
        <c:grouping val="clustered"/>
        <c:varyColors val="0"/>
        <c:ser>
          <c:idx val="2"/>
          <c:order val="0"/>
          <c:tx>
            <c:strRef>
              <c:f>'C3'!$G$5</c:f>
              <c:strCache>
                <c:ptCount val="1"/>
                <c:pt idx="0">
                  <c:v>ACTIVO NETO FDOS / PIB</c:v>
                </c:pt>
              </c:strCache>
            </c:strRef>
          </c:tx>
          <c:spPr>
            <a:solidFill>
              <a:srgbClr val="0A799A"/>
            </a:solidFill>
            <a:ln>
              <a:noFill/>
            </a:ln>
            <a:effectLst>
              <a:outerShdw blurRad="57150" dist="19050" dir="5400000" algn="ctr" rotWithShape="0">
                <a:srgbClr val="000000">
                  <a:alpha val="63000"/>
                </a:srgbClr>
              </a:outerShdw>
            </a:effectLst>
          </c:spPr>
          <c:invertIfNegative val="0"/>
          <c:dLbls>
            <c:dLbl>
              <c:idx val="0"/>
              <c:layout>
                <c:manualLayout>
                  <c:x val="-3.0234312349728624E-3"/>
                  <c:y val="8.43881856540074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8C-4D20-A384-DF48883ED872}"/>
                </c:ext>
              </c:extLst>
            </c:dLbl>
            <c:dLbl>
              <c:idx val="1"/>
              <c:layout>
                <c:manualLayout>
                  <c:x val="-3.0234312349728624E-3"/>
                  <c:y val="8.43881856540074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8C-4D20-A384-DF48883ED872}"/>
                </c:ext>
              </c:extLst>
            </c:dLbl>
            <c:dLbl>
              <c:idx val="2"/>
              <c:layout>
                <c:manualLayout>
                  <c:x val="0"/>
                  <c:y val="2.81293952180017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8C-4D20-A384-DF48883ED87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'C3'!$B$8:$B$10</c:f>
              <c:numCache>
                <c:formatCode>General</c:formatCode>
                <c:ptCount val="3"/>
                <c:pt idx="0">
                  <c:v>2019</c:v>
                </c:pt>
                <c:pt idx="1">
                  <c:v>2020</c:v>
                </c:pt>
                <c:pt idx="2">
                  <c:v>2021</c:v>
                </c:pt>
              </c:numCache>
            </c:numRef>
          </c:cat>
          <c:val>
            <c:numRef>
              <c:f>'C3'!$G$8:$G$10</c:f>
              <c:numCache>
                <c:formatCode>0.00%</c:formatCode>
                <c:ptCount val="3"/>
                <c:pt idx="0">
                  <c:v>7.3324386616452478E-2</c:v>
                </c:pt>
                <c:pt idx="1">
                  <c:v>9.1962894367691297E-2</c:v>
                </c:pt>
                <c:pt idx="2">
                  <c:v>9.5613450013377857E-2</c:v>
                </c:pt>
              </c:numCache>
            </c:numRef>
          </c:val>
          <c:extLst>
            <c:ext xmlns:c16="http://schemas.microsoft.com/office/drawing/2014/chart" uri="{C3380CC4-5D6E-409C-BE32-E72D297353CC}">
              <c16:uniqueId val="{00000003-0A8C-4D20-A384-DF48883ED872}"/>
            </c:ext>
          </c:extLst>
        </c:ser>
        <c:ser>
          <c:idx val="3"/>
          <c:order val="1"/>
          <c:tx>
            <c:strRef>
              <c:f>'C3'!$I$5</c:f>
              <c:strCache>
                <c:ptCount val="1"/>
                <c:pt idx="0">
                  <c:v>CUSTODIA / PIB</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BAF3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A8C-4D20-A384-DF48883ED872}"/>
              </c:ext>
            </c:extLst>
          </c:dPt>
          <c:dPt>
            <c:idx val="1"/>
            <c:invertIfNegative val="0"/>
            <c:bubble3D val="0"/>
            <c:spPr>
              <a:solidFill>
                <a:srgbClr val="FBAF3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0A8C-4D20-A384-DF48883ED872}"/>
              </c:ext>
            </c:extLst>
          </c:dPt>
          <c:dPt>
            <c:idx val="2"/>
            <c:invertIfNegative val="0"/>
            <c:bubble3D val="0"/>
            <c:spPr>
              <a:solidFill>
                <a:srgbClr val="FBAF3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0A8C-4D20-A384-DF48883ED872}"/>
              </c:ext>
            </c:extLst>
          </c:dPt>
          <c:dLbls>
            <c:dLbl>
              <c:idx val="0"/>
              <c:layout>
                <c:manualLayout>
                  <c:x val="-2.5824149859345258E-3"/>
                  <c:y val="2.81293952180022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8C-4D20-A384-DF48883ED872}"/>
                </c:ext>
              </c:extLst>
            </c:dLbl>
            <c:dLbl>
              <c:idx val="1"/>
              <c:layout>
                <c:manualLayout>
                  <c:x val="-4.5351468524592936E-3"/>
                  <c:y val="5.62587904360056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8C-4D20-A384-DF48883ED872}"/>
                </c:ext>
              </c:extLst>
            </c:dLbl>
            <c:dLbl>
              <c:idx val="2"/>
              <c:layout>
                <c:manualLayout>
                  <c:x val="-1.5117156174864312E-3"/>
                  <c:y val="8.43881856540084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8C-4D20-A384-DF48883ED87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'C3'!$B$8:$B$10</c:f>
              <c:numCache>
                <c:formatCode>General</c:formatCode>
                <c:ptCount val="3"/>
                <c:pt idx="0">
                  <c:v>2019</c:v>
                </c:pt>
                <c:pt idx="1">
                  <c:v>2020</c:v>
                </c:pt>
                <c:pt idx="2">
                  <c:v>2021</c:v>
                </c:pt>
              </c:numCache>
            </c:numRef>
          </c:cat>
          <c:val>
            <c:numRef>
              <c:f>'C3'!$I$8:$I$10</c:f>
              <c:numCache>
                <c:formatCode>0.00%</c:formatCode>
                <c:ptCount val="3"/>
                <c:pt idx="0">
                  <c:v>0.61371330720665973</c:v>
                </c:pt>
                <c:pt idx="1">
                  <c:v>0.6978716961508965</c:v>
                </c:pt>
                <c:pt idx="2">
                  <c:v>0.70658840516364818</c:v>
                </c:pt>
              </c:numCache>
            </c:numRef>
          </c:val>
          <c:extLst>
            <c:ext xmlns:c16="http://schemas.microsoft.com/office/drawing/2014/chart" uri="{C3380CC4-5D6E-409C-BE32-E72D297353CC}">
              <c16:uniqueId val="{0000000A-0A8C-4D20-A384-DF48883ED872}"/>
            </c:ext>
          </c:extLst>
        </c:ser>
        <c:ser>
          <c:idx val="0"/>
          <c:order val="2"/>
          <c:tx>
            <c:strRef>
              <c:f>'C3'!$E$5</c:f>
              <c:strCache>
                <c:ptCount val="1"/>
                <c:pt idx="0">
                  <c:v>VT / PIB</c:v>
                </c:pt>
              </c:strCache>
            </c:strRef>
          </c:tx>
          <c:spPr>
            <a:solidFill>
              <a:srgbClr val="81BD41"/>
            </a:solidFill>
            <a:ln>
              <a:noFill/>
            </a:ln>
            <a:effectLst>
              <a:outerShdw blurRad="57150" dist="19050" dir="5400000" algn="ctr" rotWithShape="0">
                <a:srgbClr val="000000">
                  <a:alpha val="63000"/>
                </a:srgbClr>
              </a:outerShdw>
            </a:effectLst>
          </c:spPr>
          <c:invertIfNegative val="0"/>
          <c:dLbls>
            <c:dLbl>
              <c:idx val="1"/>
              <c:layout>
                <c:manualLayout>
                  <c:x val="-1.9527318665247956E-3"/>
                  <c:y val="8.43881856540079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A8C-4D20-A384-DF48883ED872}"/>
                </c:ext>
              </c:extLst>
            </c:dLbl>
            <c:dLbl>
              <c:idx val="2"/>
              <c:layout>
                <c:manualLayout>
                  <c:x val="1.0706993684480668E-3"/>
                  <c:y val="2.81293952180028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8C-4D20-A384-DF48883ED87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'C3'!$B$8:$B$10</c:f>
              <c:numCache>
                <c:formatCode>General</c:formatCode>
                <c:ptCount val="3"/>
                <c:pt idx="0">
                  <c:v>2019</c:v>
                </c:pt>
                <c:pt idx="1">
                  <c:v>2020</c:v>
                </c:pt>
                <c:pt idx="2">
                  <c:v>2021</c:v>
                </c:pt>
              </c:numCache>
            </c:numRef>
          </c:cat>
          <c:val>
            <c:numRef>
              <c:f>'C3'!$E$8:$E$10</c:f>
              <c:numCache>
                <c:formatCode>0.00%</c:formatCode>
                <c:ptCount val="3"/>
                <c:pt idx="0">
                  <c:v>0.86704495000150661</c:v>
                </c:pt>
                <c:pt idx="1">
                  <c:v>0.57839276864353673</c:v>
                </c:pt>
                <c:pt idx="2">
                  <c:v>0.56691733707031666</c:v>
                </c:pt>
              </c:numCache>
            </c:numRef>
          </c:val>
          <c:extLst>
            <c:ext xmlns:c16="http://schemas.microsoft.com/office/drawing/2014/chart" uri="{C3380CC4-5D6E-409C-BE32-E72D297353CC}">
              <c16:uniqueId val="{0000000D-0A8C-4D20-A384-DF48883ED872}"/>
            </c:ext>
          </c:extLst>
        </c:ser>
        <c:dLbls>
          <c:showLegendKey val="0"/>
          <c:showVal val="0"/>
          <c:showCatName val="0"/>
          <c:showSerName val="0"/>
          <c:showPercent val="0"/>
          <c:showBubbleSize val="0"/>
        </c:dLbls>
        <c:gapWidth val="100"/>
        <c:overlap val="-24"/>
        <c:axId val="-2095115984"/>
        <c:axId val="-2095113264"/>
      </c:barChart>
      <c:catAx>
        <c:axId val="-2095115984"/>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R"/>
          </a:p>
        </c:txPr>
        <c:crossAx val="-2095113264"/>
        <c:crosses val="autoZero"/>
        <c:auto val="0"/>
        <c:lblAlgn val="ctr"/>
        <c:lblOffset val="100"/>
        <c:tickMarkSkip val="1"/>
        <c:noMultiLvlLbl val="0"/>
      </c:catAx>
      <c:valAx>
        <c:axId val="-209511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Porcentaje</a:t>
                </a:r>
              </a:p>
            </c:rich>
          </c:tx>
          <c:layout>
            <c:manualLayout>
              <c:xMode val="edge"/>
              <c:yMode val="edge"/>
              <c:x val="1.741528938454881E-2"/>
              <c:y val="0.403810830985576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R"/>
          </a:p>
        </c:txPr>
        <c:crossAx val="-209511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R"/>
        </a:p>
      </c:txPr>
    </c:legend>
    <c:plotVisOnly val="1"/>
    <c:dispBlanksAs val="gap"/>
    <c:showDLblsOverMax val="0"/>
  </c:chart>
  <c:spPr>
    <a:solidFill>
      <a:srgbClr val="0070C0">
        <a:alpha val="10000"/>
      </a:srgbClr>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s-C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R" dirty="0">
                <a:solidFill>
                  <a:schemeClr val="accent1">
                    <a:lumMod val="50000"/>
                  </a:schemeClr>
                </a:solidFill>
              </a:rPr>
              <a:t>Participación en el volumen transado por tipo de mercado</a:t>
            </a:r>
          </a:p>
          <a:p>
            <a:pPr>
              <a:defRPr/>
            </a:pPr>
            <a:r>
              <a:rPr lang="es-CR" dirty="0">
                <a:solidFill>
                  <a:schemeClr val="accent1">
                    <a:lumMod val="50000"/>
                  </a:schemeClr>
                </a:solidFill>
              </a:rPr>
              <a:t>Millones de colones y porcentajes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7.2378088017193351E-2"/>
          <c:y val="0.27850939243578415"/>
          <c:w val="0.9072515445827436"/>
          <c:h val="0.58446500447610117"/>
        </c:manualLayout>
      </c:layout>
      <c:barChart>
        <c:barDir val="col"/>
        <c:grouping val="percentStacked"/>
        <c:varyColors val="0"/>
        <c:ser>
          <c:idx val="1"/>
          <c:order val="0"/>
          <c:tx>
            <c:strRef>
              <c:f>'F5&amp;F6'!$B$16</c:f>
              <c:strCache>
                <c:ptCount val="1"/>
                <c:pt idx="0">
                  <c:v>PRIMARIO</c:v>
                </c:pt>
              </c:strCache>
            </c:strRef>
          </c:tx>
          <c:spPr>
            <a:solidFill>
              <a:srgbClr val="FBAF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'F5&amp;F6'!$C$14:$E$14</c:f>
              <c:numCache>
                <c:formatCode>General</c:formatCode>
                <c:ptCount val="3"/>
                <c:pt idx="0">
                  <c:v>2019</c:v>
                </c:pt>
                <c:pt idx="1">
                  <c:v>2020</c:v>
                </c:pt>
                <c:pt idx="2">
                  <c:v>2021</c:v>
                </c:pt>
              </c:numCache>
            </c:numRef>
          </c:cat>
          <c:val>
            <c:numRef>
              <c:f>'F5&amp;F6'!$C$16:$E$16</c:f>
              <c:numCache>
                <c:formatCode>0%</c:formatCode>
                <c:ptCount val="3"/>
                <c:pt idx="0">
                  <c:v>0.22653313879386502</c:v>
                </c:pt>
                <c:pt idx="1">
                  <c:v>0.26640127083001686</c:v>
                </c:pt>
                <c:pt idx="2">
                  <c:v>0.2535906401001578</c:v>
                </c:pt>
              </c:numCache>
            </c:numRef>
          </c:val>
          <c:extLst>
            <c:ext xmlns:c16="http://schemas.microsoft.com/office/drawing/2014/chart" uri="{C3380CC4-5D6E-409C-BE32-E72D297353CC}">
              <c16:uniqueId val="{00000000-4F69-48DB-A1E0-DAF0AC32803F}"/>
            </c:ext>
          </c:extLst>
        </c:ser>
        <c:ser>
          <c:idx val="2"/>
          <c:order val="1"/>
          <c:tx>
            <c:strRef>
              <c:f>'F5&amp;F6'!$B$17</c:f>
              <c:strCache>
                <c:ptCount val="1"/>
                <c:pt idx="0">
                  <c:v>COMPRAVENTA</c:v>
                </c:pt>
              </c:strCache>
            </c:strRef>
          </c:tx>
          <c:spPr>
            <a:solidFill>
              <a:srgbClr val="81BD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'F5&amp;F6'!$C$14:$E$14</c:f>
              <c:numCache>
                <c:formatCode>General</c:formatCode>
                <c:ptCount val="3"/>
                <c:pt idx="0">
                  <c:v>2019</c:v>
                </c:pt>
                <c:pt idx="1">
                  <c:v>2020</c:v>
                </c:pt>
                <c:pt idx="2">
                  <c:v>2021</c:v>
                </c:pt>
              </c:numCache>
            </c:numRef>
          </c:cat>
          <c:val>
            <c:numRef>
              <c:f>'F5&amp;F6'!$C$17:$E$17</c:f>
              <c:numCache>
                <c:formatCode>0%</c:formatCode>
                <c:ptCount val="3"/>
                <c:pt idx="0">
                  <c:v>0.15545608594105043</c:v>
                </c:pt>
                <c:pt idx="1">
                  <c:v>0.24184618253864623</c:v>
                </c:pt>
                <c:pt idx="2">
                  <c:v>0.35567750067027537</c:v>
                </c:pt>
              </c:numCache>
            </c:numRef>
          </c:val>
          <c:extLst>
            <c:ext xmlns:c16="http://schemas.microsoft.com/office/drawing/2014/chart" uri="{C3380CC4-5D6E-409C-BE32-E72D297353CC}">
              <c16:uniqueId val="{00000001-4F69-48DB-A1E0-DAF0AC32803F}"/>
            </c:ext>
          </c:extLst>
        </c:ser>
        <c:ser>
          <c:idx val="3"/>
          <c:order val="2"/>
          <c:tx>
            <c:strRef>
              <c:f>'F5&amp;F6'!$B$18</c:f>
              <c:strCache>
                <c:ptCount val="1"/>
                <c:pt idx="0">
                  <c:v>REPORTO</c:v>
                </c:pt>
              </c:strCache>
            </c:strRef>
          </c:tx>
          <c:spPr>
            <a:solidFill>
              <a:srgbClr val="C39A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'F5&amp;F6'!$C$14:$E$14</c:f>
              <c:numCache>
                <c:formatCode>General</c:formatCode>
                <c:ptCount val="3"/>
                <c:pt idx="0">
                  <c:v>2019</c:v>
                </c:pt>
                <c:pt idx="1">
                  <c:v>2020</c:v>
                </c:pt>
                <c:pt idx="2">
                  <c:v>2021</c:v>
                </c:pt>
              </c:numCache>
            </c:numRef>
          </c:cat>
          <c:val>
            <c:numRef>
              <c:f>'F5&amp;F6'!$C$18:$E$18</c:f>
              <c:numCache>
                <c:formatCode>0%</c:formatCode>
                <c:ptCount val="3"/>
                <c:pt idx="0">
                  <c:v>0.33301240468817128</c:v>
                </c:pt>
                <c:pt idx="1">
                  <c:v>0.37600142390189334</c:v>
                </c:pt>
                <c:pt idx="2">
                  <c:v>0.27271606049409353</c:v>
                </c:pt>
              </c:numCache>
            </c:numRef>
          </c:val>
          <c:extLst>
            <c:ext xmlns:c16="http://schemas.microsoft.com/office/drawing/2014/chart" uri="{C3380CC4-5D6E-409C-BE32-E72D297353CC}">
              <c16:uniqueId val="{00000002-4F69-48DB-A1E0-DAF0AC32803F}"/>
            </c:ext>
          </c:extLst>
        </c:ser>
        <c:ser>
          <c:idx val="0"/>
          <c:order val="3"/>
          <c:tx>
            <c:strRef>
              <c:f>'F5&amp;F6'!$B$15</c:f>
              <c:strCache>
                <c:ptCount val="1"/>
                <c:pt idx="0">
                  <c:v>MEDI</c:v>
                </c:pt>
              </c:strCache>
            </c:strRef>
          </c:tx>
          <c:spPr>
            <a:solidFill>
              <a:srgbClr val="0A799A"/>
            </a:solidFill>
            <a:ln>
              <a:noFill/>
            </a:ln>
            <a:effectLst/>
          </c:spPr>
          <c:invertIfNegative val="0"/>
          <c:dLbls>
            <c:dLbl>
              <c:idx val="0"/>
              <c:tx>
                <c:rich>
                  <a:bodyPr/>
                  <a:lstStyle/>
                  <a:p>
                    <a:fld id="{C76039BB-5BAA-4BE3-9F63-0197C021B348}" type="VALUE">
                      <a:rPr lang="en-US">
                        <a:solidFill>
                          <a:schemeClr val="bg1"/>
                        </a:solidFill>
                      </a:rPr>
                      <a:pPr/>
                      <a:t>[VALOR]</a:t>
                    </a:fld>
                    <a:endParaRPr lang="es-C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69-48DB-A1E0-DAF0AC32803F}"/>
                </c:ext>
              </c:extLst>
            </c:dLbl>
            <c:dLbl>
              <c:idx val="1"/>
              <c:tx>
                <c:rich>
                  <a:bodyPr/>
                  <a:lstStyle/>
                  <a:p>
                    <a:fld id="{0F1499C9-43D1-4CFB-9A68-9C4828073CB4}" type="VALUE">
                      <a:rPr lang="en-US">
                        <a:solidFill>
                          <a:schemeClr val="bg1"/>
                        </a:solidFill>
                      </a:rPr>
                      <a:pPr/>
                      <a:t>[VALOR]</a:t>
                    </a:fld>
                    <a:endParaRPr lang="es-C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F69-48DB-A1E0-DAF0AC32803F}"/>
                </c:ext>
              </c:extLst>
            </c:dLbl>
            <c:dLbl>
              <c:idx val="2"/>
              <c:tx>
                <c:rich>
                  <a:bodyPr/>
                  <a:lstStyle/>
                  <a:p>
                    <a:fld id="{EE387AA5-ACB7-47C7-9465-A69998140788}" type="VALUE">
                      <a:rPr lang="en-US">
                        <a:solidFill>
                          <a:schemeClr val="bg1"/>
                        </a:solidFill>
                      </a:rPr>
                      <a:pPr/>
                      <a:t>[VALOR]</a:t>
                    </a:fld>
                    <a:endParaRPr lang="es-C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F69-48DB-A1E0-DAF0AC3280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'F5&amp;F6'!$C$14:$E$14</c:f>
              <c:numCache>
                <c:formatCode>General</c:formatCode>
                <c:ptCount val="3"/>
                <c:pt idx="0">
                  <c:v>2019</c:v>
                </c:pt>
                <c:pt idx="1">
                  <c:v>2020</c:v>
                </c:pt>
                <c:pt idx="2">
                  <c:v>2021</c:v>
                </c:pt>
              </c:numCache>
            </c:numRef>
          </c:cat>
          <c:val>
            <c:numRef>
              <c:f>'F5&amp;F6'!$C$15:$E$15</c:f>
              <c:numCache>
                <c:formatCode>0%</c:formatCode>
                <c:ptCount val="3"/>
                <c:pt idx="0">
                  <c:v>0.28499837057691318</c:v>
                </c:pt>
                <c:pt idx="1">
                  <c:v>0.11575112272944359</c:v>
                </c:pt>
                <c:pt idx="2">
                  <c:v>0.11801579873547328</c:v>
                </c:pt>
              </c:numCache>
            </c:numRef>
          </c:val>
          <c:extLst>
            <c:ext xmlns:c16="http://schemas.microsoft.com/office/drawing/2014/chart" uri="{C3380CC4-5D6E-409C-BE32-E72D297353CC}">
              <c16:uniqueId val="{00000006-4F69-48DB-A1E0-DAF0AC32803F}"/>
            </c:ext>
          </c:extLst>
        </c:ser>
        <c:dLbls>
          <c:dLblPos val="ctr"/>
          <c:showLegendKey val="0"/>
          <c:showVal val="1"/>
          <c:showCatName val="0"/>
          <c:showSerName val="0"/>
          <c:showPercent val="0"/>
          <c:showBubbleSize val="0"/>
        </c:dLbls>
        <c:gapWidth val="150"/>
        <c:overlap val="100"/>
        <c:axId val="1263398640"/>
        <c:axId val="1255736864"/>
      </c:barChart>
      <c:catAx>
        <c:axId val="126339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1255736864"/>
        <c:crosses val="autoZero"/>
        <c:auto val="1"/>
        <c:lblAlgn val="ctr"/>
        <c:lblOffset val="100"/>
        <c:noMultiLvlLbl val="0"/>
      </c:catAx>
      <c:valAx>
        <c:axId val="1255736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126339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70C0">
        <a:alpha val="10000"/>
      </a:srgbClr>
    </a:solidFill>
    <a:ln w="9525" cap="flat" cmpd="sng" algn="ctr">
      <a:noFill/>
      <a:round/>
    </a:ln>
    <a:effectLst/>
  </c:spPr>
  <c:txPr>
    <a:bodyPr/>
    <a:lstStyle/>
    <a:p>
      <a:pPr>
        <a:defRPr/>
      </a:pPr>
      <a:endParaRPr lang="es-C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R">
                <a:solidFill>
                  <a:schemeClr val="accent1">
                    <a:lumMod val="50000"/>
                  </a:schemeClr>
                </a:solidFill>
              </a:rPr>
              <a:t>Distribución del volumen transado en el mercado de valores por sector del puesto de bolsa</a:t>
            </a:r>
          </a:p>
          <a:p>
            <a:pPr>
              <a:defRPr/>
            </a:pPr>
            <a:r>
              <a:rPr lang="es-CR">
                <a:solidFill>
                  <a:schemeClr val="accent1">
                    <a:lumMod val="50000"/>
                  </a:schemeClr>
                </a:solidFill>
              </a:rPr>
              <a:t>En porcentajes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barChart>
        <c:barDir val="col"/>
        <c:grouping val="clustered"/>
        <c:varyColors val="0"/>
        <c:ser>
          <c:idx val="0"/>
          <c:order val="0"/>
          <c:tx>
            <c:strRef>
              <c:f>'F7'!$C$4</c:f>
              <c:strCache>
                <c:ptCount val="1"/>
                <c:pt idx="0">
                  <c:v>2019</c:v>
                </c:pt>
              </c:strCache>
            </c:strRef>
          </c:tx>
          <c:spPr>
            <a:solidFill>
              <a:srgbClr val="FBAF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'F7'!$B$5:$B$7</c:f>
              <c:strCache>
                <c:ptCount val="3"/>
                <c:pt idx="0">
                  <c:v>Público</c:v>
                </c:pt>
                <c:pt idx="1">
                  <c:v>Privado bancario</c:v>
                </c:pt>
                <c:pt idx="2">
                  <c:v>Privado no bancario</c:v>
                </c:pt>
              </c:strCache>
            </c:strRef>
          </c:cat>
          <c:val>
            <c:numRef>
              <c:f>'F7'!$C$5:$C$7</c:f>
              <c:numCache>
                <c:formatCode>0%</c:formatCode>
                <c:ptCount val="3"/>
                <c:pt idx="0">
                  <c:v>0.53917091752851787</c:v>
                </c:pt>
                <c:pt idx="1">
                  <c:v>0.32896030895490647</c:v>
                </c:pt>
                <c:pt idx="2">
                  <c:v>0.13186877351657555</c:v>
                </c:pt>
              </c:numCache>
            </c:numRef>
          </c:val>
          <c:extLst>
            <c:ext xmlns:c16="http://schemas.microsoft.com/office/drawing/2014/chart" uri="{C3380CC4-5D6E-409C-BE32-E72D297353CC}">
              <c16:uniqueId val="{00000000-B7CE-42A5-8560-DB13C13D3C33}"/>
            </c:ext>
          </c:extLst>
        </c:ser>
        <c:ser>
          <c:idx val="1"/>
          <c:order val="1"/>
          <c:tx>
            <c:strRef>
              <c:f>'F7'!$D$4</c:f>
              <c:strCache>
                <c:ptCount val="1"/>
                <c:pt idx="0">
                  <c:v>2020</c:v>
                </c:pt>
              </c:strCache>
            </c:strRef>
          </c:tx>
          <c:spPr>
            <a:solidFill>
              <a:srgbClr val="81BD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'F7'!$B$5:$B$7</c:f>
              <c:strCache>
                <c:ptCount val="3"/>
                <c:pt idx="0">
                  <c:v>Público</c:v>
                </c:pt>
                <c:pt idx="1">
                  <c:v>Privado bancario</c:v>
                </c:pt>
                <c:pt idx="2">
                  <c:v>Privado no bancario</c:v>
                </c:pt>
              </c:strCache>
            </c:strRef>
          </c:cat>
          <c:val>
            <c:numRef>
              <c:f>'F7'!$D$5:$D$7</c:f>
              <c:numCache>
                <c:formatCode>0%</c:formatCode>
                <c:ptCount val="3"/>
                <c:pt idx="0">
                  <c:v>0.5526492549905484</c:v>
                </c:pt>
                <c:pt idx="1">
                  <c:v>0.2646763587522124</c:v>
                </c:pt>
                <c:pt idx="2">
                  <c:v>0.18267438625723928</c:v>
                </c:pt>
              </c:numCache>
            </c:numRef>
          </c:val>
          <c:extLst>
            <c:ext xmlns:c16="http://schemas.microsoft.com/office/drawing/2014/chart" uri="{C3380CC4-5D6E-409C-BE32-E72D297353CC}">
              <c16:uniqueId val="{00000001-B7CE-42A5-8560-DB13C13D3C33}"/>
            </c:ext>
          </c:extLst>
        </c:ser>
        <c:ser>
          <c:idx val="2"/>
          <c:order val="2"/>
          <c:tx>
            <c:strRef>
              <c:f>'F7'!$E$4</c:f>
              <c:strCache>
                <c:ptCount val="1"/>
                <c:pt idx="0">
                  <c:v>2021</c:v>
                </c:pt>
              </c:strCache>
            </c:strRef>
          </c:tx>
          <c:spPr>
            <a:solidFill>
              <a:srgbClr val="0A7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'F7'!$B$5:$B$7</c:f>
              <c:strCache>
                <c:ptCount val="3"/>
                <c:pt idx="0">
                  <c:v>Público</c:v>
                </c:pt>
                <c:pt idx="1">
                  <c:v>Privado bancario</c:v>
                </c:pt>
                <c:pt idx="2">
                  <c:v>Privado no bancario</c:v>
                </c:pt>
              </c:strCache>
            </c:strRef>
          </c:cat>
          <c:val>
            <c:numRef>
              <c:f>'F7'!$E$5:$E$7</c:f>
              <c:numCache>
                <c:formatCode>0%</c:formatCode>
                <c:ptCount val="3"/>
                <c:pt idx="0">
                  <c:v>0.58048811604788797</c:v>
                </c:pt>
                <c:pt idx="1">
                  <c:v>0.25654468919188667</c:v>
                </c:pt>
                <c:pt idx="2">
                  <c:v>0.16296719476022525</c:v>
                </c:pt>
              </c:numCache>
            </c:numRef>
          </c:val>
          <c:extLst>
            <c:ext xmlns:c16="http://schemas.microsoft.com/office/drawing/2014/chart" uri="{C3380CC4-5D6E-409C-BE32-E72D297353CC}">
              <c16:uniqueId val="{00000002-B7CE-42A5-8560-DB13C13D3C33}"/>
            </c:ext>
          </c:extLst>
        </c:ser>
        <c:dLbls>
          <c:showLegendKey val="0"/>
          <c:showVal val="0"/>
          <c:showCatName val="0"/>
          <c:showSerName val="0"/>
          <c:showPercent val="0"/>
          <c:showBubbleSize val="0"/>
        </c:dLbls>
        <c:gapWidth val="219"/>
        <c:overlap val="-27"/>
        <c:axId val="-2058802640"/>
        <c:axId val="-2058797200"/>
      </c:barChart>
      <c:catAx>
        <c:axId val="-205880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2058797200"/>
        <c:crosses val="autoZero"/>
        <c:auto val="1"/>
        <c:lblAlgn val="ctr"/>
        <c:lblOffset val="100"/>
        <c:noMultiLvlLbl val="0"/>
      </c:catAx>
      <c:valAx>
        <c:axId val="-2058797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205880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solidFill>
      <a:srgbClr val="0070C0">
        <a:alpha val="10000"/>
      </a:srgbClr>
    </a:solidFill>
    <a:ln w="9525" cap="flat" cmpd="sng" algn="ctr">
      <a:noFill/>
      <a:round/>
    </a:ln>
    <a:effectLst/>
  </c:spPr>
  <c:txPr>
    <a:bodyPr/>
    <a:lstStyle/>
    <a:p>
      <a:pPr>
        <a:defRPr/>
      </a:pPr>
      <a:endParaRPr lang="es-C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R" sz="1300" dirty="0">
                <a:solidFill>
                  <a:srgbClr val="002060"/>
                </a:solidFill>
                <a:latin typeface="Arial" panose="020B0604020202020204" pitchFamily="34" charset="0"/>
                <a:cs typeface="Arial" panose="020B0604020202020204" pitchFamily="34" charset="0"/>
              </a:rPr>
              <a:t>Estructura del activo neto administrado de los fondos de inversión</a:t>
            </a:r>
          </a:p>
          <a:p>
            <a:pPr>
              <a:defRPr/>
            </a:pPr>
            <a:r>
              <a:rPr lang="es-CR" sz="1300" dirty="0">
                <a:solidFill>
                  <a:srgbClr val="002060"/>
                </a:solidFill>
                <a:latin typeface="Arial" panose="020B0604020202020204" pitchFamily="34" charset="0"/>
                <a:cs typeface="Arial" panose="020B0604020202020204" pitchFamily="34" charset="0"/>
              </a:rPr>
              <a:t>En millones de colones y porcentajes</a:t>
            </a:r>
          </a:p>
        </c:rich>
      </c:tx>
      <c:layout>
        <c:manualLayout>
          <c:xMode val="edge"/>
          <c:yMode val="edge"/>
          <c:x val="0.14063906395934261"/>
          <c:y val="2.540485416110466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8.0049509940289726E-2"/>
          <c:y val="0.19940107486564179"/>
          <c:w val="0.89742104817542967"/>
          <c:h val="0.65055568053993251"/>
        </c:manualLayout>
      </c:layout>
      <c:barChart>
        <c:barDir val="col"/>
        <c:grouping val="percentStacked"/>
        <c:varyColors val="0"/>
        <c:ser>
          <c:idx val="0"/>
          <c:order val="0"/>
          <c:tx>
            <c:strRef>
              <c:f>'F12'!$B$7</c:f>
              <c:strCache>
                <c:ptCount val="1"/>
                <c:pt idx="0">
                  <c:v>Mercado de Dinero</c:v>
                </c:pt>
              </c:strCache>
            </c:strRef>
          </c:tx>
          <c:spPr>
            <a:solidFill>
              <a:srgbClr val="FBAF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'F12'!$D$5:$F$6</c:f>
              <c:strCache>
                <c:ptCount val="3"/>
                <c:pt idx="0">
                  <c:v>Dec-19</c:v>
                </c:pt>
                <c:pt idx="1">
                  <c:v>Dec-20</c:v>
                </c:pt>
                <c:pt idx="2">
                  <c:v>Dec-21</c:v>
                </c:pt>
              </c:strCache>
            </c:strRef>
          </c:cat>
          <c:val>
            <c:numRef>
              <c:f>'F12'!$D$7:$F$7</c:f>
              <c:numCache>
                <c:formatCode>_(* #\ ##0_);_(* \(#\ ##0\);_(* "-"??_);_(@_)</c:formatCode>
                <c:ptCount val="3"/>
                <c:pt idx="0">
                  <c:v>1402354.8084151004</c:v>
                </c:pt>
                <c:pt idx="1">
                  <c:v>1850798.1463590004</c:v>
                </c:pt>
                <c:pt idx="2">
                  <c:v>2122501.2699149996</c:v>
                </c:pt>
              </c:numCache>
            </c:numRef>
          </c:val>
          <c:extLst>
            <c:ext xmlns:c16="http://schemas.microsoft.com/office/drawing/2014/chart" uri="{C3380CC4-5D6E-409C-BE32-E72D297353CC}">
              <c16:uniqueId val="{00000000-590E-4A7D-B147-2587C3EF9BA2}"/>
            </c:ext>
          </c:extLst>
        </c:ser>
        <c:ser>
          <c:idx val="1"/>
          <c:order val="1"/>
          <c:tx>
            <c:strRef>
              <c:f>'F12'!$B$8</c:f>
              <c:strCache>
                <c:ptCount val="1"/>
                <c:pt idx="0">
                  <c:v>Inmobiliario</c:v>
                </c:pt>
              </c:strCache>
            </c:strRef>
          </c:tx>
          <c:spPr>
            <a:solidFill>
              <a:srgbClr val="81BD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'F12'!$D$5:$F$6</c:f>
              <c:strCache>
                <c:ptCount val="3"/>
                <c:pt idx="0">
                  <c:v>Dec-19</c:v>
                </c:pt>
                <c:pt idx="1">
                  <c:v>Dec-20</c:v>
                </c:pt>
                <c:pt idx="2">
                  <c:v>Dec-21</c:v>
                </c:pt>
              </c:strCache>
            </c:strRef>
          </c:cat>
          <c:val>
            <c:numRef>
              <c:f>'F12'!$D$8:$F$8</c:f>
              <c:numCache>
                <c:formatCode>_(* #\ ##0_);_(* \(#\ ##0\);_(* "-"??_);_(@_)</c:formatCode>
                <c:ptCount val="3"/>
                <c:pt idx="0">
                  <c:v>1080273.3677606997</c:v>
                </c:pt>
                <c:pt idx="1">
                  <c:v>1170201.9285329999</c:v>
                </c:pt>
                <c:pt idx="2">
                  <c:v>1245431.5723025</c:v>
                </c:pt>
              </c:numCache>
            </c:numRef>
          </c:val>
          <c:extLst>
            <c:ext xmlns:c16="http://schemas.microsoft.com/office/drawing/2014/chart" uri="{C3380CC4-5D6E-409C-BE32-E72D297353CC}">
              <c16:uniqueId val="{00000001-590E-4A7D-B147-2587C3EF9BA2}"/>
            </c:ext>
          </c:extLst>
        </c:ser>
        <c:ser>
          <c:idx val="2"/>
          <c:order val="2"/>
          <c:tx>
            <c:strRef>
              <c:f>'F12'!$B$9</c:f>
              <c:strCache>
                <c:ptCount val="1"/>
                <c:pt idx="0">
                  <c:v>Desarrollo de Proyectos</c:v>
                </c:pt>
              </c:strCache>
            </c:strRef>
          </c:tx>
          <c:spPr>
            <a:solidFill>
              <a:schemeClr val="accent3"/>
            </a:solidFill>
            <a:ln>
              <a:noFill/>
            </a:ln>
            <a:effectLst/>
          </c:spPr>
          <c:invertIfNegative val="0"/>
          <c:cat>
            <c:strRef>
              <c:f>'F12'!$D$5:$F$6</c:f>
              <c:strCache>
                <c:ptCount val="3"/>
                <c:pt idx="0">
                  <c:v>Dec-19</c:v>
                </c:pt>
                <c:pt idx="1">
                  <c:v>Dec-20</c:v>
                </c:pt>
                <c:pt idx="2">
                  <c:v>Dec-21</c:v>
                </c:pt>
              </c:strCache>
            </c:strRef>
          </c:cat>
          <c:val>
            <c:numRef>
              <c:f>'F12'!$D$9:$F$9</c:f>
              <c:numCache>
                <c:formatCode>_(* #\ ##0_);_(* \(#\ ##0\);_(* "-"??_);_(@_)</c:formatCode>
                <c:ptCount val="3"/>
                <c:pt idx="0">
                  <c:v>62587.866534599998</c:v>
                </c:pt>
                <c:pt idx="1">
                  <c:v>75908.467395999993</c:v>
                </c:pt>
                <c:pt idx="2">
                  <c:v>57413.215812500006</c:v>
                </c:pt>
              </c:numCache>
            </c:numRef>
          </c:val>
          <c:extLst>
            <c:ext xmlns:c16="http://schemas.microsoft.com/office/drawing/2014/chart" uri="{C3380CC4-5D6E-409C-BE32-E72D297353CC}">
              <c16:uniqueId val="{00000002-590E-4A7D-B147-2587C3EF9BA2}"/>
            </c:ext>
          </c:extLst>
        </c:ser>
        <c:ser>
          <c:idx val="3"/>
          <c:order val="3"/>
          <c:tx>
            <c:strRef>
              <c:f>'F12'!$B$10</c:f>
              <c:strCache>
                <c:ptCount val="1"/>
                <c:pt idx="0">
                  <c:v>Crecimiento</c:v>
                </c:pt>
              </c:strCache>
            </c:strRef>
          </c:tx>
          <c:spPr>
            <a:solidFill>
              <a:schemeClr val="accent4"/>
            </a:solidFill>
            <a:ln>
              <a:noFill/>
            </a:ln>
            <a:effectLst/>
          </c:spPr>
          <c:invertIfNegative val="0"/>
          <c:cat>
            <c:strRef>
              <c:f>'F12'!$D$5:$F$6</c:f>
              <c:strCache>
                <c:ptCount val="3"/>
                <c:pt idx="0">
                  <c:v>Dec-19</c:v>
                </c:pt>
                <c:pt idx="1">
                  <c:v>Dec-20</c:v>
                </c:pt>
                <c:pt idx="2">
                  <c:v>Dec-21</c:v>
                </c:pt>
              </c:strCache>
            </c:strRef>
          </c:cat>
          <c:val>
            <c:numRef>
              <c:f>'F12'!$D$10:$F$10</c:f>
              <c:numCache>
                <c:formatCode>_(* #\ ##0_);_(* \(#\ ##0\);_(* "-"??_);_(@_)</c:formatCode>
                <c:ptCount val="3"/>
                <c:pt idx="0">
                  <c:v>31617.200128400003</c:v>
                </c:pt>
                <c:pt idx="1">
                  <c:v>80692.892860000007</c:v>
                </c:pt>
                <c:pt idx="2">
                  <c:v>177738.86500749999</c:v>
                </c:pt>
              </c:numCache>
            </c:numRef>
          </c:val>
          <c:extLst>
            <c:ext xmlns:c16="http://schemas.microsoft.com/office/drawing/2014/chart" uri="{C3380CC4-5D6E-409C-BE32-E72D297353CC}">
              <c16:uniqueId val="{00000003-590E-4A7D-B147-2587C3EF9BA2}"/>
            </c:ext>
          </c:extLst>
        </c:ser>
        <c:ser>
          <c:idx val="4"/>
          <c:order val="4"/>
          <c:tx>
            <c:strRef>
              <c:f>'F12'!$B$11</c:f>
              <c:strCache>
                <c:ptCount val="1"/>
                <c:pt idx="0">
                  <c:v>Ingreso</c:v>
                </c:pt>
              </c:strCache>
            </c:strRef>
          </c:tx>
          <c:spPr>
            <a:solidFill>
              <a:schemeClr val="accent5"/>
            </a:solidFill>
            <a:ln>
              <a:noFill/>
            </a:ln>
            <a:effectLst/>
          </c:spPr>
          <c:invertIfNegative val="0"/>
          <c:cat>
            <c:strRef>
              <c:f>'F12'!$D$5:$F$6</c:f>
              <c:strCache>
                <c:ptCount val="3"/>
                <c:pt idx="0">
                  <c:v>Dec-19</c:v>
                </c:pt>
                <c:pt idx="1">
                  <c:v>Dec-20</c:v>
                </c:pt>
                <c:pt idx="2">
                  <c:v>Dec-21</c:v>
                </c:pt>
              </c:strCache>
            </c:strRef>
          </c:cat>
          <c:val>
            <c:numRef>
              <c:f>'F12'!$D$11:$F$11</c:f>
              <c:numCache>
                <c:formatCode>_(* #\ ##0_);_(* \(#\ ##0\);_(* "-"??_);_(@_)</c:formatCode>
                <c:ptCount val="3"/>
                <c:pt idx="0">
                  <c:v>187971.0354844</c:v>
                </c:pt>
                <c:pt idx="1">
                  <c:v>156118.57864900003</c:v>
                </c:pt>
                <c:pt idx="2">
                  <c:v>192003.29416749999</c:v>
                </c:pt>
              </c:numCache>
            </c:numRef>
          </c:val>
          <c:extLst>
            <c:ext xmlns:c16="http://schemas.microsoft.com/office/drawing/2014/chart" uri="{C3380CC4-5D6E-409C-BE32-E72D297353CC}">
              <c16:uniqueId val="{00000004-590E-4A7D-B147-2587C3EF9BA2}"/>
            </c:ext>
          </c:extLst>
        </c:ser>
        <c:ser>
          <c:idx val="5"/>
          <c:order val="5"/>
          <c:tx>
            <c:strRef>
              <c:f>'F12'!$B$12</c:f>
              <c:strCache>
                <c:ptCount val="1"/>
                <c:pt idx="0">
                  <c:v>Accionario</c:v>
                </c:pt>
              </c:strCache>
            </c:strRef>
          </c:tx>
          <c:spPr>
            <a:solidFill>
              <a:schemeClr val="accent6"/>
            </a:solidFill>
            <a:ln>
              <a:noFill/>
            </a:ln>
            <a:effectLst/>
          </c:spPr>
          <c:invertIfNegative val="0"/>
          <c:cat>
            <c:strRef>
              <c:f>'F12'!$D$5:$F$6</c:f>
              <c:strCache>
                <c:ptCount val="3"/>
                <c:pt idx="0">
                  <c:v>Dec-19</c:v>
                </c:pt>
                <c:pt idx="1">
                  <c:v>Dec-20</c:v>
                </c:pt>
                <c:pt idx="2">
                  <c:v>Dec-21</c:v>
                </c:pt>
              </c:strCache>
            </c:strRef>
          </c:cat>
          <c:val>
            <c:numRef>
              <c:f>'F12'!$D$12:$F$12</c:f>
              <c:numCache>
                <c:formatCode>_(* #\ ##0_);_(* \(#\ ##0\);_(* "-"??_);_(@_)</c:formatCode>
                <c:ptCount val="3"/>
                <c:pt idx="0">
                  <c:v>5969.5948188000002</c:v>
                </c:pt>
                <c:pt idx="1">
                  <c:v>6492.9218979999996</c:v>
                </c:pt>
                <c:pt idx="2">
                  <c:v>17205.991305</c:v>
                </c:pt>
              </c:numCache>
            </c:numRef>
          </c:val>
          <c:extLst>
            <c:ext xmlns:c16="http://schemas.microsoft.com/office/drawing/2014/chart" uri="{C3380CC4-5D6E-409C-BE32-E72D297353CC}">
              <c16:uniqueId val="{00000005-590E-4A7D-B147-2587C3EF9BA2}"/>
            </c:ext>
          </c:extLst>
        </c:ser>
        <c:ser>
          <c:idx val="6"/>
          <c:order val="6"/>
          <c:tx>
            <c:strRef>
              <c:f>'F12'!$B$13</c:f>
              <c:strCache>
                <c:ptCount val="1"/>
                <c:pt idx="0">
                  <c:v>De Titularización</c:v>
                </c:pt>
              </c:strCache>
            </c:strRef>
          </c:tx>
          <c:spPr>
            <a:solidFill>
              <a:schemeClr val="accent1">
                <a:lumMod val="60000"/>
              </a:schemeClr>
            </a:solidFill>
            <a:ln>
              <a:noFill/>
            </a:ln>
            <a:effectLst/>
          </c:spPr>
          <c:invertIfNegative val="0"/>
          <c:cat>
            <c:strRef>
              <c:f>'F12'!$D$5:$F$6</c:f>
              <c:strCache>
                <c:ptCount val="3"/>
                <c:pt idx="0">
                  <c:v>Dec-19</c:v>
                </c:pt>
                <c:pt idx="1">
                  <c:v>Dec-20</c:v>
                </c:pt>
                <c:pt idx="2">
                  <c:v>Dec-21</c:v>
                </c:pt>
              </c:strCache>
            </c:strRef>
          </c:cat>
          <c:val>
            <c:numRef>
              <c:f>'F12'!$D$13:$F$13</c:f>
              <c:numCache>
                <c:formatCode>_(* #\ ##0_);_(* \(#\ ##0\);_(* "-"??_);_(@_)</c:formatCode>
                <c:ptCount val="3"/>
                <c:pt idx="0">
                  <c:v>3245.3041321999999</c:v>
                </c:pt>
                <c:pt idx="1">
                  <c:v>3215.0151099999998</c:v>
                </c:pt>
                <c:pt idx="2">
                  <c:v>3213.5226600000001</c:v>
                </c:pt>
              </c:numCache>
            </c:numRef>
          </c:val>
          <c:extLst>
            <c:ext xmlns:c16="http://schemas.microsoft.com/office/drawing/2014/chart" uri="{C3380CC4-5D6E-409C-BE32-E72D297353CC}">
              <c16:uniqueId val="{00000006-590E-4A7D-B147-2587C3EF9BA2}"/>
            </c:ext>
          </c:extLst>
        </c:ser>
        <c:dLbls>
          <c:showLegendKey val="0"/>
          <c:showVal val="0"/>
          <c:showCatName val="0"/>
          <c:showSerName val="0"/>
          <c:showPercent val="0"/>
          <c:showBubbleSize val="0"/>
        </c:dLbls>
        <c:gapWidth val="150"/>
        <c:overlap val="100"/>
        <c:axId val="2015456959"/>
        <c:axId val="1900260095"/>
      </c:barChart>
      <c:catAx>
        <c:axId val="201545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1900260095"/>
        <c:crosses val="autoZero"/>
        <c:auto val="0"/>
        <c:lblAlgn val="ctr"/>
        <c:lblOffset val="100"/>
        <c:tickLblSkip val="1"/>
        <c:tickMarkSkip val="1"/>
        <c:noMultiLvlLbl val="0"/>
      </c:catAx>
      <c:valAx>
        <c:axId val="19002600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2015456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A799A">
        <a:alpha val="10000"/>
      </a:srgbClr>
    </a:solidFill>
    <a:ln w="9525" cap="flat" cmpd="sng" algn="ctr">
      <a:noFill/>
      <a:round/>
    </a:ln>
    <a:effectLst/>
  </c:spPr>
  <c:txPr>
    <a:bodyPr/>
    <a:lstStyle/>
    <a:p>
      <a:pPr>
        <a:defRPr/>
      </a:pPr>
      <a:endParaRPr lang="es-C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R" sz="1200" b="0" dirty="0">
                <a:solidFill>
                  <a:srgbClr val="002060"/>
                </a:solidFill>
                <a:latin typeface="Arial" panose="020B0604020202020204" pitchFamily="34" charset="0"/>
                <a:cs typeface="Arial" panose="020B0604020202020204" pitchFamily="34" charset="0"/>
              </a:rPr>
              <a:t>Rentas acumuladas entre enero y diciembre de los últimos tres años por actividad económica</a:t>
            </a:r>
            <a:r>
              <a:rPr lang="es-CR" sz="1200" b="0" baseline="0" dirty="0">
                <a:solidFill>
                  <a:srgbClr val="002060"/>
                </a:solidFill>
                <a:latin typeface="Arial" panose="020B0604020202020204" pitchFamily="34" charset="0"/>
                <a:cs typeface="Arial" panose="020B0604020202020204" pitchFamily="34" charset="0"/>
              </a:rPr>
              <a:t> - </a:t>
            </a:r>
            <a:r>
              <a:rPr lang="es-CR" sz="1200" b="0" dirty="0">
                <a:solidFill>
                  <a:srgbClr val="002060"/>
                </a:solidFill>
                <a:latin typeface="Arial" panose="020B0604020202020204" pitchFamily="34" charset="0"/>
                <a:cs typeface="Arial" panose="020B0604020202020204" pitchFamily="34" charset="0"/>
              </a:rPr>
              <a:t>Información en dólares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11313406511086102"/>
          <c:y val="0.2120535668481914"/>
          <c:w val="0.80576195788426797"/>
          <c:h val="0.66164865877334023"/>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FBAF3F"/>
              </a:solidFill>
              <a:ln>
                <a:noFill/>
              </a:ln>
              <a:effectLst/>
            </c:spPr>
            <c:extLst>
              <c:ext xmlns:c16="http://schemas.microsoft.com/office/drawing/2014/chart" uri="{C3380CC4-5D6E-409C-BE32-E72D297353CC}">
                <c16:uniqueId val="{00000001-78A9-4651-8D3B-77FC144BF61E}"/>
              </c:ext>
            </c:extLst>
          </c:dPt>
          <c:dPt>
            <c:idx val="1"/>
            <c:invertIfNegative val="0"/>
            <c:bubble3D val="0"/>
            <c:spPr>
              <a:solidFill>
                <a:srgbClr val="81BD41"/>
              </a:solidFill>
              <a:ln>
                <a:noFill/>
              </a:ln>
              <a:effectLst/>
            </c:spPr>
            <c:extLst>
              <c:ext xmlns:c16="http://schemas.microsoft.com/office/drawing/2014/chart" uri="{C3380CC4-5D6E-409C-BE32-E72D297353CC}">
                <c16:uniqueId val="{00000003-78A9-4651-8D3B-77FC144BF61E}"/>
              </c:ext>
            </c:extLst>
          </c:dPt>
          <c:dPt>
            <c:idx val="2"/>
            <c:invertIfNegative val="0"/>
            <c:bubble3D val="0"/>
            <c:spPr>
              <a:solidFill>
                <a:srgbClr val="0070C0"/>
              </a:solidFill>
              <a:ln>
                <a:noFill/>
              </a:ln>
              <a:effectLst/>
            </c:spPr>
            <c:extLst>
              <c:ext xmlns:c16="http://schemas.microsoft.com/office/drawing/2014/chart" uri="{C3380CC4-5D6E-409C-BE32-E72D297353CC}">
                <c16:uniqueId val="{00000005-78A9-4651-8D3B-77FC144BF61E}"/>
              </c:ext>
            </c:extLst>
          </c:dPt>
          <c:cat>
            <c:numRef>
              <c:f>'F14'!$C$3:$E$3</c:f>
              <c:numCache>
                <c:formatCode>[$-409]mmm\-yy;@</c:formatCode>
                <c:ptCount val="3"/>
                <c:pt idx="0">
                  <c:v>43830</c:v>
                </c:pt>
                <c:pt idx="1">
                  <c:v>44196</c:v>
                </c:pt>
                <c:pt idx="2">
                  <c:v>44561</c:v>
                </c:pt>
              </c:numCache>
            </c:numRef>
          </c:cat>
          <c:val>
            <c:numRef>
              <c:f>'F14'!$C$15:$E$15</c:f>
              <c:numCache>
                <c:formatCode>#,##0</c:formatCode>
                <c:ptCount val="3"/>
                <c:pt idx="0">
                  <c:v>203194620.67339998</c:v>
                </c:pt>
                <c:pt idx="1">
                  <c:v>190097708.77599999</c:v>
                </c:pt>
                <c:pt idx="2">
                  <c:v>178337356.26519999</c:v>
                </c:pt>
              </c:numCache>
            </c:numRef>
          </c:val>
          <c:extLst>
            <c:ext xmlns:c16="http://schemas.microsoft.com/office/drawing/2014/chart" uri="{C3380CC4-5D6E-409C-BE32-E72D297353CC}">
              <c16:uniqueId val="{00000006-78A9-4651-8D3B-77FC144BF61E}"/>
            </c:ext>
          </c:extLst>
        </c:ser>
        <c:dLbls>
          <c:showLegendKey val="0"/>
          <c:showVal val="0"/>
          <c:showCatName val="0"/>
          <c:showSerName val="0"/>
          <c:showPercent val="0"/>
          <c:showBubbleSize val="0"/>
        </c:dLbls>
        <c:gapWidth val="150"/>
        <c:overlap val="100"/>
        <c:axId val="-1216080016"/>
        <c:axId val="-1216095248"/>
      </c:barChart>
      <c:catAx>
        <c:axId val="-1216080016"/>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1216095248"/>
        <c:crosses val="autoZero"/>
        <c:auto val="0"/>
        <c:lblAlgn val="ctr"/>
        <c:lblOffset val="100"/>
        <c:noMultiLvlLbl val="0"/>
      </c:catAx>
      <c:valAx>
        <c:axId val="-1216095248"/>
        <c:scaling>
          <c:orientation val="minMax"/>
          <c:max val="210000000"/>
          <c:min val="1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1216080016"/>
        <c:crosses val="autoZero"/>
        <c:crossBetween val="between"/>
        <c:majorUnit val="10000000"/>
      </c:valAx>
      <c:spPr>
        <a:noFill/>
        <a:ln>
          <a:noFill/>
        </a:ln>
        <a:effectLst/>
      </c:spPr>
    </c:plotArea>
    <c:plotVisOnly val="1"/>
    <c:dispBlanksAs val="gap"/>
    <c:showDLblsOverMax val="0"/>
  </c:chart>
  <c:spPr>
    <a:solidFill>
      <a:srgbClr val="0070C0">
        <a:alpha val="10000"/>
      </a:srgbClr>
    </a:solidFill>
    <a:ln w="9525" cap="flat" cmpd="sng" algn="ctr">
      <a:noFill/>
      <a:round/>
    </a:ln>
    <a:effectLst/>
  </c:spPr>
  <c:txPr>
    <a:bodyPr/>
    <a:lstStyle/>
    <a:p>
      <a:pPr>
        <a:defRPr/>
      </a:pPr>
      <a:endParaRPr lang="es-C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CR" sz="1300" b="0" i="0" u="none" strike="noStrike" kern="1200" spc="0" baseline="0">
                <a:solidFill>
                  <a:srgbClr val="002060"/>
                </a:solidFill>
                <a:latin typeface="Arial" panose="020B0604020202020204" pitchFamily="34" charset="0"/>
                <a:ea typeface="+mn-ea"/>
                <a:cs typeface="Arial" panose="020B0604020202020204" pitchFamily="34" charset="0"/>
              </a:defRPr>
            </a:pPr>
            <a:r>
              <a:rPr lang="es-CR" sz="1300" b="0" i="0" u="none" strike="noStrike" kern="1200" spc="0" baseline="0">
                <a:solidFill>
                  <a:srgbClr val="002060"/>
                </a:solidFill>
                <a:latin typeface="Arial" panose="020B0604020202020204" pitchFamily="34" charset="0"/>
                <a:ea typeface="+mn-ea"/>
                <a:cs typeface="Arial" panose="020B0604020202020204" pitchFamily="34" charset="0"/>
              </a:rPr>
              <a:t>Fondos inmobiliarios: metros cuadrados arrendables por actividad económica del inmueble</a:t>
            </a:r>
          </a:p>
        </c:rich>
      </c:tx>
      <c:layout>
        <c:manualLayout>
          <c:xMode val="edge"/>
          <c:yMode val="edge"/>
          <c:x val="0.1258041329739443"/>
          <c:y val="1.1816833498024634E-2"/>
        </c:manualLayout>
      </c:layout>
      <c:overlay val="0"/>
      <c:spPr>
        <a:noFill/>
        <a:ln>
          <a:noFill/>
        </a:ln>
        <a:effectLst/>
      </c:spPr>
      <c:txPr>
        <a:bodyPr rot="0" spcFirstLastPara="1" vertOverflow="ellipsis" vert="horz" wrap="square" anchor="ctr" anchorCtr="1"/>
        <a:lstStyle/>
        <a:p>
          <a:pPr>
            <a:defRPr lang="es-CR" sz="1300" b="0" i="0" u="none" strike="noStrike" kern="1200" spc="0" baseline="0">
              <a:solidFill>
                <a:srgbClr val="002060"/>
              </a:solidFill>
              <a:latin typeface="Arial" panose="020B0604020202020204" pitchFamily="34" charset="0"/>
              <a:ea typeface="+mn-ea"/>
              <a:cs typeface="Arial" panose="020B0604020202020204" pitchFamily="34" charset="0"/>
            </a:defRPr>
          </a:pPr>
          <a:endParaRPr lang="es-CR"/>
        </a:p>
      </c:txPr>
    </c:title>
    <c:autoTitleDeleted val="0"/>
    <c:plotArea>
      <c:layout>
        <c:manualLayout>
          <c:layoutTarget val="inner"/>
          <c:xMode val="edge"/>
          <c:yMode val="edge"/>
          <c:x val="0.11759231684119664"/>
          <c:y val="0.15208172429461281"/>
          <c:w val="0.86148516742111947"/>
          <c:h val="0.71485670616156372"/>
        </c:manualLayout>
      </c:layout>
      <c:barChart>
        <c:barDir val="col"/>
        <c:grouping val="clustered"/>
        <c:varyColors val="0"/>
        <c:ser>
          <c:idx val="0"/>
          <c:order val="0"/>
          <c:tx>
            <c:strRef>
              <c:f>'C1 (2)'!$C$5</c:f>
              <c:strCache>
                <c:ptCount val="1"/>
                <c:pt idx="0">
                  <c:v>Dec-19</c:v>
                </c:pt>
              </c:strCache>
            </c:strRef>
          </c:tx>
          <c:spPr>
            <a:solidFill>
              <a:srgbClr val="0A799A"/>
            </a:solidFill>
            <a:ln>
              <a:noFill/>
            </a:ln>
            <a:effectLst/>
          </c:spPr>
          <c:invertIfNegative val="0"/>
          <c:dLbls>
            <c:dLbl>
              <c:idx val="0"/>
              <c:layout>
                <c:manualLayout>
                  <c:x val="0"/>
                  <c:y val="0.275726114953908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C4-4009-9005-7A397B22B787}"/>
                </c:ext>
              </c:extLst>
            </c:dLbl>
            <c:dLbl>
              <c:idx val="1"/>
              <c:layout>
                <c:manualLayout>
                  <c:x val="3.2943614640698634E-17"/>
                  <c:y val="0.32299344894600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C4-4009-9005-7A397B22B787}"/>
                </c:ext>
              </c:extLst>
            </c:dLbl>
            <c:dLbl>
              <c:idx val="2"/>
              <c:layout>
                <c:manualLayout>
                  <c:x val="0"/>
                  <c:y val="0.2363366699604926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C4-4009-9005-7A397B22B787}"/>
                </c:ext>
              </c:extLst>
            </c:dLbl>
            <c:dLbl>
              <c:idx val="3"/>
              <c:layout>
                <c:manualLayout>
                  <c:x val="-6.5887229281397268E-17"/>
                  <c:y val="0.2363366699604925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C4-4009-9005-7A397B22B787}"/>
                </c:ext>
              </c:extLst>
            </c:dLbl>
            <c:spPr>
              <a:noFill/>
              <a:ln>
                <a:noFill/>
              </a:ln>
              <a:effectLst/>
            </c:spPr>
            <c:txPr>
              <a:bodyPr rot="-5400000" spcFirstLastPara="1" vertOverflow="ellipsis"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'C1 (2)'!$B$6:$B$11</c:f>
              <c:strCache>
                <c:ptCount val="6"/>
                <c:pt idx="0">
                  <c:v>Bodegas</c:v>
                </c:pt>
                <c:pt idx="1">
                  <c:v>Oficinas</c:v>
                </c:pt>
                <c:pt idx="2">
                  <c:v>Comercial</c:v>
                </c:pt>
                <c:pt idx="3">
                  <c:v>Parques industriales</c:v>
                </c:pt>
                <c:pt idx="4">
                  <c:v>Supermercados</c:v>
                </c:pt>
                <c:pt idx="5">
                  <c:v>Restaurantes</c:v>
                </c:pt>
              </c:strCache>
            </c:strRef>
          </c:cat>
          <c:val>
            <c:numRef>
              <c:f>'C1 (2)'!$C$6:$C$11</c:f>
              <c:numCache>
                <c:formatCode>_(* #\ ##0_);_(* \(#\ ##0\);_(* "-"??_);_(@_)</c:formatCode>
                <c:ptCount val="6"/>
                <c:pt idx="0">
                  <c:v>358841.97</c:v>
                </c:pt>
                <c:pt idx="1">
                  <c:v>663081.02000000025</c:v>
                </c:pt>
                <c:pt idx="2">
                  <c:v>426785.00000000012</c:v>
                </c:pt>
                <c:pt idx="3">
                  <c:v>382621.49000000005</c:v>
                </c:pt>
                <c:pt idx="4">
                  <c:v>75154.87</c:v>
                </c:pt>
                <c:pt idx="5">
                  <c:v>3645.63</c:v>
                </c:pt>
              </c:numCache>
            </c:numRef>
          </c:val>
          <c:extLst>
            <c:ext xmlns:c16="http://schemas.microsoft.com/office/drawing/2014/chart" uri="{C3380CC4-5D6E-409C-BE32-E72D297353CC}">
              <c16:uniqueId val="{00000004-56C4-4009-9005-7A397B22B787}"/>
            </c:ext>
          </c:extLst>
        </c:ser>
        <c:ser>
          <c:idx val="1"/>
          <c:order val="1"/>
          <c:tx>
            <c:strRef>
              <c:f>'C1 (2)'!$D$5</c:f>
              <c:strCache>
                <c:ptCount val="1"/>
                <c:pt idx="0">
                  <c:v>Dec-20</c:v>
                </c:pt>
              </c:strCache>
            </c:strRef>
          </c:tx>
          <c:spPr>
            <a:solidFill>
              <a:srgbClr val="FBAF3F"/>
            </a:solidFill>
            <a:ln>
              <a:noFill/>
            </a:ln>
            <a:effectLst/>
          </c:spPr>
          <c:invertIfNegative val="0"/>
          <c:dLbls>
            <c:dLbl>
              <c:idx val="0"/>
              <c:layout>
                <c:manualLayout>
                  <c:x val="-3.2943614640698634E-17"/>
                  <c:y val="0.4175281169302037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C4-4009-9005-7A397B22B787}"/>
                </c:ext>
              </c:extLst>
            </c:dLbl>
            <c:dLbl>
              <c:idx val="1"/>
              <c:layout>
                <c:manualLayout>
                  <c:x val="0"/>
                  <c:y val="0.334810282444031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C4-4009-9005-7A397B22B787}"/>
                </c:ext>
              </c:extLst>
            </c:dLbl>
            <c:dLbl>
              <c:idx val="2"/>
              <c:layout>
                <c:manualLayout>
                  <c:x val="-6.5887229281397268E-17"/>
                  <c:y val="0.236336669960492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C4-4009-9005-7A397B22B787}"/>
                </c:ext>
              </c:extLst>
            </c:dLbl>
            <c:dLbl>
              <c:idx val="3"/>
              <c:layout>
                <c:manualLayout>
                  <c:x val="-1.3177445856279454E-16"/>
                  <c:y val="0.236336669960492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C4-4009-9005-7A397B22B787}"/>
                </c:ext>
              </c:extLst>
            </c:dLbl>
            <c:spPr>
              <a:noFill/>
              <a:ln>
                <a:noFill/>
              </a:ln>
              <a:effectLst/>
            </c:spPr>
            <c:txPr>
              <a:bodyPr rot="-5400000" spcFirstLastPara="1" vertOverflow="ellipsis"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'C1 (2)'!$B$6:$B$11</c:f>
              <c:strCache>
                <c:ptCount val="6"/>
                <c:pt idx="0">
                  <c:v>Bodegas</c:v>
                </c:pt>
                <c:pt idx="1">
                  <c:v>Oficinas</c:v>
                </c:pt>
                <c:pt idx="2">
                  <c:v>Comercial</c:v>
                </c:pt>
                <c:pt idx="3">
                  <c:v>Parques industriales</c:v>
                </c:pt>
                <c:pt idx="4">
                  <c:v>Supermercados</c:v>
                </c:pt>
                <c:pt idx="5">
                  <c:v>Restaurantes</c:v>
                </c:pt>
              </c:strCache>
            </c:strRef>
          </c:cat>
          <c:val>
            <c:numRef>
              <c:f>'C1 (2)'!$D$6:$D$11</c:f>
              <c:numCache>
                <c:formatCode>_(* #\ ##0_);_(* \(#\ ##0\);_(* "-"??_);_(@_)</c:formatCode>
                <c:ptCount val="6"/>
                <c:pt idx="0">
                  <c:v>877870.42</c:v>
                </c:pt>
                <c:pt idx="1">
                  <c:v>660593.56999999972</c:v>
                </c:pt>
                <c:pt idx="2">
                  <c:v>422883</c:v>
                </c:pt>
                <c:pt idx="3">
                  <c:v>367673.42</c:v>
                </c:pt>
                <c:pt idx="4">
                  <c:v>64154.869999999995</c:v>
                </c:pt>
                <c:pt idx="5">
                  <c:v>3645.63</c:v>
                </c:pt>
              </c:numCache>
            </c:numRef>
          </c:val>
          <c:extLst>
            <c:ext xmlns:c16="http://schemas.microsoft.com/office/drawing/2014/chart" uri="{C3380CC4-5D6E-409C-BE32-E72D297353CC}">
              <c16:uniqueId val="{00000009-56C4-4009-9005-7A397B22B787}"/>
            </c:ext>
          </c:extLst>
        </c:ser>
        <c:ser>
          <c:idx val="2"/>
          <c:order val="2"/>
          <c:tx>
            <c:strRef>
              <c:f>'C1 (2)'!$E$5</c:f>
              <c:strCache>
                <c:ptCount val="1"/>
                <c:pt idx="0">
                  <c:v>Dec-21</c:v>
                </c:pt>
              </c:strCache>
            </c:strRef>
          </c:tx>
          <c:spPr>
            <a:solidFill>
              <a:srgbClr val="81BD41"/>
            </a:solidFill>
            <a:ln>
              <a:noFill/>
            </a:ln>
            <a:effectLst/>
          </c:spPr>
          <c:invertIfNegative val="0"/>
          <c:dLbls>
            <c:dLbl>
              <c:idx val="0"/>
              <c:layout>
                <c:manualLayout>
                  <c:x val="-1.7969451931716084E-3"/>
                  <c:y val="0.378138671936788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C4-4009-9005-7A397B22B787}"/>
                </c:ext>
              </c:extLst>
            </c:dLbl>
            <c:dLbl>
              <c:idx val="1"/>
              <c:layout>
                <c:manualLayout>
                  <c:x val="-1.7969451931716741E-3"/>
                  <c:y val="0.32299344894600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6C4-4009-9005-7A397B22B787}"/>
                </c:ext>
              </c:extLst>
            </c:dLbl>
            <c:dLbl>
              <c:idx val="2"/>
              <c:layout>
                <c:manualLayout>
                  <c:x val="1.7969451931715424E-3"/>
                  <c:y val="0.2481535034585173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6C4-4009-9005-7A397B22B787}"/>
                </c:ext>
              </c:extLst>
            </c:dLbl>
            <c:dLbl>
              <c:idx val="3"/>
              <c:layout>
                <c:manualLayout>
                  <c:x val="-1.3177445856279454E-16"/>
                  <c:y val="0.2481535034585173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6C4-4009-9005-7A397B22B787}"/>
                </c:ext>
              </c:extLst>
            </c:dLbl>
            <c:spPr>
              <a:noFill/>
              <a:ln>
                <a:noFill/>
              </a:ln>
              <a:effectLst/>
            </c:spPr>
            <c:txPr>
              <a:bodyPr rot="-5400000" spcFirstLastPara="1" vertOverflow="ellipsis"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'C1 (2)'!$B$6:$B$11</c:f>
              <c:strCache>
                <c:ptCount val="6"/>
                <c:pt idx="0">
                  <c:v>Bodegas</c:v>
                </c:pt>
                <c:pt idx="1">
                  <c:v>Oficinas</c:v>
                </c:pt>
                <c:pt idx="2">
                  <c:v>Comercial</c:v>
                </c:pt>
                <c:pt idx="3">
                  <c:v>Parques industriales</c:v>
                </c:pt>
                <c:pt idx="4">
                  <c:v>Supermercados</c:v>
                </c:pt>
                <c:pt idx="5">
                  <c:v>Restaurantes</c:v>
                </c:pt>
              </c:strCache>
            </c:strRef>
          </c:cat>
          <c:val>
            <c:numRef>
              <c:f>'C1 (2)'!$E$6:$E$11</c:f>
              <c:numCache>
                <c:formatCode>_(* #\ ##0_);_(* \(#\ ##0\);_(* "-"??_);_(@_)</c:formatCode>
                <c:ptCount val="6"/>
                <c:pt idx="0">
                  <c:v>877605.42</c:v>
                </c:pt>
                <c:pt idx="1">
                  <c:v>656571.60999999987</c:v>
                </c:pt>
                <c:pt idx="2">
                  <c:v>425994.10000000009</c:v>
                </c:pt>
                <c:pt idx="3">
                  <c:v>377540.14</c:v>
                </c:pt>
                <c:pt idx="4">
                  <c:v>64326.469999999994</c:v>
                </c:pt>
                <c:pt idx="5">
                  <c:v>3645.63</c:v>
                </c:pt>
              </c:numCache>
            </c:numRef>
          </c:val>
          <c:extLst>
            <c:ext xmlns:c16="http://schemas.microsoft.com/office/drawing/2014/chart" uri="{C3380CC4-5D6E-409C-BE32-E72D297353CC}">
              <c16:uniqueId val="{0000000E-56C4-4009-9005-7A397B22B787}"/>
            </c:ext>
          </c:extLst>
        </c:ser>
        <c:dLbls>
          <c:showLegendKey val="0"/>
          <c:showVal val="0"/>
          <c:showCatName val="0"/>
          <c:showSerName val="0"/>
          <c:showPercent val="0"/>
          <c:showBubbleSize val="0"/>
        </c:dLbls>
        <c:gapWidth val="219"/>
        <c:overlap val="-27"/>
        <c:axId val="1283411823"/>
        <c:axId val="1936219823"/>
      </c:barChart>
      <c:catAx>
        <c:axId val="128341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CR"/>
          </a:p>
        </c:txPr>
        <c:crossAx val="1936219823"/>
        <c:crosses val="autoZero"/>
        <c:auto val="1"/>
        <c:lblAlgn val="ctr"/>
        <c:lblOffset val="100"/>
        <c:noMultiLvlLbl val="0"/>
      </c:catAx>
      <c:valAx>
        <c:axId val="1936219823"/>
        <c:scaling>
          <c:orientation val="minMax"/>
        </c:scaling>
        <c:delete val="0"/>
        <c:axPos val="l"/>
        <c:majorGridlines>
          <c:spPr>
            <a:ln w="9525" cap="flat" cmpd="sng" algn="ctr">
              <a:solidFill>
                <a:schemeClr val="tx1">
                  <a:lumMod val="15000"/>
                  <a:lumOff val="85000"/>
                </a:schemeClr>
              </a:solidFill>
              <a:round/>
            </a:ln>
            <a:effectLst/>
          </c:spPr>
        </c:majorGridlines>
        <c:numFmt formatCode="_(* #\ ##0_);_(* \(#\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CR"/>
          </a:p>
        </c:txPr>
        <c:crossAx val="1283411823"/>
        <c:crosses val="autoZero"/>
        <c:crossBetween val="between"/>
      </c:valAx>
      <c:spPr>
        <a:noFill/>
        <a:ln>
          <a:noFill/>
        </a:ln>
        <a:effectLst/>
      </c:spPr>
    </c:plotArea>
    <c:legend>
      <c:legendPos val="b"/>
      <c:layout>
        <c:manualLayout>
          <c:xMode val="edge"/>
          <c:yMode val="edge"/>
          <c:x val="0.33711951100452064"/>
          <c:y val="0.16629603369999638"/>
          <c:w val="0.34228582538293822"/>
          <c:h val="6.31164680756302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s-CR"/>
        </a:p>
      </c:txPr>
    </c:legend>
    <c:plotVisOnly val="1"/>
    <c:dispBlanksAs val="gap"/>
    <c:showDLblsOverMax val="0"/>
  </c:chart>
  <c:spPr>
    <a:solidFill>
      <a:srgbClr val="0070C0">
        <a:alpha val="10000"/>
      </a:srgbClr>
    </a:solidFill>
    <a:ln w="9525" cap="flat" cmpd="sng" algn="ctr">
      <a:solidFill>
        <a:schemeClr val="tx1">
          <a:lumMod val="15000"/>
          <a:lumOff val="85000"/>
        </a:schemeClr>
      </a:solidFill>
      <a:round/>
    </a:ln>
    <a:effectLst/>
  </c:spPr>
  <c:txPr>
    <a:bodyPr/>
    <a:lstStyle/>
    <a:p>
      <a:pPr>
        <a:defRPr>
          <a:solidFill>
            <a:schemeClr val="tx1">
              <a:lumMod val="95000"/>
              <a:lumOff val="5000"/>
            </a:schemeClr>
          </a:solidFill>
          <a:latin typeface="Arial" panose="020B0604020202020204" pitchFamily="34" charset="0"/>
          <a:cs typeface="Arial" panose="020B0604020202020204" pitchFamily="34" charset="0"/>
        </a:defRPr>
      </a:pPr>
      <a:endParaRPr lang="es-C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100" b="1" dirty="0" err="1">
                <a:solidFill>
                  <a:schemeClr val="tx1"/>
                </a:solidFill>
                <a:latin typeface="Arial" panose="020B0604020202020204" pitchFamily="34" charset="0"/>
                <a:cs typeface="Arial" panose="020B0604020202020204" pitchFamily="34" charset="0"/>
              </a:rPr>
              <a:t>Costos</a:t>
            </a:r>
            <a:r>
              <a:rPr lang="en-US" sz="1100" b="1" dirty="0">
                <a:solidFill>
                  <a:schemeClr val="tx1"/>
                </a:solidFill>
                <a:latin typeface="Arial" panose="020B0604020202020204" pitchFamily="34" charset="0"/>
                <a:cs typeface="Arial" panose="020B0604020202020204" pitchFamily="34" charset="0"/>
              </a:rPr>
              <a:t> de </a:t>
            </a:r>
            <a:r>
              <a:rPr lang="en-US" sz="1100" b="1" dirty="0" err="1">
                <a:solidFill>
                  <a:schemeClr val="tx1"/>
                </a:solidFill>
                <a:latin typeface="Arial" panose="020B0604020202020204" pitchFamily="34" charset="0"/>
                <a:cs typeface="Arial" panose="020B0604020202020204" pitchFamily="34" charset="0"/>
              </a:rPr>
              <a:t>supervisión</a:t>
            </a:r>
            <a:r>
              <a:rPr lang="en-US" sz="1100" b="1" dirty="0">
                <a:solidFill>
                  <a:schemeClr val="tx1"/>
                </a:solidFill>
                <a:latin typeface="Arial" panose="020B0604020202020204" pitchFamily="34" charset="0"/>
                <a:cs typeface="Arial" panose="020B0604020202020204" pitchFamily="34" charset="0"/>
              </a:rPr>
              <a:t> </a:t>
            </a:r>
            <a:r>
              <a:rPr lang="en-US" sz="1100" b="1" dirty="0" err="1">
                <a:solidFill>
                  <a:schemeClr val="tx1"/>
                </a:solidFill>
                <a:latin typeface="Arial" panose="020B0604020202020204" pitchFamily="34" charset="0"/>
                <a:cs typeface="Arial" panose="020B0604020202020204" pitchFamily="34" charset="0"/>
              </a:rPr>
              <a:t>anual</a:t>
            </a:r>
            <a:r>
              <a:rPr lang="en-US" sz="1100" b="1" dirty="0">
                <a:solidFill>
                  <a:schemeClr val="tx1"/>
                </a:solidFill>
                <a:latin typeface="Arial" panose="020B0604020202020204" pitchFamily="34" charset="0"/>
                <a:cs typeface="Arial" panose="020B0604020202020204" pitchFamily="34" charset="0"/>
              </a:rPr>
              <a:t> </a:t>
            </a:r>
            <a:r>
              <a:rPr lang="en-US" sz="1100" b="1" dirty="0" err="1">
                <a:solidFill>
                  <a:schemeClr val="tx1"/>
                </a:solidFill>
                <a:latin typeface="Arial" panose="020B0604020202020204" pitchFamily="34" charset="0"/>
                <a:cs typeface="Arial" panose="020B0604020202020204" pitchFamily="34" charset="0"/>
              </a:rPr>
              <a:t>promedio</a:t>
            </a:r>
            <a:r>
              <a:rPr lang="en-US" sz="1100" b="1" dirty="0">
                <a:solidFill>
                  <a:schemeClr val="tx1"/>
                </a:solidFill>
                <a:latin typeface="Arial" panose="020B0604020202020204" pitchFamily="34" charset="0"/>
                <a:cs typeface="Arial" panose="020B0604020202020204" pitchFamily="34" charset="0"/>
              </a:rPr>
              <a:t> por </a:t>
            </a:r>
            <a:r>
              <a:rPr lang="en-US" sz="1100" b="1" dirty="0" err="1">
                <a:solidFill>
                  <a:schemeClr val="tx1"/>
                </a:solidFill>
                <a:latin typeface="Arial" panose="020B0604020202020204" pitchFamily="34" charset="0"/>
                <a:cs typeface="Arial" panose="020B0604020202020204" pitchFamily="34" charset="0"/>
              </a:rPr>
              <a:t>cada</a:t>
            </a:r>
            <a:r>
              <a:rPr lang="en-US" sz="1100" b="1" dirty="0">
                <a:solidFill>
                  <a:schemeClr val="tx1"/>
                </a:solidFill>
                <a:latin typeface="Arial" panose="020B0604020202020204" pitchFamily="34" charset="0"/>
                <a:cs typeface="Arial" panose="020B0604020202020204" pitchFamily="34" charset="0"/>
              </a:rPr>
              <a:t> ¢1,0 </a:t>
            </a:r>
            <a:r>
              <a:rPr lang="en-US" sz="1100" b="1" dirty="0" err="1">
                <a:solidFill>
                  <a:schemeClr val="tx1"/>
                </a:solidFill>
                <a:latin typeface="Arial" panose="020B0604020202020204" pitchFamily="34" charset="0"/>
                <a:cs typeface="Arial" panose="020B0604020202020204" pitchFamily="34" charset="0"/>
              </a:rPr>
              <a:t>millón</a:t>
            </a:r>
            <a:r>
              <a:rPr lang="en-US" sz="1100" b="1" dirty="0">
                <a:solidFill>
                  <a:schemeClr val="tx1"/>
                </a:solidFill>
                <a:latin typeface="Arial" panose="020B0604020202020204" pitchFamily="34" charset="0"/>
                <a:cs typeface="Arial" panose="020B0604020202020204" pitchFamily="34" charset="0"/>
              </a:rPr>
              <a:t> de </a:t>
            </a:r>
            <a:r>
              <a:rPr lang="en-US" sz="1100" b="1" dirty="0" err="1">
                <a:solidFill>
                  <a:schemeClr val="tx1"/>
                </a:solidFill>
                <a:latin typeface="Arial" panose="020B0604020202020204" pitchFamily="34" charset="0"/>
                <a:cs typeface="Arial" panose="020B0604020202020204" pitchFamily="34" charset="0"/>
              </a:rPr>
              <a:t>Ingresos</a:t>
            </a:r>
            <a:r>
              <a:rPr lang="en-US" sz="1100" b="1" dirty="0">
                <a:solidFill>
                  <a:schemeClr val="tx1"/>
                </a:solidFill>
                <a:latin typeface="Arial" panose="020B0604020202020204" pitchFamily="34" charset="0"/>
                <a:cs typeface="Arial" panose="020B0604020202020204" pitchFamily="34" charset="0"/>
              </a:rPr>
              <a:t> </a:t>
            </a:r>
            <a:r>
              <a:rPr lang="en-US" sz="1100" b="1" dirty="0" err="1">
                <a:solidFill>
                  <a:schemeClr val="tx1"/>
                </a:solidFill>
                <a:latin typeface="Arial" panose="020B0604020202020204" pitchFamily="34" charset="0"/>
                <a:cs typeface="Arial" panose="020B0604020202020204" pitchFamily="34" charset="0"/>
              </a:rPr>
              <a:t>Brutos</a:t>
            </a:r>
            <a:r>
              <a:rPr lang="en-US" sz="1100" b="1" dirty="0">
                <a:solidFill>
                  <a:schemeClr val="tx1"/>
                </a:solidFill>
                <a:latin typeface="Arial" panose="020B0604020202020204" pitchFamily="34" charset="0"/>
                <a:cs typeface="Arial" panose="020B0604020202020204" pitchFamily="34" charset="0"/>
              </a:rPr>
              <a:t> (</a:t>
            </a:r>
            <a:r>
              <a:rPr lang="en-US" sz="1100" b="1" dirty="0" err="1">
                <a:solidFill>
                  <a:schemeClr val="tx1"/>
                </a:solidFill>
                <a:latin typeface="Arial" panose="020B0604020202020204" pitchFamily="34" charset="0"/>
                <a:cs typeface="Arial" panose="020B0604020202020204" pitchFamily="34" charset="0"/>
              </a:rPr>
              <a:t>en</a:t>
            </a:r>
            <a:r>
              <a:rPr lang="en-US" sz="1100" b="1" dirty="0">
                <a:solidFill>
                  <a:schemeClr val="tx1"/>
                </a:solidFill>
                <a:latin typeface="Arial" panose="020B0604020202020204" pitchFamily="34" charset="0"/>
                <a:cs typeface="Arial" panose="020B0604020202020204" pitchFamily="34" charset="0"/>
              </a:rPr>
              <a:t> </a:t>
            </a:r>
            <a:r>
              <a:rPr lang="en-US" sz="1100" b="1" dirty="0" err="1">
                <a:solidFill>
                  <a:schemeClr val="tx1"/>
                </a:solidFill>
                <a:latin typeface="Arial" panose="020B0604020202020204" pitchFamily="34" charset="0"/>
                <a:cs typeface="Arial" panose="020B0604020202020204" pitchFamily="34" charset="0"/>
              </a:rPr>
              <a:t>colones</a:t>
            </a:r>
            <a:r>
              <a:rPr lang="en-US" sz="1100" b="1" dirty="0">
                <a:solidFill>
                  <a:schemeClr val="tx1"/>
                </a:solidFill>
                <a:latin typeface="Arial" panose="020B0604020202020204" pitchFamily="34" charset="0"/>
                <a:cs typeface="Arial" panose="020B0604020202020204" pitchFamily="34" charset="0"/>
              </a:rPr>
              <a:t>) - </a:t>
            </a:r>
            <a:r>
              <a:rPr lang="es-CR" sz="1100" b="1" i="0" baseline="0" dirty="0">
                <a:solidFill>
                  <a:schemeClr val="tx1"/>
                </a:solidFill>
                <a:effectLst/>
                <a:latin typeface="Arial" panose="020B0604020202020204" pitchFamily="34" charset="0"/>
                <a:cs typeface="Arial" panose="020B0604020202020204" pitchFamily="34" charset="0"/>
              </a:rPr>
              <a:t>período 2017-2021</a:t>
            </a:r>
            <a:endParaRPr lang="en-US" sz="1100" b="1" dirty="0">
              <a:latin typeface="Arial" panose="020B0604020202020204" pitchFamily="34" charset="0"/>
              <a:cs typeface="Arial" panose="020B0604020202020204" pitchFamily="34" charset="0"/>
            </a:endParaRPr>
          </a:p>
        </c:rich>
      </c:tx>
      <c:layout>
        <c:manualLayout>
          <c:xMode val="edge"/>
          <c:yMode val="edge"/>
          <c:x val="0.12161560063818766"/>
          <c:y val="0"/>
        </c:manualLayout>
      </c:layout>
      <c:overlay val="0"/>
      <c:spPr>
        <a:noFill/>
        <a:ln w="25400">
          <a:noFill/>
        </a:ln>
      </c:spPr>
    </c:title>
    <c:autoTitleDeleted val="0"/>
    <c:plotArea>
      <c:layout>
        <c:manualLayout>
          <c:layoutTarget val="inner"/>
          <c:xMode val="edge"/>
          <c:yMode val="edge"/>
          <c:x val="0.18747021474885461"/>
          <c:y val="0.24975510927541247"/>
          <c:w val="0.80586555310766472"/>
          <c:h val="0.64513671222754287"/>
        </c:manualLayout>
      </c:layout>
      <c:barChart>
        <c:barDir val="col"/>
        <c:grouping val="clustered"/>
        <c:varyColors val="0"/>
        <c:ser>
          <c:idx val="0"/>
          <c:order val="0"/>
          <c:tx>
            <c:strRef>
              <c:f>'Datos históricos'!$B$11</c:f>
              <c:strCache>
                <c:ptCount val="1"/>
                <c:pt idx="0">
                  <c:v>Costos de supervisión anual promedio por cada ¢1,0 millón de Emisión Registrada (en colones)</c:v>
                </c:pt>
              </c:strCache>
            </c:strRef>
          </c:tx>
          <c:spPr>
            <a:solidFill>
              <a:srgbClr val="81BD41"/>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'Datos históricos'!$C$17:$M$17</c:f>
              <c:numCache>
                <c:formatCode>General</c:formatCode>
                <c:ptCount val="5"/>
                <c:pt idx="0">
                  <c:v>2017</c:v>
                </c:pt>
                <c:pt idx="1">
                  <c:v>2018</c:v>
                </c:pt>
                <c:pt idx="2">
                  <c:v>2019</c:v>
                </c:pt>
                <c:pt idx="3">
                  <c:v>2020</c:v>
                </c:pt>
                <c:pt idx="4">
                  <c:v>2021</c:v>
                </c:pt>
              </c:numCache>
            </c:numRef>
          </c:cat>
          <c:val>
            <c:numRef>
              <c:f>'Datos históricos'!$C$18:$M$18</c:f>
              <c:numCache>
                <c:formatCode>0.0</c:formatCode>
                <c:ptCount val="5"/>
                <c:pt idx="0">
                  <c:v>5534.4210569728057</c:v>
                </c:pt>
                <c:pt idx="1">
                  <c:v>4517.2285336975337</c:v>
                </c:pt>
                <c:pt idx="2">
                  <c:v>4293.3217344951099</c:v>
                </c:pt>
                <c:pt idx="3">
                  <c:v>4189.5378726552735</c:v>
                </c:pt>
                <c:pt idx="4">
                  <c:v>4385.9753852453205</c:v>
                </c:pt>
              </c:numCache>
            </c:numRef>
          </c:val>
          <c:extLst>
            <c:ext xmlns:c16="http://schemas.microsoft.com/office/drawing/2014/chart" uri="{C3380CC4-5D6E-409C-BE32-E72D297353CC}">
              <c16:uniqueId val="{00000000-EB15-4D18-9B5B-1F29DF8CE5B6}"/>
            </c:ext>
          </c:extLst>
        </c:ser>
        <c:dLbls>
          <c:showLegendKey val="0"/>
          <c:showVal val="0"/>
          <c:showCatName val="0"/>
          <c:showSerName val="0"/>
          <c:showPercent val="0"/>
          <c:showBubbleSize val="0"/>
        </c:dLbls>
        <c:gapWidth val="219"/>
        <c:overlap val="-27"/>
        <c:axId val="1665534784"/>
        <c:axId val="1"/>
      </c:barChart>
      <c:catAx>
        <c:axId val="166553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R"/>
          </a:p>
        </c:txPr>
        <c:crossAx val="1"/>
        <c:crosses val="autoZero"/>
        <c:auto val="1"/>
        <c:lblAlgn val="ctr"/>
        <c:lblOffset val="100"/>
        <c:noMultiLvlLbl val="0"/>
      </c:catAx>
      <c:valAx>
        <c:axId val="1"/>
        <c:scaling>
          <c:orientation val="minMax"/>
        </c:scaling>
        <c:delete val="0"/>
        <c:axPos val="l"/>
        <c:numFmt formatCode="0.0" sourceLinked="1"/>
        <c:majorTickMark val="none"/>
        <c:minorTickMark val="none"/>
        <c:tickLblPos val="nextTo"/>
        <c:spPr>
          <a:ln w="6350">
            <a:noFill/>
          </a:ln>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R"/>
          </a:p>
        </c:txPr>
        <c:crossAx val="1665534784"/>
        <c:crosses val="autoZero"/>
        <c:crossBetween val="between"/>
      </c:valAx>
      <c:spPr>
        <a:noFill/>
        <a:ln w="25400">
          <a:noFill/>
        </a:ln>
      </c:spPr>
    </c:plotArea>
    <c:plotVisOnly val="1"/>
    <c:dispBlanksAs val="gap"/>
    <c:showDLblsOverMax val="0"/>
  </c:chart>
  <c:spPr>
    <a:solidFill>
      <a:srgbClr val="1B75BB">
        <a:alpha val="10000"/>
      </a:srgbClr>
    </a:solidFill>
    <a:ln w="9525" cap="flat" cmpd="sng" algn="ctr">
      <a:solidFill>
        <a:schemeClr val="bg1">
          <a:lumMod val="85000"/>
          <a:alpha val="81000"/>
        </a:schemeClr>
      </a:solidFill>
      <a:round/>
    </a:ln>
    <a:effectLst/>
  </c:spPr>
  <c:txPr>
    <a:bodyPr/>
    <a:lstStyle/>
    <a:p>
      <a:pPr>
        <a:defRPr/>
      </a:pPr>
      <a:endParaRPr lang="es-C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0"/>
      <c:rAngAx val="0"/>
      <c:perspective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378108065906491E-2"/>
          <c:y val="0.17358198024335098"/>
          <c:w val="0.90698938650768202"/>
          <c:h val="0.37270341207349078"/>
        </c:manualLayout>
      </c:layout>
      <c:pie3DChart>
        <c:varyColors val="1"/>
        <c:ser>
          <c:idx val="0"/>
          <c:order val="0"/>
          <c:explosion val="24"/>
          <c:dPt>
            <c:idx val="0"/>
            <c:bubble3D val="0"/>
            <c:explosion val="14"/>
            <c:spPr>
              <a:solidFill>
                <a:srgbClr val="0A799A"/>
              </a:solidFill>
              <a:ln>
                <a:noFill/>
              </a:ln>
              <a:effectLst/>
              <a:sp3d/>
            </c:spPr>
            <c:extLst>
              <c:ext xmlns:c16="http://schemas.microsoft.com/office/drawing/2014/chart" uri="{C3380CC4-5D6E-409C-BE32-E72D297353CC}">
                <c16:uniqueId val="{00000001-5105-4396-A4E7-A07D0685435F}"/>
              </c:ext>
            </c:extLst>
          </c:dPt>
          <c:dPt>
            <c:idx val="1"/>
            <c:bubble3D val="0"/>
            <c:spPr>
              <a:solidFill>
                <a:srgbClr val="FBAF3D"/>
              </a:solidFill>
              <a:ln>
                <a:noFill/>
              </a:ln>
              <a:effectLst/>
              <a:sp3d/>
            </c:spPr>
            <c:extLst>
              <c:ext xmlns:c16="http://schemas.microsoft.com/office/drawing/2014/chart" uri="{C3380CC4-5D6E-409C-BE32-E72D297353CC}">
                <c16:uniqueId val="{00000003-5105-4396-A4E7-A07D0685435F}"/>
              </c:ext>
            </c:extLst>
          </c:dPt>
          <c:dPt>
            <c:idx val="2"/>
            <c:bubble3D val="0"/>
            <c:explosion val="18"/>
            <c:spPr>
              <a:solidFill>
                <a:schemeClr val="accent3"/>
              </a:solidFill>
              <a:ln>
                <a:noFill/>
              </a:ln>
              <a:effectLst/>
              <a:sp3d/>
            </c:spPr>
            <c:extLst>
              <c:ext xmlns:c16="http://schemas.microsoft.com/office/drawing/2014/chart" uri="{C3380CC4-5D6E-409C-BE32-E72D297353CC}">
                <c16:uniqueId val="{00000005-5105-4396-A4E7-A07D0685435F}"/>
              </c:ext>
            </c:extLst>
          </c:dPt>
          <c:dPt>
            <c:idx val="3"/>
            <c:bubble3D val="0"/>
            <c:spPr>
              <a:solidFill>
                <a:srgbClr val="C39A6B"/>
              </a:solidFill>
              <a:ln>
                <a:noFill/>
              </a:ln>
              <a:effectLst/>
              <a:sp3d/>
            </c:spPr>
            <c:extLst>
              <c:ext xmlns:c16="http://schemas.microsoft.com/office/drawing/2014/chart" uri="{C3380CC4-5D6E-409C-BE32-E72D297353CC}">
                <c16:uniqueId val="{00000007-5105-4396-A4E7-A07D0685435F}"/>
              </c:ext>
            </c:extLst>
          </c:dPt>
          <c:dPt>
            <c:idx val="4"/>
            <c:bubble3D val="0"/>
            <c:explosion val="28"/>
            <c:spPr>
              <a:solidFill>
                <a:srgbClr val="92D050"/>
              </a:solidFill>
              <a:ln>
                <a:noFill/>
              </a:ln>
              <a:effectLst/>
              <a:sp3d/>
            </c:spPr>
            <c:extLst>
              <c:ext xmlns:c16="http://schemas.microsoft.com/office/drawing/2014/chart" uri="{C3380CC4-5D6E-409C-BE32-E72D297353CC}">
                <c16:uniqueId val="{00000009-5105-4396-A4E7-A07D0685435F}"/>
              </c:ext>
            </c:extLst>
          </c:dPt>
          <c:dPt>
            <c:idx val="5"/>
            <c:bubble3D val="0"/>
            <c:spPr>
              <a:solidFill>
                <a:srgbClr val="7030A0"/>
              </a:solidFill>
              <a:ln>
                <a:noFill/>
              </a:ln>
              <a:effectLst/>
              <a:sp3d/>
            </c:spPr>
            <c:extLst>
              <c:ext xmlns:c16="http://schemas.microsoft.com/office/drawing/2014/chart" uri="{C3380CC4-5D6E-409C-BE32-E72D297353CC}">
                <c16:uniqueId val="{0000000B-5105-4396-A4E7-A07D0685435F}"/>
              </c:ext>
            </c:extLst>
          </c:dPt>
          <c:dLbls>
            <c:dLbl>
              <c:idx val="0"/>
              <c:layout>
                <c:manualLayout>
                  <c:x val="-4.1894190936976154E-2"/>
                  <c:y val="-5.643667071260360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5-4396-A4E7-A07D0685435F}"/>
                </c:ext>
              </c:extLst>
            </c:dLbl>
            <c:dLbl>
              <c:idx val="1"/>
              <c:layout>
                <c:manualLayout>
                  <c:x val="-0.10848858901554063"/>
                  <c:y val="4.300878934662230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5-4396-A4E7-A07D0685435F}"/>
                </c:ext>
              </c:extLst>
            </c:dLbl>
            <c:dLbl>
              <c:idx val="2"/>
              <c:layout>
                <c:manualLayout>
                  <c:x val="3.7735132425347005E-2"/>
                  <c:y val="1.92916901137407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05-4396-A4E7-A07D0685435F}"/>
                </c:ext>
              </c:extLst>
            </c:dLbl>
            <c:dLbl>
              <c:idx val="3"/>
              <c:layout>
                <c:manualLayout>
                  <c:x val="3.0232351005520193E-2"/>
                  <c:y val="-5.281050234349134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05-4396-A4E7-A07D0685435F}"/>
                </c:ext>
              </c:extLst>
            </c:dLbl>
            <c:dLbl>
              <c:idx val="4"/>
              <c:layout>
                <c:manualLayout>
                  <c:x val="8.7903635539533467E-2"/>
                  <c:y val="-2.894919755583909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05-4396-A4E7-A07D0685435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Arial"/>
                    <a:ea typeface="Arial"/>
                    <a:cs typeface="Arial"/>
                  </a:defRPr>
                </a:pPr>
                <a:endParaRPr lang="es-CR"/>
              </a:p>
            </c:txPr>
            <c:dLblPos val="bestFit"/>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'GRAFICO 1'!$C$9:$C$14</c:f>
              <c:strCache>
                <c:ptCount val="6"/>
                <c:pt idx="0">
                  <c:v>REMUNERACIONES</c:v>
                </c:pt>
                <c:pt idx="1">
                  <c:v>SERVICIOS</c:v>
                </c:pt>
                <c:pt idx="2">
                  <c:v>TRANSFERENCIAS CORRIENTES</c:v>
                </c:pt>
                <c:pt idx="3">
                  <c:v>BIENES DURADEROS</c:v>
                </c:pt>
                <c:pt idx="4">
                  <c:v>MATERIALES Y SUMINISTROS</c:v>
                </c:pt>
                <c:pt idx="5">
                  <c:v>CUENTAS ESPECIALES</c:v>
                </c:pt>
              </c:strCache>
            </c:strRef>
          </c:cat>
          <c:val>
            <c:numRef>
              <c:f>'GRAFICO 1'!$J$9:$J$14</c:f>
              <c:numCache>
                <c:formatCode>0.00%</c:formatCode>
                <c:ptCount val="6"/>
                <c:pt idx="0">
                  <c:v>0.77786722217807669</c:v>
                </c:pt>
                <c:pt idx="1">
                  <c:v>0.8705679805777492</c:v>
                </c:pt>
                <c:pt idx="2">
                  <c:v>0.28567256764030158</c:v>
                </c:pt>
                <c:pt idx="3">
                  <c:v>0.9653206644546195</c:v>
                </c:pt>
                <c:pt idx="4">
                  <c:v>0.16521490078328985</c:v>
                </c:pt>
                <c:pt idx="5">
                  <c:v>0</c:v>
                </c:pt>
              </c:numCache>
            </c:numRef>
          </c:val>
          <c:extLst>
            <c:ext xmlns:c16="http://schemas.microsoft.com/office/drawing/2014/chart" uri="{C3380CC4-5D6E-409C-BE32-E72D297353CC}">
              <c16:uniqueId val="{0000000C-5105-4396-A4E7-A07D0685435F}"/>
            </c:ext>
          </c:extLst>
        </c:ser>
        <c:dLbls>
          <c:dLblPos val="bestFit"/>
          <c:showLegendKey val="0"/>
          <c:showVal val="1"/>
          <c:showCatName val="0"/>
          <c:showSerName val="0"/>
          <c:showPercent val="0"/>
          <c:showBubbleSize val="0"/>
          <c:showLeaderLines val="1"/>
        </c:dLbls>
      </c:pie3DChart>
      <c:spPr>
        <a:noFill/>
        <a:ln w="25400">
          <a:noFill/>
        </a:ln>
        <a:effectLst/>
      </c:spPr>
    </c:plotArea>
    <c:legend>
      <c:legendPos val="r"/>
      <c:layout>
        <c:manualLayout>
          <c:xMode val="edge"/>
          <c:yMode val="edge"/>
          <c:x val="5.7881074506513162E-2"/>
          <c:y val="0.62752578570119144"/>
          <c:w val="0.9114032878361934"/>
          <c:h val="0.15482244561327063"/>
        </c:manualLayout>
      </c:layout>
      <c:overlay val="0"/>
      <c:spPr>
        <a:solidFill>
          <a:srgbClr val="FFFFFF"/>
        </a:solidFill>
        <a:ln w="3175">
          <a:solidFill>
            <a:srgbClr val="000000"/>
          </a:solidFill>
          <a:prstDash val="solid"/>
        </a:ln>
        <a:effectLst/>
      </c:spPr>
      <c:txPr>
        <a:bodyPr rot="0" spcFirstLastPara="1" vertOverflow="ellipsis" vert="horz" wrap="square" anchor="ctr" anchorCtr="1"/>
        <a:lstStyle/>
        <a:p>
          <a:pPr>
            <a:defRPr sz="920" b="0" i="0" u="none" strike="noStrike" kern="1200" baseline="0">
              <a:solidFill>
                <a:srgbClr val="000000"/>
              </a:solidFill>
              <a:latin typeface="Arial"/>
              <a:ea typeface="Arial"/>
              <a:cs typeface="Arial"/>
            </a:defRPr>
          </a:pPr>
          <a:endParaRPr lang="es-CR"/>
        </a:p>
      </c:txPr>
    </c:legend>
    <c:plotVisOnly val="1"/>
    <c:dispBlanksAs val="zero"/>
    <c:showDLblsOverMax val="0"/>
  </c:chart>
  <c:spPr>
    <a:solidFill>
      <a:srgbClr val="0070C0">
        <a:alpha val="10000"/>
      </a:srgbClr>
    </a:solidFill>
    <a:ln w="9525" cap="flat" cmpd="sng" algn="ctr">
      <a:noFill/>
      <a:prstDash val="solid"/>
      <a:round/>
    </a:ln>
    <a:effectLst/>
  </c:spPr>
  <c:txPr>
    <a:bodyPr/>
    <a:lstStyle/>
    <a:p>
      <a:pPr>
        <a:defRPr sz="1200" b="0" i="0" u="none" strike="noStrike" baseline="0">
          <a:solidFill>
            <a:srgbClr val="000000"/>
          </a:solidFill>
          <a:latin typeface="Arial"/>
          <a:ea typeface="Arial"/>
          <a:cs typeface="Arial"/>
        </a:defRPr>
      </a:pPr>
      <a:endParaRPr lang="es-C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R" sz="1400" b="1" i="0" baseline="0" dirty="0">
                <a:solidFill>
                  <a:schemeClr val="tx1"/>
                </a:solidFill>
                <a:effectLst/>
                <a:latin typeface="Arial" panose="020B0604020202020204" pitchFamily="34" charset="0"/>
                <a:cs typeface="Arial" panose="020B0604020202020204" pitchFamily="34" charset="0"/>
              </a:rPr>
              <a:t>Relación Monto cobrado/Ingreso total según tipo de entidad</a:t>
            </a:r>
            <a:endParaRPr lang="es-CR" sz="1400" dirty="0">
              <a:solidFill>
                <a:schemeClr val="tx1"/>
              </a:solidFill>
              <a:effectLst/>
              <a:latin typeface="Arial" panose="020B0604020202020204" pitchFamily="34" charset="0"/>
              <a:cs typeface="Arial" panose="020B0604020202020204" pitchFamily="34" charset="0"/>
            </a:endParaRPr>
          </a:p>
          <a:p>
            <a:pPr>
              <a:defRPr/>
            </a:pPr>
            <a:r>
              <a:rPr lang="es-CR" sz="1400" b="0" i="0" baseline="0" dirty="0">
                <a:solidFill>
                  <a:schemeClr val="tx1"/>
                </a:solidFill>
                <a:effectLst/>
                <a:latin typeface="Arial" panose="020B0604020202020204" pitchFamily="34" charset="0"/>
                <a:cs typeface="Arial" panose="020B0604020202020204" pitchFamily="34" charset="0"/>
              </a:rPr>
              <a:t>2017-2021</a:t>
            </a:r>
            <a:endParaRPr lang="es-CR" sz="1400" dirty="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barChart>
        <c:barDir val="col"/>
        <c:grouping val="clustered"/>
        <c:varyColors val="0"/>
        <c:ser>
          <c:idx val="0"/>
          <c:order val="0"/>
          <c:tx>
            <c:strRef>
              <c:f>'gráfico (2)'!$B$15</c:f>
              <c:strCache>
                <c:ptCount val="1"/>
                <c:pt idx="0">
                  <c:v>2017</c:v>
                </c:pt>
              </c:strCache>
            </c:strRef>
          </c:tx>
          <c:spPr>
            <a:solidFill>
              <a:srgbClr val="FBAF3F"/>
            </a:solidFill>
            <a:ln>
              <a:noFill/>
            </a:ln>
            <a:effectLst/>
          </c:spPr>
          <c:invertIfNegative val="0"/>
          <c:cat>
            <c:strRef>
              <c:f>'gráfico (2)'!$A$16:$A$21</c:f>
              <c:strCache>
                <c:ptCount val="6"/>
                <c:pt idx="0">
                  <c:v>Puestos de Bolsa</c:v>
                </c:pt>
                <c:pt idx="1">
                  <c:v>Sociedades Administradoras</c:v>
                </c:pt>
                <c:pt idx="2">
                  <c:v>BNV</c:v>
                </c:pt>
                <c:pt idx="3">
                  <c:v>Calificadoras de riesgo</c:v>
                </c:pt>
                <c:pt idx="4">
                  <c:v>Central de Valores</c:v>
                </c:pt>
                <c:pt idx="5">
                  <c:v>Proveedores de precios</c:v>
                </c:pt>
              </c:strCache>
            </c:strRef>
          </c:cat>
          <c:val>
            <c:numRef>
              <c:f>'gráfico (2)'!$B$16:$B$21</c:f>
              <c:numCache>
                <c:formatCode>0.00%</c:formatCode>
                <c:ptCount val="6"/>
                <c:pt idx="0">
                  <c:v>5.8928650084842504E-3</c:v>
                </c:pt>
                <c:pt idx="1">
                  <c:v>5.5262395556543572E-3</c:v>
                </c:pt>
                <c:pt idx="2">
                  <c:v>4.7233049560527363E-3</c:v>
                </c:pt>
                <c:pt idx="3">
                  <c:v>5.6908928947368414E-3</c:v>
                </c:pt>
                <c:pt idx="4">
                  <c:v>7.2840813305322131E-3</c:v>
                </c:pt>
                <c:pt idx="5">
                  <c:v>5.7354749600000005E-3</c:v>
                </c:pt>
              </c:numCache>
            </c:numRef>
          </c:val>
          <c:extLst>
            <c:ext xmlns:c16="http://schemas.microsoft.com/office/drawing/2014/chart" uri="{C3380CC4-5D6E-409C-BE32-E72D297353CC}">
              <c16:uniqueId val="{00000000-C44D-43EB-9A68-182C7EAFFD2E}"/>
            </c:ext>
          </c:extLst>
        </c:ser>
        <c:ser>
          <c:idx val="1"/>
          <c:order val="1"/>
          <c:tx>
            <c:strRef>
              <c:f>'gráfico (2)'!$C$15</c:f>
              <c:strCache>
                <c:ptCount val="1"/>
                <c:pt idx="0">
                  <c:v>2018</c:v>
                </c:pt>
              </c:strCache>
            </c:strRef>
          </c:tx>
          <c:spPr>
            <a:solidFill>
              <a:srgbClr val="81BD41"/>
            </a:solidFill>
            <a:ln>
              <a:noFill/>
            </a:ln>
            <a:effectLst/>
          </c:spPr>
          <c:invertIfNegative val="0"/>
          <c:cat>
            <c:strRef>
              <c:f>'gráfico (2)'!$A$16:$A$21</c:f>
              <c:strCache>
                <c:ptCount val="6"/>
                <c:pt idx="0">
                  <c:v>Puestos de Bolsa</c:v>
                </c:pt>
                <c:pt idx="1">
                  <c:v>Sociedades Administradoras</c:v>
                </c:pt>
                <c:pt idx="2">
                  <c:v>BNV</c:v>
                </c:pt>
                <c:pt idx="3">
                  <c:v>Calificadoras de riesgo</c:v>
                </c:pt>
                <c:pt idx="4">
                  <c:v>Central de Valores</c:v>
                </c:pt>
                <c:pt idx="5">
                  <c:v>Proveedores de precios</c:v>
                </c:pt>
              </c:strCache>
            </c:strRef>
          </c:cat>
          <c:val>
            <c:numRef>
              <c:f>'gráfico (2)'!$C$16:$C$21</c:f>
              <c:numCache>
                <c:formatCode>0.00%</c:formatCode>
                <c:ptCount val="6"/>
                <c:pt idx="0">
                  <c:v>4.4844556579125136E-3</c:v>
                </c:pt>
                <c:pt idx="1">
                  <c:v>4.5172823837827843E-3</c:v>
                </c:pt>
                <c:pt idx="2">
                  <c:v>3.9841256534309949E-3</c:v>
                </c:pt>
                <c:pt idx="3">
                  <c:v>4.7341240608845484E-3</c:v>
                </c:pt>
                <c:pt idx="4">
                  <c:v>5.4901748881118874E-3</c:v>
                </c:pt>
                <c:pt idx="5">
                  <c:v>4.6638420162016213E-3</c:v>
                </c:pt>
              </c:numCache>
            </c:numRef>
          </c:val>
          <c:extLst>
            <c:ext xmlns:c16="http://schemas.microsoft.com/office/drawing/2014/chart" uri="{C3380CC4-5D6E-409C-BE32-E72D297353CC}">
              <c16:uniqueId val="{00000001-C44D-43EB-9A68-182C7EAFFD2E}"/>
            </c:ext>
          </c:extLst>
        </c:ser>
        <c:ser>
          <c:idx val="2"/>
          <c:order val="2"/>
          <c:tx>
            <c:strRef>
              <c:f>'gráfico (2)'!$D$15</c:f>
              <c:strCache>
                <c:ptCount val="1"/>
                <c:pt idx="0">
                  <c:v>2019</c:v>
                </c:pt>
              </c:strCache>
            </c:strRef>
          </c:tx>
          <c:spPr>
            <a:solidFill>
              <a:schemeClr val="accent3"/>
            </a:solidFill>
            <a:ln>
              <a:noFill/>
            </a:ln>
            <a:effectLst/>
          </c:spPr>
          <c:invertIfNegative val="0"/>
          <c:cat>
            <c:strRef>
              <c:f>'gráfico (2)'!$A$16:$A$21</c:f>
              <c:strCache>
                <c:ptCount val="6"/>
                <c:pt idx="0">
                  <c:v>Puestos de Bolsa</c:v>
                </c:pt>
                <c:pt idx="1">
                  <c:v>Sociedades Administradoras</c:v>
                </c:pt>
                <c:pt idx="2">
                  <c:v>BNV</c:v>
                </c:pt>
                <c:pt idx="3">
                  <c:v>Calificadoras de riesgo</c:v>
                </c:pt>
                <c:pt idx="4">
                  <c:v>Central de Valores</c:v>
                </c:pt>
                <c:pt idx="5">
                  <c:v>Proveedores de precios</c:v>
                </c:pt>
              </c:strCache>
            </c:strRef>
          </c:cat>
          <c:val>
            <c:numRef>
              <c:f>'gráfico (2)'!$D$16:$D$21</c:f>
              <c:numCache>
                <c:formatCode>0.00%</c:formatCode>
                <c:ptCount val="6"/>
                <c:pt idx="0">
                  <c:v>4.3737512860232393E-3</c:v>
                </c:pt>
                <c:pt idx="1">
                  <c:v>4.2930521502236437E-3</c:v>
                </c:pt>
                <c:pt idx="2">
                  <c:v>4.2930521498534251E-3</c:v>
                </c:pt>
                <c:pt idx="3">
                  <c:v>4.5168839694481608E-3</c:v>
                </c:pt>
                <c:pt idx="4">
                  <c:v>4.0803121978995743E-3</c:v>
                </c:pt>
                <c:pt idx="5">
                  <c:v>4.2930521462346636E-3</c:v>
                </c:pt>
              </c:numCache>
            </c:numRef>
          </c:val>
          <c:extLst>
            <c:ext xmlns:c16="http://schemas.microsoft.com/office/drawing/2014/chart" uri="{C3380CC4-5D6E-409C-BE32-E72D297353CC}">
              <c16:uniqueId val="{00000002-C44D-43EB-9A68-182C7EAFFD2E}"/>
            </c:ext>
          </c:extLst>
        </c:ser>
        <c:ser>
          <c:idx val="3"/>
          <c:order val="3"/>
          <c:tx>
            <c:strRef>
              <c:f>'gráfico (2)'!$E$15</c:f>
              <c:strCache>
                <c:ptCount val="1"/>
                <c:pt idx="0">
                  <c:v>2020</c:v>
                </c:pt>
              </c:strCache>
            </c:strRef>
          </c:tx>
          <c:spPr>
            <a:solidFill>
              <a:srgbClr val="C39A6B"/>
            </a:solidFill>
            <a:ln>
              <a:noFill/>
            </a:ln>
            <a:effectLst/>
          </c:spPr>
          <c:invertIfNegative val="0"/>
          <c:cat>
            <c:strRef>
              <c:f>'gráfico (2)'!$A$16:$A$21</c:f>
              <c:strCache>
                <c:ptCount val="6"/>
                <c:pt idx="0">
                  <c:v>Puestos de Bolsa</c:v>
                </c:pt>
                <c:pt idx="1">
                  <c:v>Sociedades Administradoras</c:v>
                </c:pt>
                <c:pt idx="2">
                  <c:v>BNV</c:v>
                </c:pt>
                <c:pt idx="3">
                  <c:v>Calificadoras de riesgo</c:v>
                </c:pt>
                <c:pt idx="4">
                  <c:v>Central de Valores</c:v>
                </c:pt>
                <c:pt idx="5">
                  <c:v>Proveedores de precios</c:v>
                </c:pt>
              </c:strCache>
            </c:strRef>
          </c:cat>
          <c:val>
            <c:numRef>
              <c:f>'gráfico (2)'!$E$16:$E$21</c:f>
              <c:numCache>
                <c:formatCode>0.00%</c:formatCode>
                <c:ptCount val="6"/>
                <c:pt idx="0">
                  <c:v>4.1895378725850764E-3</c:v>
                </c:pt>
                <c:pt idx="1">
                  <c:v>4.1895378729824989E-3</c:v>
                </c:pt>
                <c:pt idx="2">
                  <c:v>4.189537872518574E-3</c:v>
                </c:pt>
                <c:pt idx="3">
                  <c:v>4.1895378706170534E-3</c:v>
                </c:pt>
                <c:pt idx="4">
                  <c:v>4.1895378747360285E-3</c:v>
                </c:pt>
                <c:pt idx="5">
                  <c:v>4.1895378658158696E-3</c:v>
                </c:pt>
              </c:numCache>
            </c:numRef>
          </c:val>
          <c:extLst>
            <c:ext xmlns:c16="http://schemas.microsoft.com/office/drawing/2014/chart" uri="{C3380CC4-5D6E-409C-BE32-E72D297353CC}">
              <c16:uniqueId val="{00000003-C44D-43EB-9A68-182C7EAFFD2E}"/>
            </c:ext>
          </c:extLst>
        </c:ser>
        <c:ser>
          <c:idx val="4"/>
          <c:order val="4"/>
          <c:tx>
            <c:strRef>
              <c:f>'gráfico (2)'!$F$15</c:f>
              <c:strCache>
                <c:ptCount val="1"/>
                <c:pt idx="0">
                  <c:v>2021</c:v>
                </c:pt>
              </c:strCache>
            </c:strRef>
          </c:tx>
          <c:spPr>
            <a:solidFill>
              <a:srgbClr val="0A799A"/>
            </a:solidFill>
            <a:ln>
              <a:noFill/>
            </a:ln>
            <a:effectLst/>
          </c:spPr>
          <c:invertIfNegative val="0"/>
          <c:cat>
            <c:strRef>
              <c:f>'gráfico (2)'!$A$16:$A$21</c:f>
              <c:strCache>
                <c:ptCount val="6"/>
                <c:pt idx="0">
                  <c:v>Puestos de Bolsa</c:v>
                </c:pt>
                <c:pt idx="1">
                  <c:v>Sociedades Administradoras</c:v>
                </c:pt>
                <c:pt idx="2">
                  <c:v>BNV</c:v>
                </c:pt>
                <c:pt idx="3">
                  <c:v>Calificadoras de riesgo</c:v>
                </c:pt>
                <c:pt idx="4">
                  <c:v>Central de Valores</c:v>
                </c:pt>
                <c:pt idx="5">
                  <c:v>Proveedores de precios</c:v>
                </c:pt>
              </c:strCache>
            </c:strRef>
          </c:cat>
          <c:val>
            <c:numRef>
              <c:f>'gráfico (2)'!$F$16:$F$21</c:f>
              <c:numCache>
                <c:formatCode>0.00%</c:formatCode>
                <c:ptCount val="6"/>
                <c:pt idx="0">
                  <c:v>4.3859762544244153E-3</c:v>
                </c:pt>
                <c:pt idx="1">
                  <c:v>4.3859747080724079E-3</c:v>
                </c:pt>
                <c:pt idx="2">
                  <c:v>4.3859675377791157E-3</c:v>
                </c:pt>
                <c:pt idx="3">
                  <c:v>4.3859687454008969E-3</c:v>
                </c:pt>
                <c:pt idx="4">
                  <c:v>4.3859926433370928E-3</c:v>
                </c:pt>
                <c:pt idx="5">
                  <c:v>4.3859395328914611E-3</c:v>
                </c:pt>
              </c:numCache>
            </c:numRef>
          </c:val>
          <c:extLst>
            <c:ext xmlns:c16="http://schemas.microsoft.com/office/drawing/2014/chart" uri="{C3380CC4-5D6E-409C-BE32-E72D297353CC}">
              <c16:uniqueId val="{00000004-C44D-43EB-9A68-182C7EAFFD2E}"/>
            </c:ext>
          </c:extLst>
        </c:ser>
        <c:dLbls>
          <c:showLegendKey val="0"/>
          <c:showVal val="0"/>
          <c:showCatName val="0"/>
          <c:showSerName val="0"/>
          <c:showPercent val="0"/>
          <c:showBubbleSize val="0"/>
        </c:dLbls>
        <c:gapWidth val="219"/>
        <c:overlap val="-27"/>
        <c:axId val="1344643120"/>
        <c:axId val="1344641040"/>
      </c:barChart>
      <c:catAx>
        <c:axId val="134464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R"/>
          </a:p>
        </c:txPr>
        <c:crossAx val="1344641040"/>
        <c:crosses val="autoZero"/>
        <c:auto val="1"/>
        <c:lblAlgn val="ctr"/>
        <c:lblOffset val="100"/>
        <c:noMultiLvlLbl val="0"/>
      </c:catAx>
      <c:valAx>
        <c:axId val="13446410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134464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70C0">
        <a:alpha val="10000"/>
      </a:srgbClr>
    </a:solidFill>
    <a:ln w="9525" cap="flat" cmpd="sng" algn="ctr">
      <a:solidFill>
        <a:schemeClr val="tx1">
          <a:lumMod val="15000"/>
          <a:lumOff val="85000"/>
        </a:schemeClr>
      </a:solidFill>
      <a:round/>
    </a:ln>
    <a:effectLst/>
  </c:spPr>
  <c:txPr>
    <a:bodyPr/>
    <a:lstStyle/>
    <a:p>
      <a:pPr>
        <a:defRPr/>
      </a:pPr>
      <a:endParaRPr lang="es-C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02-20T20:55:28.714" idx="14">
    <p:pos x="10" y="10"/>
    <p:text>Certificaciones digitales:
Beneficios tangibles: generación automática de certificaciones digitales de los datos del Registro Nacional de Valores e Intermediarios como actos de inscripción, modificación o sanciones por ejemplo, los cuales son empleados por las entidades reguladas para diversos trámites como contrataciones, solicitudes de crédito, compras entre otros. La posibilidad de generarlas de forma digital evita el trasiego de papel y su automatización asegurar la obtención de la información en cuestión de minutos (ahorrando tiempo en la gestión de los trámites)</p:text>
    <p:extLst>
      <p:ext uri="{C676402C-5697-4E1C-873F-D02D1690AC5C}">
        <p15:threadingInfo xmlns:p15="http://schemas.microsoft.com/office/powerpoint/2012/main" timeZoneBias="360"/>
      </p:ext>
    </p:extLst>
  </p:cm>
  <p:cm authorId="2" dt="2022-02-20T20:55:33.442" idx="15">
    <p:pos x="500" y="17"/>
    <p:text>Servicios web a terceros:
Beneficios tangibles: obtención de información pública del RNVI para que las entidades realicen análisis de datos sobre la evolución de la industrias empleando variables financieras, de la industria inmobiliaria, de los rendimientos y comisiones, de los instrumentos inscritos en el RNVI y sus respectivas calificaciones, entre otros. Mediante la provisión del servicio web la información está actualizada de forma constante y paralela tal y como lo recibe la superintendencia</p:text>
    <p:extLst>
      <p:ext uri="{C676402C-5697-4E1C-873F-D02D1690AC5C}">
        <p15:threadingInfo xmlns:p15="http://schemas.microsoft.com/office/powerpoint/2012/main" timeZoneBias="360"/>
      </p:ext>
    </p:extLst>
  </p:cm>
  <p:cm authorId="2" dt="2022-02-20T21:05:00.324" idx="16">
    <p:pos x="146" y="146"/>
    <p:text>Beneficios tangibles: Recepción y publicación en línea de los estados financieros auditados de las entidades, lo cual brinda la posibilidad de que la información sea accedida en el sitio web una vez que la información ha sido asentada. El proceso viene a ahorrar tiempo y costos al no requerir el envío de información física, y además se obtiene mayor oportunidad en la obtención de la información en el sitio web.</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2-21T11:43:16.944" idx="17">
    <p:pos x="10" y="10"/>
    <p:text>Recepción de CHR automatizados
Beneficios tangibles: Registro de los hechos relevantes y su difusión en el RNVI de forma automática. Su registro se va a realizar mediante plantillas predefinidas para facilitar el registro, su asentamiento y difusión se va a realizar de forma automáticas, además de los cambios en el registro. Su implementación implica una mayor oportunidad en la comunicación de la información.</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D5822-60FC-4982-AB33-391D14A0951D}"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CR"/>
        </a:p>
      </dgm:t>
    </dgm:pt>
    <dgm:pt modelId="{E02A07E5-E056-48D4-B4F7-1ECEE6F318A3}">
      <dgm:prSet phldrT="[Texto]" custT="1"/>
      <dgm:spPr>
        <a:solidFill>
          <a:srgbClr val="81BD41"/>
        </a:solidFill>
        <a:effectLst>
          <a:outerShdw blurRad="50800" dist="38100" dir="8100000" algn="tr" rotWithShape="0">
            <a:prstClr val="black">
              <a:alpha val="40000"/>
            </a:prstClr>
          </a:outerShdw>
        </a:effectLst>
      </dgm:spPr>
      <dgm:t>
        <a:bodyPr vert="vert270" anchor="ctr"/>
        <a:lstStyle/>
        <a:p>
          <a:pPr algn="ctr"/>
          <a:r>
            <a:rPr lang="es-CR" sz="2000" b="1" dirty="0">
              <a:solidFill>
                <a:schemeClr val="bg1"/>
              </a:solidFill>
              <a:latin typeface="Arial" panose="020B0604020202020204" pitchFamily="34" charset="0"/>
              <a:cs typeface="Arial" panose="020B0604020202020204" pitchFamily="34" charset="0"/>
            </a:rPr>
            <a:t>Fondos de Inversión</a:t>
          </a:r>
        </a:p>
      </dgm:t>
    </dgm:pt>
    <dgm:pt modelId="{411CA8AE-AF0C-4105-B5B9-5733B8538C61}" type="parTrans" cxnId="{63BD6403-B45A-452C-9293-98E05BC5E799}">
      <dgm:prSet/>
      <dgm:spPr/>
      <dgm:t>
        <a:bodyPr/>
        <a:lstStyle/>
        <a:p>
          <a:endParaRPr lang="es-CR"/>
        </a:p>
      </dgm:t>
    </dgm:pt>
    <dgm:pt modelId="{6F3B43D8-0AA2-4801-950A-54EEE468E84E}" type="sibTrans" cxnId="{63BD6403-B45A-452C-9293-98E05BC5E799}">
      <dgm:prSet/>
      <dgm:spPr/>
      <dgm:t>
        <a:bodyPr/>
        <a:lstStyle/>
        <a:p>
          <a:endParaRPr lang="es-CR"/>
        </a:p>
      </dgm:t>
    </dgm:pt>
    <dgm:pt modelId="{3BF669CF-DFFE-43C4-8962-ABAEB15C174B}">
      <dgm:prSet phldrT="[Texto]" custT="1"/>
      <dgm:spPr>
        <a:solidFill>
          <a:schemeClr val="bg1"/>
        </a:solidFill>
        <a:ln>
          <a:solidFill>
            <a:srgbClr val="0A799A"/>
          </a:solidFill>
        </a:ln>
      </dgm:spPr>
      <dgm:t>
        <a:bodyPr/>
        <a:lstStyle/>
        <a:p>
          <a:pPr algn="ctr"/>
          <a:r>
            <a:rPr lang="es-CR" sz="2000" b="1" dirty="0">
              <a:solidFill>
                <a:srgbClr val="355968"/>
              </a:solidFill>
              <a:latin typeface="Arial" panose="020B0604020202020204" pitchFamily="34" charset="0"/>
              <a:cs typeface="Arial" panose="020B0604020202020204" pitchFamily="34" charset="0"/>
            </a:rPr>
            <a:t>9,6% del PIB</a:t>
          </a:r>
        </a:p>
      </dgm:t>
    </dgm:pt>
    <dgm:pt modelId="{9A786998-94E7-4BED-ABAF-EBA63B98D2BB}" type="parTrans" cxnId="{B862DACA-1895-4B5B-AE3C-71FBC57263ED}">
      <dgm:prSet/>
      <dgm:spPr/>
      <dgm:t>
        <a:bodyPr/>
        <a:lstStyle/>
        <a:p>
          <a:endParaRPr lang="es-CR"/>
        </a:p>
      </dgm:t>
    </dgm:pt>
    <dgm:pt modelId="{6F00E38E-BA73-4EFA-B916-C06B4811708A}" type="sibTrans" cxnId="{B862DACA-1895-4B5B-AE3C-71FBC57263ED}">
      <dgm:prSet/>
      <dgm:spPr/>
      <dgm:t>
        <a:bodyPr/>
        <a:lstStyle/>
        <a:p>
          <a:endParaRPr lang="es-CR"/>
        </a:p>
      </dgm:t>
    </dgm:pt>
    <dgm:pt modelId="{19DD410B-F185-469F-B637-016E048B8413}">
      <dgm:prSet phldrT="[Texto]" custT="1"/>
      <dgm:spPr>
        <a:solidFill>
          <a:schemeClr val="bg1"/>
        </a:solidFill>
        <a:ln>
          <a:solidFill>
            <a:srgbClr val="355968"/>
          </a:solidFill>
        </a:ln>
      </dgm:spPr>
      <dgm:t>
        <a:bodyPr/>
        <a:lstStyle/>
        <a:p>
          <a:pPr algn="ctr"/>
          <a:r>
            <a:rPr lang="es-CR" sz="1400" b="1" dirty="0">
              <a:solidFill>
                <a:srgbClr val="355968"/>
              </a:solidFill>
              <a:latin typeface="Arial" panose="020B0604020202020204" pitchFamily="34" charset="0"/>
              <a:cs typeface="Arial" panose="020B0604020202020204" pitchFamily="34" charset="0"/>
            </a:rPr>
            <a:t>29% FI en colones </a:t>
          </a:r>
        </a:p>
        <a:p>
          <a:pPr algn="ctr"/>
          <a:r>
            <a:rPr lang="es-CR" sz="1400" b="1" dirty="0">
              <a:solidFill>
                <a:srgbClr val="355968"/>
              </a:solidFill>
              <a:latin typeface="Arial" panose="020B0604020202020204" pitchFamily="34" charset="0"/>
              <a:cs typeface="Arial" panose="020B0604020202020204" pitchFamily="34" charset="0"/>
            </a:rPr>
            <a:t>71% FI en dólares</a:t>
          </a:r>
        </a:p>
      </dgm:t>
    </dgm:pt>
    <dgm:pt modelId="{B2B20103-54D2-4192-880D-A2AEC5B61E25}" type="parTrans" cxnId="{C36DC898-2FBD-4C1C-8F4C-7E97F7956519}">
      <dgm:prSet/>
      <dgm:spPr/>
      <dgm:t>
        <a:bodyPr/>
        <a:lstStyle/>
        <a:p>
          <a:endParaRPr lang="es-CR"/>
        </a:p>
      </dgm:t>
    </dgm:pt>
    <dgm:pt modelId="{5018BA7D-1E0B-427A-95A0-BE7AF75B4686}" type="sibTrans" cxnId="{C36DC898-2FBD-4C1C-8F4C-7E97F7956519}">
      <dgm:prSet/>
      <dgm:spPr/>
      <dgm:t>
        <a:bodyPr/>
        <a:lstStyle/>
        <a:p>
          <a:endParaRPr lang="es-CR"/>
        </a:p>
      </dgm:t>
    </dgm:pt>
    <dgm:pt modelId="{78EF7DE4-F3CF-442F-AC15-EA17FD5AD2CD}">
      <dgm:prSet phldrT="[Texto]" custT="1"/>
      <dgm:spPr>
        <a:solidFill>
          <a:schemeClr val="bg1"/>
        </a:solidFill>
        <a:ln>
          <a:solidFill>
            <a:srgbClr val="0A799A"/>
          </a:solidFill>
        </a:ln>
      </dgm:spPr>
      <dgm:t>
        <a:bodyPr/>
        <a:lstStyle/>
        <a:p>
          <a:pPr algn="ctr"/>
          <a:endParaRPr lang="es-CR" sz="800" b="0" dirty="0">
            <a:solidFill>
              <a:srgbClr val="355968"/>
            </a:solidFill>
            <a:latin typeface="Arial" panose="020B0604020202020204" pitchFamily="34" charset="0"/>
            <a:cs typeface="Arial" panose="020B0604020202020204" pitchFamily="34" charset="0"/>
          </a:endParaRPr>
        </a:p>
        <a:p>
          <a:pPr algn="ctr"/>
          <a:r>
            <a:rPr lang="es-CR" sz="1200" b="0" dirty="0">
              <a:solidFill>
                <a:srgbClr val="355968"/>
              </a:solidFill>
              <a:latin typeface="Arial" panose="020B0604020202020204" pitchFamily="34" charset="0"/>
              <a:cs typeface="Arial" panose="020B0604020202020204" pitchFamily="34" charset="0"/>
            </a:rPr>
            <a:t>Alta participación del sector financiero en FI mercado de dinero</a:t>
          </a:r>
        </a:p>
        <a:p>
          <a:pPr algn="l"/>
          <a:endParaRPr lang="es-CR" sz="900" b="1" dirty="0"/>
        </a:p>
      </dgm:t>
    </dgm:pt>
    <dgm:pt modelId="{F2CEB6A6-7ED0-477A-BD8A-ACE2C24A6E80}" type="parTrans" cxnId="{55F009B5-3752-4DCF-8934-D97CBA09CD65}">
      <dgm:prSet/>
      <dgm:spPr/>
      <dgm:t>
        <a:bodyPr/>
        <a:lstStyle/>
        <a:p>
          <a:endParaRPr lang="es-CR"/>
        </a:p>
      </dgm:t>
    </dgm:pt>
    <dgm:pt modelId="{766134E4-073C-42DF-804F-5A1FAA127ED7}" type="sibTrans" cxnId="{55F009B5-3752-4DCF-8934-D97CBA09CD65}">
      <dgm:prSet/>
      <dgm:spPr/>
      <dgm:t>
        <a:bodyPr/>
        <a:lstStyle/>
        <a:p>
          <a:endParaRPr lang="es-CR"/>
        </a:p>
      </dgm:t>
    </dgm:pt>
    <dgm:pt modelId="{5861935A-B28C-4B2D-B148-DCFA89A3A542}">
      <dgm:prSet phldrT="[Texto]" custT="1"/>
      <dgm:spPr>
        <a:solidFill>
          <a:schemeClr val="bg1"/>
        </a:solidFill>
        <a:ln>
          <a:solidFill>
            <a:srgbClr val="0A799A"/>
          </a:solidFill>
        </a:ln>
      </dgm:spPr>
      <dgm:t>
        <a:bodyPr/>
        <a:lstStyle/>
        <a:p>
          <a:pPr algn="ctr"/>
          <a:r>
            <a:rPr lang="es-CR" sz="1600" b="1" dirty="0">
              <a:solidFill>
                <a:srgbClr val="355968"/>
              </a:solidFill>
              <a:latin typeface="Arial" panose="020B0604020202020204" pitchFamily="34" charset="0"/>
              <a:cs typeface="Arial" panose="020B0604020202020204" pitchFamily="34" charset="0"/>
            </a:rPr>
            <a:t>Activo neto 2021</a:t>
          </a:r>
        </a:p>
        <a:p>
          <a:pPr algn="ctr"/>
          <a:r>
            <a:rPr lang="es-CR" sz="1600" b="0" dirty="0">
              <a:solidFill>
                <a:srgbClr val="355968"/>
              </a:solidFill>
              <a:latin typeface="Arial" panose="020B0604020202020204" pitchFamily="34" charset="0"/>
              <a:cs typeface="Arial" panose="020B0604020202020204" pitchFamily="34" charset="0"/>
            </a:rPr>
            <a:t>¢3 815 508 millon</a:t>
          </a:r>
          <a:r>
            <a:rPr lang="es-CR" sz="1400" b="0" dirty="0">
              <a:solidFill>
                <a:srgbClr val="355968"/>
              </a:solidFill>
              <a:latin typeface="Arial" panose="020B0604020202020204" pitchFamily="34" charset="0"/>
              <a:cs typeface="Arial" panose="020B0604020202020204" pitchFamily="34" charset="0"/>
            </a:rPr>
            <a:t>es </a:t>
          </a:r>
          <a:endParaRPr lang="es-CR" sz="1400" b="1" dirty="0">
            <a:solidFill>
              <a:srgbClr val="355968"/>
            </a:solidFill>
            <a:latin typeface="Arial" panose="020B0604020202020204" pitchFamily="34" charset="0"/>
            <a:cs typeface="Arial" panose="020B0604020202020204" pitchFamily="34" charset="0"/>
          </a:endParaRPr>
        </a:p>
      </dgm:t>
    </dgm:pt>
    <dgm:pt modelId="{FDCA7975-CD86-4F61-AFC6-96A1C17A3F4E}" type="parTrans" cxnId="{88737304-7A8B-49FC-9C9F-ED157ACDC271}">
      <dgm:prSet/>
      <dgm:spPr/>
      <dgm:t>
        <a:bodyPr/>
        <a:lstStyle/>
        <a:p>
          <a:endParaRPr lang="es-CR"/>
        </a:p>
      </dgm:t>
    </dgm:pt>
    <dgm:pt modelId="{F4E08275-350F-40A1-B18B-63AFC0C3E978}" type="sibTrans" cxnId="{88737304-7A8B-49FC-9C9F-ED157ACDC271}">
      <dgm:prSet/>
      <dgm:spPr/>
      <dgm:t>
        <a:bodyPr/>
        <a:lstStyle/>
        <a:p>
          <a:endParaRPr lang="es-CR"/>
        </a:p>
      </dgm:t>
    </dgm:pt>
    <dgm:pt modelId="{4DEF525A-2013-4DAF-8887-141436E85AA7}" type="pres">
      <dgm:prSet presAssocID="{5BFD5822-60FC-4982-AB33-391D14A0951D}" presName="vert0" presStyleCnt="0">
        <dgm:presLayoutVars>
          <dgm:dir/>
          <dgm:animOne val="branch"/>
          <dgm:animLvl val="lvl"/>
        </dgm:presLayoutVars>
      </dgm:prSet>
      <dgm:spPr/>
    </dgm:pt>
    <dgm:pt modelId="{6612EF97-FDDE-4895-8634-82B5A4BBEC8C}" type="pres">
      <dgm:prSet presAssocID="{E02A07E5-E056-48D4-B4F7-1ECEE6F318A3}" presName="thickLine" presStyleLbl="alignNode1" presStyleIdx="0" presStyleCnt="1"/>
      <dgm:spPr/>
    </dgm:pt>
    <dgm:pt modelId="{85CA9C92-FE30-45D2-B999-BA9B575D77E2}" type="pres">
      <dgm:prSet presAssocID="{E02A07E5-E056-48D4-B4F7-1ECEE6F318A3}" presName="horz1" presStyleCnt="0"/>
      <dgm:spPr/>
    </dgm:pt>
    <dgm:pt modelId="{96C218F4-74F6-4FD9-951E-4AE67244CAAC}" type="pres">
      <dgm:prSet presAssocID="{E02A07E5-E056-48D4-B4F7-1ECEE6F318A3}" presName="tx1" presStyleLbl="revTx" presStyleIdx="0" presStyleCnt="5" custAng="0" custScaleX="170509"/>
      <dgm:spPr/>
    </dgm:pt>
    <dgm:pt modelId="{AFEA2A77-0E76-4C90-9C07-F3CF1AF1EFDA}" type="pres">
      <dgm:prSet presAssocID="{E02A07E5-E056-48D4-B4F7-1ECEE6F318A3}" presName="vert1" presStyleCnt="0"/>
      <dgm:spPr/>
    </dgm:pt>
    <dgm:pt modelId="{94211236-C78F-459B-8834-84FCF7AA9643}" type="pres">
      <dgm:prSet presAssocID="{3BF669CF-DFFE-43C4-8962-ABAEB15C174B}" presName="vertSpace2a" presStyleCnt="0"/>
      <dgm:spPr/>
    </dgm:pt>
    <dgm:pt modelId="{EA5859A0-5DE0-4AE1-820C-77BE84801283}" type="pres">
      <dgm:prSet presAssocID="{3BF669CF-DFFE-43C4-8962-ABAEB15C174B}" presName="horz2" presStyleCnt="0"/>
      <dgm:spPr/>
    </dgm:pt>
    <dgm:pt modelId="{5A2CE2FC-9133-4BAB-94CF-5A1357DD2C92}" type="pres">
      <dgm:prSet presAssocID="{3BF669CF-DFFE-43C4-8962-ABAEB15C174B}" presName="horzSpace2" presStyleCnt="0"/>
      <dgm:spPr/>
    </dgm:pt>
    <dgm:pt modelId="{4CEBAF1B-E028-4888-8664-70EACDD7B1FC}" type="pres">
      <dgm:prSet presAssocID="{3BF669CF-DFFE-43C4-8962-ABAEB15C174B}" presName="tx2" presStyleLbl="revTx" presStyleIdx="1" presStyleCnt="5" custLinFactNeighborX="468"/>
      <dgm:spPr/>
    </dgm:pt>
    <dgm:pt modelId="{EE134F1B-557F-4F00-845A-1B491DCEBF10}" type="pres">
      <dgm:prSet presAssocID="{3BF669CF-DFFE-43C4-8962-ABAEB15C174B}" presName="vert2" presStyleCnt="0"/>
      <dgm:spPr/>
    </dgm:pt>
    <dgm:pt modelId="{F2C35B64-C9D0-44AB-AC28-5ECDB7934B49}" type="pres">
      <dgm:prSet presAssocID="{3BF669CF-DFFE-43C4-8962-ABAEB15C174B}" presName="thinLine2b" presStyleLbl="callout" presStyleIdx="0" presStyleCnt="4"/>
      <dgm:spPr/>
    </dgm:pt>
    <dgm:pt modelId="{B9652237-65CE-4624-94BE-6767EDCB6C8F}" type="pres">
      <dgm:prSet presAssocID="{3BF669CF-DFFE-43C4-8962-ABAEB15C174B}" presName="vertSpace2b" presStyleCnt="0"/>
      <dgm:spPr/>
    </dgm:pt>
    <dgm:pt modelId="{40F1F669-2FC4-4CB8-88C2-AE54265BF76E}" type="pres">
      <dgm:prSet presAssocID="{5861935A-B28C-4B2D-B148-DCFA89A3A542}" presName="horz2" presStyleCnt="0"/>
      <dgm:spPr/>
    </dgm:pt>
    <dgm:pt modelId="{E10BC81B-27E3-490C-A2D5-063FDD82732F}" type="pres">
      <dgm:prSet presAssocID="{5861935A-B28C-4B2D-B148-DCFA89A3A542}" presName="horzSpace2" presStyleCnt="0"/>
      <dgm:spPr/>
    </dgm:pt>
    <dgm:pt modelId="{0C38F553-EDCE-4AF3-BBE3-623C97758431}" type="pres">
      <dgm:prSet presAssocID="{5861935A-B28C-4B2D-B148-DCFA89A3A542}" presName="tx2" presStyleLbl="revTx" presStyleIdx="2" presStyleCnt="5"/>
      <dgm:spPr/>
    </dgm:pt>
    <dgm:pt modelId="{25E8F4C6-89BE-43B4-9DBC-0FB8CE008BED}" type="pres">
      <dgm:prSet presAssocID="{5861935A-B28C-4B2D-B148-DCFA89A3A542}" presName="vert2" presStyleCnt="0"/>
      <dgm:spPr/>
    </dgm:pt>
    <dgm:pt modelId="{6D1ED65E-5009-4123-A807-734A038A355C}" type="pres">
      <dgm:prSet presAssocID="{5861935A-B28C-4B2D-B148-DCFA89A3A542}" presName="thinLine2b" presStyleLbl="callout" presStyleIdx="1" presStyleCnt="4"/>
      <dgm:spPr/>
    </dgm:pt>
    <dgm:pt modelId="{12510AD6-D8FB-4301-AD05-553050A48CEF}" type="pres">
      <dgm:prSet presAssocID="{5861935A-B28C-4B2D-B148-DCFA89A3A542}" presName="vertSpace2b" presStyleCnt="0"/>
      <dgm:spPr/>
    </dgm:pt>
    <dgm:pt modelId="{5DEFDC3D-D5D9-40AA-A562-28549D290555}" type="pres">
      <dgm:prSet presAssocID="{19DD410B-F185-469F-B637-016E048B8413}" presName="horz2" presStyleCnt="0"/>
      <dgm:spPr/>
    </dgm:pt>
    <dgm:pt modelId="{CB63A6A8-1873-49A4-A253-B56EC2997E26}" type="pres">
      <dgm:prSet presAssocID="{19DD410B-F185-469F-B637-016E048B8413}" presName="horzSpace2" presStyleCnt="0"/>
      <dgm:spPr/>
    </dgm:pt>
    <dgm:pt modelId="{F9CFEF5C-405A-4AC1-9005-05B46B652F3B}" type="pres">
      <dgm:prSet presAssocID="{19DD410B-F185-469F-B637-016E048B8413}" presName="tx2" presStyleLbl="revTx" presStyleIdx="3" presStyleCnt="5"/>
      <dgm:spPr/>
    </dgm:pt>
    <dgm:pt modelId="{8B048ED8-5425-4C6F-BA49-ED064D966CC0}" type="pres">
      <dgm:prSet presAssocID="{19DD410B-F185-469F-B637-016E048B8413}" presName="vert2" presStyleCnt="0"/>
      <dgm:spPr/>
    </dgm:pt>
    <dgm:pt modelId="{2BD4EF9B-A760-4685-B018-1239950E39A2}" type="pres">
      <dgm:prSet presAssocID="{19DD410B-F185-469F-B637-016E048B8413}" presName="thinLine2b" presStyleLbl="callout" presStyleIdx="2" presStyleCnt="4"/>
      <dgm:spPr/>
    </dgm:pt>
    <dgm:pt modelId="{B6B9B068-0244-4709-ACE0-8F45BF0534E2}" type="pres">
      <dgm:prSet presAssocID="{19DD410B-F185-469F-B637-016E048B8413}" presName="vertSpace2b" presStyleCnt="0"/>
      <dgm:spPr/>
    </dgm:pt>
    <dgm:pt modelId="{D7C51CE5-D2B2-4DC2-8522-7F7F12DC6B82}" type="pres">
      <dgm:prSet presAssocID="{78EF7DE4-F3CF-442F-AC15-EA17FD5AD2CD}" presName="horz2" presStyleCnt="0"/>
      <dgm:spPr/>
    </dgm:pt>
    <dgm:pt modelId="{698D3E6F-8083-454B-AF1E-2A5F520B3B19}" type="pres">
      <dgm:prSet presAssocID="{78EF7DE4-F3CF-442F-AC15-EA17FD5AD2CD}" presName="horzSpace2" presStyleCnt="0"/>
      <dgm:spPr/>
    </dgm:pt>
    <dgm:pt modelId="{750EC772-3238-4A74-801D-3F253CAA8C03}" type="pres">
      <dgm:prSet presAssocID="{78EF7DE4-F3CF-442F-AC15-EA17FD5AD2CD}" presName="tx2" presStyleLbl="revTx" presStyleIdx="4" presStyleCnt="5"/>
      <dgm:spPr/>
    </dgm:pt>
    <dgm:pt modelId="{589D9209-014F-46B7-BADE-6422B1D4A60F}" type="pres">
      <dgm:prSet presAssocID="{78EF7DE4-F3CF-442F-AC15-EA17FD5AD2CD}" presName="vert2" presStyleCnt="0"/>
      <dgm:spPr/>
    </dgm:pt>
    <dgm:pt modelId="{9F4789A0-4EFD-4DDF-8FEB-F20BA6C7AA24}" type="pres">
      <dgm:prSet presAssocID="{78EF7DE4-F3CF-442F-AC15-EA17FD5AD2CD}" presName="thinLine2b" presStyleLbl="callout" presStyleIdx="3" presStyleCnt="4"/>
      <dgm:spPr/>
    </dgm:pt>
    <dgm:pt modelId="{5E652257-C177-430E-8CF8-254EE2DAA204}" type="pres">
      <dgm:prSet presAssocID="{78EF7DE4-F3CF-442F-AC15-EA17FD5AD2CD}" presName="vertSpace2b" presStyleCnt="0"/>
      <dgm:spPr/>
    </dgm:pt>
  </dgm:ptLst>
  <dgm:cxnLst>
    <dgm:cxn modelId="{63BD6403-B45A-452C-9293-98E05BC5E799}" srcId="{5BFD5822-60FC-4982-AB33-391D14A0951D}" destId="{E02A07E5-E056-48D4-B4F7-1ECEE6F318A3}" srcOrd="0" destOrd="0" parTransId="{411CA8AE-AF0C-4105-B5B9-5733B8538C61}" sibTransId="{6F3B43D8-0AA2-4801-950A-54EEE468E84E}"/>
    <dgm:cxn modelId="{88737304-7A8B-49FC-9C9F-ED157ACDC271}" srcId="{E02A07E5-E056-48D4-B4F7-1ECEE6F318A3}" destId="{5861935A-B28C-4B2D-B148-DCFA89A3A542}" srcOrd="1" destOrd="0" parTransId="{FDCA7975-CD86-4F61-AFC6-96A1C17A3F4E}" sibTransId="{F4E08275-350F-40A1-B18B-63AFC0C3E978}"/>
    <dgm:cxn modelId="{6C51100F-ADBF-4CC3-BF47-006519409940}" type="presOf" srcId="{78EF7DE4-F3CF-442F-AC15-EA17FD5AD2CD}" destId="{750EC772-3238-4A74-801D-3F253CAA8C03}" srcOrd="0" destOrd="0" presId="urn:microsoft.com/office/officeart/2008/layout/LinedList"/>
    <dgm:cxn modelId="{BC332217-76EF-4873-AC01-31C2C9DDA52E}" type="presOf" srcId="{5BFD5822-60FC-4982-AB33-391D14A0951D}" destId="{4DEF525A-2013-4DAF-8887-141436E85AA7}" srcOrd="0" destOrd="0" presId="urn:microsoft.com/office/officeart/2008/layout/LinedList"/>
    <dgm:cxn modelId="{4AF0F81D-7BAE-4620-A9CE-20E52D3F12E9}" type="presOf" srcId="{3BF669CF-DFFE-43C4-8962-ABAEB15C174B}" destId="{4CEBAF1B-E028-4888-8664-70EACDD7B1FC}" srcOrd="0" destOrd="0" presId="urn:microsoft.com/office/officeart/2008/layout/LinedList"/>
    <dgm:cxn modelId="{DAFE443F-18E2-4D5B-BA14-C1CD3D543AC4}" type="presOf" srcId="{E02A07E5-E056-48D4-B4F7-1ECEE6F318A3}" destId="{96C218F4-74F6-4FD9-951E-4AE67244CAAC}" srcOrd="0" destOrd="0" presId="urn:microsoft.com/office/officeart/2008/layout/LinedList"/>
    <dgm:cxn modelId="{DEC9D25F-00C6-4862-945D-BD7308743FB4}" type="presOf" srcId="{5861935A-B28C-4B2D-B148-DCFA89A3A542}" destId="{0C38F553-EDCE-4AF3-BBE3-623C97758431}" srcOrd="0" destOrd="0" presId="urn:microsoft.com/office/officeart/2008/layout/LinedList"/>
    <dgm:cxn modelId="{C36DC898-2FBD-4C1C-8F4C-7E97F7956519}" srcId="{E02A07E5-E056-48D4-B4F7-1ECEE6F318A3}" destId="{19DD410B-F185-469F-B637-016E048B8413}" srcOrd="2" destOrd="0" parTransId="{B2B20103-54D2-4192-880D-A2AEC5B61E25}" sibTransId="{5018BA7D-1E0B-427A-95A0-BE7AF75B4686}"/>
    <dgm:cxn modelId="{55F009B5-3752-4DCF-8934-D97CBA09CD65}" srcId="{E02A07E5-E056-48D4-B4F7-1ECEE6F318A3}" destId="{78EF7DE4-F3CF-442F-AC15-EA17FD5AD2CD}" srcOrd="3" destOrd="0" parTransId="{F2CEB6A6-7ED0-477A-BD8A-ACE2C24A6E80}" sibTransId="{766134E4-073C-42DF-804F-5A1FAA127ED7}"/>
    <dgm:cxn modelId="{B862DACA-1895-4B5B-AE3C-71FBC57263ED}" srcId="{E02A07E5-E056-48D4-B4F7-1ECEE6F318A3}" destId="{3BF669CF-DFFE-43C4-8962-ABAEB15C174B}" srcOrd="0" destOrd="0" parTransId="{9A786998-94E7-4BED-ABAF-EBA63B98D2BB}" sibTransId="{6F00E38E-BA73-4EFA-B916-C06B4811708A}"/>
    <dgm:cxn modelId="{0B85FBD2-3B2F-49C7-AD73-278392EF5477}" type="presOf" srcId="{19DD410B-F185-469F-B637-016E048B8413}" destId="{F9CFEF5C-405A-4AC1-9005-05B46B652F3B}" srcOrd="0" destOrd="0" presId="urn:microsoft.com/office/officeart/2008/layout/LinedList"/>
    <dgm:cxn modelId="{E5ABDFD3-FBD8-4ED9-98BD-70E05A19C72F}" type="presParOf" srcId="{4DEF525A-2013-4DAF-8887-141436E85AA7}" destId="{6612EF97-FDDE-4895-8634-82B5A4BBEC8C}" srcOrd="0" destOrd="0" presId="urn:microsoft.com/office/officeart/2008/layout/LinedList"/>
    <dgm:cxn modelId="{60500832-BD54-4E83-8686-5E2CC053201C}" type="presParOf" srcId="{4DEF525A-2013-4DAF-8887-141436E85AA7}" destId="{85CA9C92-FE30-45D2-B999-BA9B575D77E2}" srcOrd="1" destOrd="0" presId="urn:microsoft.com/office/officeart/2008/layout/LinedList"/>
    <dgm:cxn modelId="{7CC22F7E-67B8-43E9-9904-CC64FEC9D17C}" type="presParOf" srcId="{85CA9C92-FE30-45D2-B999-BA9B575D77E2}" destId="{96C218F4-74F6-4FD9-951E-4AE67244CAAC}" srcOrd="0" destOrd="0" presId="urn:microsoft.com/office/officeart/2008/layout/LinedList"/>
    <dgm:cxn modelId="{F2727453-01B8-4998-AA52-0AD0B33EEDCC}" type="presParOf" srcId="{85CA9C92-FE30-45D2-B999-BA9B575D77E2}" destId="{AFEA2A77-0E76-4C90-9C07-F3CF1AF1EFDA}" srcOrd="1" destOrd="0" presId="urn:microsoft.com/office/officeart/2008/layout/LinedList"/>
    <dgm:cxn modelId="{73D8041D-A923-4BE9-9E90-9C344EC67A1F}" type="presParOf" srcId="{AFEA2A77-0E76-4C90-9C07-F3CF1AF1EFDA}" destId="{94211236-C78F-459B-8834-84FCF7AA9643}" srcOrd="0" destOrd="0" presId="urn:microsoft.com/office/officeart/2008/layout/LinedList"/>
    <dgm:cxn modelId="{A53CF502-57FC-4E66-A9B3-6AFA23829760}" type="presParOf" srcId="{AFEA2A77-0E76-4C90-9C07-F3CF1AF1EFDA}" destId="{EA5859A0-5DE0-4AE1-820C-77BE84801283}" srcOrd="1" destOrd="0" presId="urn:microsoft.com/office/officeart/2008/layout/LinedList"/>
    <dgm:cxn modelId="{8068B058-1A48-4729-94AE-C205B44481E2}" type="presParOf" srcId="{EA5859A0-5DE0-4AE1-820C-77BE84801283}" destId="{5A2CE2FC-9133-4BAB-94CF-5A1357DD2C92}" srcOrd="0" destOrd="0" presId="urn:microsoft.com/office/officeart/2008/layout/LinedList"/>
    <dgm:cxn modelId="{8D6F4A6F-2EFC-4D67-AF4D-C073A4E0A812}" type="presParOf" srcId="{EA5859A0-5DE0-4AE1-820C-77BE84801283}" destId="{4CEBAF1B-E028-4888-8664-70EACDD7B1FC}" srcOrd="1" destOrd="0" presId="urn:microsoft.com/office/officeart/2008/layout/LinedList"/>
    <dgm:cxn modelId="{BC019D47-7BF8-4EC2-BF41-6FA7BDCDE70E}" type="presParOf" srcId="{EA5859A0-5DE0-4AE1-820C-77BE84801283}" destId="{EE134F1B-557F-4F00-845A-1B491DCEBF10}" srcOrd="2" destOrd="0" presId="urn:microsoft.com/office/officeart/2008/layout/LinedList"/>
    <dgm:cxn modelId="{31D7993A-F1E1-40C7-8518-792EDD69CDB5}" type="presParOf" srcId="{AFEA2A77-0E76-4C90-9C07-F3CF1AF1EFDA}" destId="{F2C35B64-C9D0-44AB-AC28-5ECDB7934B49}" srcOrd="2" destOrd="0" presId="urn:microsoft.com/office/officeart/2008/layout/LinedList"/>
    <dgm:cxn modelId="{6E02838E-52B4-4C67-AA6A-887C53B0F093}" type="presParOf" srcId="{AFEA2A77-0E76-4C90-9C07-F3CF1AF1EFDA}" destId="{B9652237-65CE-4624-94BE-6767EDCB6C8F}" srcOrd="3" destOrd="0" presId="urn:microsoft.com/office/officeart/2008/layout/LinedList"/>
    <dgm:cxn modelId="{5DAD7381-2553-411F-93B3-A0B65DD9342B}" type="presParOf" srcId="{AFEA2A77-0E76-4C90-9C07-F3CF1AF1EFDA}" destId="{40F1F669-2FC4-4CB8-88C2-AE54265BF76E}" srcOrd="4" destOrd="0" presId="urn:microsoft.com/office/officeart/2008/layout/LinedList"/>
    <dgm:cxn modelId="{FEF7E52E-3190-49A5-A4FD-DF6D0C69707D}" type="presParOf" srcId="{40F1F669-2FC4-4CB8-88C2-AE54265BF76E}" destId="{E10BC81B-27E3-490C-A2D5-063FDD82732F}" srcOrd="0" destOrd="0" presId="urn:microsoft.com/office/officeart/2008/layout/LinedList"/>
    <dgm:cxn modelId="{BAF6806C-31A7-4B6F-971E-615C2840CC27}" type="presParOf" srcId="{40F1F669-2FC4-4CB8-88C2-AE54265BF76E}" destId="{0C38F553-EDCE-4AF3-BBE3-623C97758431}" srcOrd="1" destOrd="0" presId="urn:microsoft.com/office/officeart/2008/layout/LinedList"/>
    <dgm:cxn modelId="{04214D52-1FD7-4756-99A6-51D0304EA3D4}" type="presParOf" srcId="{40F1F669-2FC4-4CB8-88C2-AE54265BF76E}" destId="{25E8F4C6-89BE-43B4-9DBC-0FB8CE008BED}" srcOrd="2" destOrd="0" presId="urn:microsoft.com/office/officeart/2008/layout/LinedList"/>
    <dgm:cxn modelId="{0A4414FE-7901-481B-91B6-9E8D52B85332}" type="presParOf" srcId="{AFEA2A77-0E76-4C90-9C07-F3CF1AF1EFDA}" destId="{6D1ED65E-5009-4123-A807-734A038A355C}" srcOrd="5" destOrd="0" presId="urn:microsoft.com/office/officeart/2008/layout/LinedList"/>
    <dgm:cxn modelId="{65111A5A-F5E9-4109-B29B-7E93C2DF6186}" type="presParOf" srcId="{AFEA2A77-0E76-4C90-9C07-F3CF1AF1EFDA}" destId="{12510AD6-D8FB-4301-AD05-553050A48CEF}" srcOrd="6" destOrd="0" presId="urn:microsoft.com/office/officeart/2008/layout/LinedList"/>
    <dgm:cxn modelId="{EF387366-2F06-4A03-88FC-34E90730D7EC}" type="presParOf" srcId="{AFEA2A77-0E76-4C90-9C07-F3CF1AF1EFDA}" destId="{5DEFDC3D-D5D9-40AA-A562-28549D290555}" srcOrd="7" destOrd="0" presId="urn:microsoft.com/office/officeart/2008/layout/LinedList"/>
    <dgm:cxn modelId="{8312513C-9B17-48A1-8B75-DBBB9910F72B}" type="presParOf" srcId="{5DEFDC3D-D5D9-40AA-A562-28549D290555}" destId="{CB63A6A8-1873-49A4-A253-B56EC2997E26}" srcOrd="0" destOrd="0" presId="urn:microsoft.com/office/officeart/2008/layout/LinedList"/>
    <dgm:cxn modelId="{094ED6B4-A04E-4711-8C37-19507451AF24}" type="presParOf" srcId="{5DEFDC3D-D5D9-40AA-A562-28549D290555}" destId="{F9CFEF5C-405A-4AC1-9005-05B46B652F3B}" srcOrd="1" destOrd="0" presId="urn:microsoft.com/office/officeart/2008/layout/LinedList"/>
    <dgm:cxn modelId="{A1636C9B-F5DE-4B10-AB20-859665FE5792}" type="presParOf" srcId="{5DEFDC3D-D5D9-40AA-A562-28549D290555}" destId="{8B048ED8-5425-4C6F-BA49-ED064D966CC0}" srcOrd="2" destOrd="0" presId="urn:microsoft.com/office/officeart/2008/layout/LinedList"/>
    <dgm:cxn modelId="{D14AA428-3D0A-4D2F-82C3-A14A779350F9}" type="presParOf" srcId="{AFEA2A77-0E76-4C90-9C07-F3CF1AF1EFDA}" destId="{2BD4EF9B-A760-4685-B018-1239950E39A2}" srcOrd="8" destOrd="0" presId="urn:microsoft.com/office/officeart/2008/layout/LinedList"/>
    <dgm:cxn modelId="{152196C7-DF81-4BDC-BBB7-76AF0B4D4173}" type="presParOf" srcId="{AFEA2A77-0E76-4C90-9C07-F3CF1AF1EFDA}" destId="{B6B9B068-0244-4709-ACE0-8F45BF0534E2}" srcOrd="9" destOrd="0" presId="urn:microsoft.com/office/officeart/2008/layout/LinedList"/>
    <dgm:cxn modelId="{B51958EB-1524-445C-A09D-FC947B935A93}" type="presParOf" srcId="{AFEA2A77-0E76-4C90-9C07-F3CF1AF1EFDA}" destId="{D7C51CE5-D2B2-4DC2-8522-7F7F12DC6B82}" srcOrd="10" destOrd="0" presId="urn:microsoft.com/office/officeart/2008/layout/LinedList"/>
    <dgm:cxn modelId="{F5C069A9-0242-43CA-A941-C000F4A006B0}" type="presParOf" srcId="{D7C51CE5-D2B2-4DC2-8522-7F7F12DC6B82}" destId="{698D3E6F-8083-454B-AF1E-2A5F520B3B19}" srcOrd="0" destOrd="0" presId="urn:microsoft.com/office/officeart/2008/layout/LinedList"/>
    <dgm:cxn modelId="{C9A76CA2-00F9-49CF-8A43-A1C534184C01}" type="presParOf" srcId="{D7C51CE5-D2B2-4DC2-8522-7F7F12DC6B82}" destId="{750EC772-3238-4A74-801D-3F253CAA8C03}" srcOrd="1" destOrd="0" presId="urn:microsoft.com/office/officeart/2008/layout/LinedList"/>
    <dgm:cxn modelId="{E2B98400-A4CD-443B-8329-475D2B47653B}" type="presParOf" srcId="{D7C51CE5-D2B2-4DC2-8522-7F7F12DC6B82}" destId="{589D9209-014F-46B7-BADE-6422B1D4A60F}" srcOrd="2" destOrd="0" presId="urn:microsoft.com/office/officeart/2008/layout/LinedList"/>
    <dgm:cxn modelId="{888CC1C7-A48D-484F-9C0F-E41F5498CAC5}" type="presParOf" srcId="{AFEA2A77-0E76-4C90-9C07-F3CF1AF1EFDA}" destId="{9F4789A0-4EFD-4DDF-8FEB-F20BA6C7AA24}" srcOrd="11" destOrd="0" presId="urn:microsoft.com/office/officeart/2008/layout/LinedList"/>
    <dgm:cxn modelId="{7FB8BB32-117D-4594-9EA6-DD7BD0E208B4}" type="presParOf" srcId="{AFEA2A77-0E76-4C90-9C07-F3CF1AF1EFDA}" destId="{5E652257-C177-430E-8CF8-254EE2DAA204}"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A2728-5216-4BB7-BA4A-6B842F37F30C}" type="doc">
      <dgm:prSet loTypeId="urn:microsoft.com/office/officeart/2005/8/layout/hierarchy4" loCatId="relationship" qsTypeId="urn:microsoft.com/office/officeart/2005/8/quickstyle/simple5" qsCatId="simple" csTypeId="urn:microsoft.com/office/officeart/2005/8/colors/accent1_2" csCatId="accent1" phldr="1"/>
      <dgm:spPr/>
      <dgm:t>
        <a:bodyPr/>
        <a:lstStyle/>
        <a:p>
          <a:endParaRPr lang="es-CR"/>
        </a:p>
      </dgm:t>
    </dgm:pt>
    <dgm:pt modelId="{8537DF83-E5DD-4D81-9B01-6E709037CC29}">
      <dgm:prSet phldrT="[Texto]" custT="1"/>
      <dgm:spPr>
        <a:solidFill>
          <a:schemeClr val="bg1"/>
        </a:solidFill>
        <a:ln>
          <a:solidFill>
            <a:srgbClr val="FBAF3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buFont typeface="+mj-lt"/>
            <a:buAutoNum type="arabicPeriod"/>
          </a:pPr>
          <a:r>
            <a:rPr lang="es-CR" sz="1200" dirty="0">
              <a:solidFill>
                <a:schemeClr val="tx1"/>
              </a:solidFill>
              <a:latin typeface="Arial" panose="020B0604020202020204" pitchFamily="34" charset="0"/>
              <a:cs typeface="Arial" panose="020B0604020202020204" pitchFamily="34" charset="0"/>
            </a:rPr>
            <a:t>Optimizar la regulación vigente y la supervisión del mercado de valores manteniendo las mejores prácticas para la transparencia, formación correcta de precios y protección a los inversionistas.</a:t>
          </a:r>
          <a:endParaRPr lang="es-CR" sz="1200" dirty="0">
            <a:solidFill>
              <a:schemeClr val="tx1"/>
            </a:solidFill>
          </a:endParaRPr>
        </a:p>
      </dgm:t>
    </dgm:pt>
    <dgm:pt modelId="{E0FF41DF-09E8-47B3-8F18-5783FB5D6E6D}" type="parTrans" cxnId="{F48112FE-A682-4FFE-AF60-E0BECC534884}">
      <dgm:prSet/>
      <dgm:spPr/>
      <dgm:t>
        <a:bodyPr/>
        <a:lstStyle/>
        <a:p>
          <a:endParaRPr lang="es-CR"/>
        </a:p>
      </dgm:t>
    </dgm:pt>
    <dgm:pt modelId="{1F5DA935-9969-4EEB-9DB4-40CD6FBFCA3F}" type="sibTrans" cxnId="{F48112FE-A682-4FFE-AF60-E0BECC534884}">
      <dgm:prSet/>
      <dgm:spPr/>
      <dgm:t>
        <a:bodyPr/>
        <a:lstStyle/>
        <a:p>
          <a:endParaRPr lang="es-CR"/>
        </a:p>
      </dgm:t>
    </dgm:pt>
    <dgm:pt modelId="{338A05CD-B760-4B7C-8E16-D26CFC8AB32D}">
      <dgm:prSet custT="1"/>
      <dgm:spPr>
        <a:solidFill>
          <a:schemeClr val="bg1"/>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R" sz="1200" dirty="0">
              <a:solidFill>
                <a:schemeClr val="tx1"/>
              </a:solidFill>
              <a:latin typeface="Arial" panose="020B0604020202020204" pitchFamily="34" charset="0"/>
              <a:cs typeface="Arial" panose="020B0604020202020204" pitchFamily="34" charset="0"/>
            </a:rPr>
            <a:t>Crear condiciones que faciliten el acceso de la ciudadanía y de los agentes económicos al mercado de valores.</a:t>
          </a:r>
        </a:p>
      </dgm:t>
    </dgm:pt>
    <dgm:pt modelId="{2192F75C-5DE7-4465-91C4-D72BF00CE951}" type="parTrans" cxnId="{6A7522F1-29AE-48FA-84CB-DB16BBDFD683}">
      <dgm:prSet/>
      <dgm:spPr/>
      <dgm:t>
        <a:bodyPr/>
        <a:lstStyle/>
        <a:p>
          <a:endParaRPr lang="es-CR"/>
        </a:p>
      </dgm:t>
    </dgm:pt>
    <dgm:pt modelId="{1F493BA5-BA35-4A62-97C6-907B24711C9C}" type="sibTrans" cxnId="{6A7522F1-29AE-48FA-84CB-DB16BBDFD683}">
      <dgm:prSet/>
      <dgm:spPr/>
      <dgm:t>
        <a:bodyPr/>
        <a:lstStyle/>
        <a:p>
          <a:endParaRPr lang="es-CR"/>
        </a:p>
      </dgm:t>
    </dgm:pt>
    <dgm:pt modelId="{99C483E6-9EAB-4E07-8B3F-25C882EC3FCB}">
      <dgm:prSet custT="1"/>
      <dgm:spPr>
        <a:solidFill>
          <a:schemeClr val="bg1"/>
        </a:solidFill>
        <a:ln>
          <a:solidFill>
            <a:srgbClr val="1B75B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R" sz="1200" dirty="0">
              <a:solidFill>
                <a:schemeClr val="tx1"/>
              </a:solidFill>
              <a:latin typeface="Arial" panose="020B0604020202020204" pitchFamily="34" charset="0"/>
              <a:cs typeface="Arial" panose="020B0604020202020204" pitchFamily="34" charset="0"/>
            </a:rPr>
            <a:t>Contribuir a la formulación, diseño e implementación de una política pública para el crecimiento del mercado de valores.</a:t>
          </a:r>
        </a:p>
      </dgm:t>
    </dgm:pt>
    <dgm:pt modelId="{97345815-0FBB-49B8-8BD8-4D9830FA4518}" type="parTrans" cxnId="{9473BAE7-3E9D-4B0D-A90C-900F0B6477EC}">
      <dgm:prSet/>
      <dgm:spPr/>
      <dgm:t>
        <a:bodyPr/>
        <a:lstStyle/>
        <a:p>
          <a:endParaRPr lang="es-CR"/>
        </a:p>
      </dgm:t>
    </dgm:pt>
    <dgm:pt modelId="{4458F2D2-8CD4-45FF-9A7F-A2DE2A679276}" type="sibTrans" cxnId="{9473BAE7-3E9D-4B0D-A90C-900F0B6477EC}">
      <dgm:prSet/>
      <dgm:spPr/>
      <dgm:t>
        <a:bodyPr/>
        <a:lstStyle/>
        <a:p>
          <a:endParaRPr lang="es-CR"/>
        </a:p>
      </dgm:t>
    </dgm:pt>
    <dgm:pt modelId="{921BE88F-7E67-478D-A10A-F34D2A13CCCA}">
      <dgm:prSet custT="1"/>
      <dgm:spPr>
        <a:solidFill>
          <a:schemeClr val="bg1"/>
        </a:solidFill>
        <a:ln>
          <a:solidFill>
            <a:srgbClr val="C39A6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R" sz="1200" dirty="0">
              <a:solidFill>
                <a:schemeClr val="tx1"/>
              </a:solidFill>
              <a:latin typeface="Arial" panose="020B0604020202020204" pitchFamily="34" charset="0"/>
              <a:cs typeface="Arial" panose="020B0604020202020204" pitchFamily="34" charset="0"/>
            </a:rPr>
            <a:t>Fortalecer la gobernanza, las capacidades técnicas, tecnológicas y de talento humano de la SUGEVAL</a:t>
          </a:r>
          <a:endParaRPr lang="es-CR" sz="1200" dirty="0">
            <a:solidFill>
              <a:schemeClr val="tx1"/>
            </a:solidFill>
          </a:endParaRPr>
        </a:p>
      </dgm:t>
    </dgm:pt>
    <dgm:pt modelId="{38272D63-A73A-4BA1-B36C-87AD1033FC4B}" type="parTrans" cxnId="{ED83B783-7704-448E-B08C-4BC65A1CB5BF}">
      <dgm:prSet/>
      <dgm:spPr/>
      <dgm:t>
        <a:bodyPr/>
        <a:lstStyle/>
        <a:p>
          <a:endParaRPr lang="es-CR"/>
        </a:p>
      </dgm:t>
    </dgm:pt>
    <dgm:pt modelId="{9A794F28-830F-437D-A5E1-2C8529134A61}" type="sibTrans" cxnId="{ED83B783-7704-448E-B08C-4BC65A1CB5BF}">
      <dgm:prSet/>
      <dgm:spPr/>
      <dgm:t>
        <a:bodyPr/>
        <a:lstStyle/>
        <a:p>
          <a:endParaRPr lang="es-CR"/>
        </a:p>
      </dgm:t>
    </dgm:pt>
    <dgm:pt modelId="{4F60A2D9-F731-4D97-9F00-940962DEE2B8}" type="pres">
      <dgm:prSet presAssocID="{22FA2728-5216-4BB7-BA4A-6B842F37F30C}" presName="Name0" presStyleCnt="0">
        <dgm:presLayoutVars>
          <dgm:chPref val="1"/>
          <dgm:dir/>
          <dgm:animOne val="branch"/>
          <dgm:animLvl val="lvl"/>
          <dgm:resizeHandles/>
        </dgm:presLayoutVars>
      </dgm:prSet>
      <dgm:spPr/>
    </dgm:pt>
    <dgm:pt modelId="{0FA89A3C-6C3B-4353-BD4A-B45C683D7AAA}" type="pres">
      <dgm:prSet presAssocID="{8537DF83-E5DD-4D81-9B01-6E709037CC29}" presName="vertOne" presStyleCnt="0"/>
      <dgm:spPr/>
    </dgm:pt>
    <dgm:pt modelId="{BCA1F9DC-D5AA-4863-9CAA-A84F715F50FE}" type="pres">
      <dgm:prSet presAssocID="{8537DF83-E5DD-4D81-9B01-6E709037CC29}" presName="txOne" presStyleLbl="node0" presStyleIdx="0" presStyleCnt="4">
        <dgm:presLayoutVars>
          <dgm:chPref val="3"/>
        </dgm:presLayoutVars>
      </dgm:prSet>
      <dgm:spPr/>
    </dgm:pt>
    <dgm:pt modelId="{E50292C5-60FB-4E9A-AD96-97E96132AE24}" type="pres">
      <dgm:prSet presAssocID="{8537DF83-E5DD-4D81-9B01-6E709037CC29}" presName="horzOne" presStyleCnt="0"/>
      <dgm:spPr/>
    </dgm:pt>
    <dgm:pt modelId="{6168AA2F-88B0-47AA-8D0B-EA186893FF37}" type="pres">
      <dgm:prSet presAssocID="{1F5DA935-9969-4EEB-9DB4-40CD6FBFCA3F}" presName="sibSpaceOne" presStyleCnt="0"/>
      <dgm:spPr/>
    </dgm:pt>
    <dgm:pt modelId="{298DDD7D-613B-42D2-B61F-C78473EFE0B5}" type="pres">
      <dgm:prSet presAssocID="{338A05CD-B760-4B7C-8E16-D26CFC8AB32D}" presName="vertOne" presStyleCnt="0"/>
      <dgm:spPr/>
    </dgm:pt>
    <dgm:pt modelId="{DD90031C-DCC5-4C2C-B9A6-443D1B8AC035}" type="pres">
      <dgm:prSet presAssocID="{338A05CD-B760-4B7C-8E16-D26CFC8AB32D}" presName="txOne" presStyleLbl="node0" presStyleIdx="1" presStyleCnt="4">
        <dgm:presLayoutVars>
          <dgm:chPref val="3"/>
        </dgm:presLayoutVars>
      </dgm:prSet>
      <dgm:spPr/>
    </dgm:pt>
    <dgm:pt modelId="{25F1A4E9-E3E3-421B-BA8C-BD0C548702BD}" type="pres">
      <dgm:prSet presAssocID="{338A05CD-B760-4B7C-8E16-D26CFC8AB32D}" presName="horzOne" presStyleCnt="0"/>
      <dgm:spPr/>
    </dgm:pt>
    <dgm:pt modelId="{5ED9B42D-E654-43DC-92A2-3CEEDC6D8B3B}" type="pres">
      <dgm:prSet presAssocID="{1F493BA5-BA35-4A62-97C6-907B24711C9C}" presName="sibSpaceOne" presStyleCnt="0"/>
      <dgm:spPr/>
    </dgm:pt>
    <dgm:pt modelId="{0A9FD602-EF93-4BC2-BF11-0144FDDBE91C}" type="pres">
      <dgm:prSet presAssocID="{99C483E6-9EAB-4E07-8B3F-25C882EC3FCB}" presName="vertOne" presStyleCnt="0"/>
      <dgm:spPr/>
    </dgm:pt>
    <dgm:pt modelId="{AB3C0475-FC3F-4C72-B49C-32C14CA0BC88}" type="pres">
      <dgm:prSet presAssocID="{99C483E6-9EAB-4E07-8B3F-25C882EC3FCB}" presName="txOne" presStyleLbl="node0" presStyleIdx="2" presStyleCnt="4">
        <dgm:presLayoutVars>
          <dgm:chPref val="3"/>
        </dgm:presLayoutVars>
      </dgm:prSet>
      <dgm:spPr/>
    </dgm:pt>
    <dgm:pt modelId="{16474BDD-00C0-461A-860A-5660977FECA7}" type="pres">
      <dgm:prSet presAssocID="{99C483E6-9EAB-4E07-8B3F-25C882EC3FCB}" presName="horzOne" presStyleCnt="0"/>
      <dgm:spPr/>
    </dgm:pt>
    <dgm:pt modelId="{A86B5FDB-0D5D-4648-9999-712BDF182B30}" type="pres">
      <dgm:prSet presAssocID="{4458F2D2-8CD4-45FF-9A7F-A2DE2A679276}" presName="sibSpaceOne" presStyleCnt="0"/>
      <dgm:spPr/>
    </dgm:pt>
    <dgm:pt modelId="{97B326D7-CA47-4BD7-AAA7-40EBBEB6BC1A}" type="pres">
      <dgm:prSet presAssocID="{921BE88F-7E67-478D-A10A-F34D2A13CCCA}" presName="vertOne" presStyleCnt="0"/>
      <dgm:spPr/>
    </dgm:pt>
    <dgm:pt modelId="{1C2C89C6-A9A7-4098-A169-04D49FC6D57B}" type="pres">
      <dgm:prSet presAssocID="{921BE88F-7E67-478D-A10A-F34D2A13CCCA}" presName="txOne" presStyleLbl="node0" presStyleIdx="3" presStyleCnt="4">
        <dgm:presLayoutVars>
          <dgm:chPref val="3"/>
        </dgm:presLayoutVars>
      </dgm:prSet>
      <dgm:spPr/>
    </dgm:pt>
    <dgm:pt modelId="{24D43B2B-92C7-4F48-9436-039DC00C8FDA}" type="pres">
      <dgm:prSet presAssocID="{921BE88F-7E67-478D-A10A-F34D2A13CCCA}" presName="horzOne" presStyleCnt="0"/>
      <dgm:spPr/>
    </dgm:pt>
  </dgm:ptLst>
  <dgm:cxnLst>
    <dgm:cxn modelId="{9B0B1D0A-D80B-4D32-8292-7CCE22393CBF}" type="presOf" srcId="{22FA2728-5216-4BB7-BA4A-6B842F37F30C}" destId="{4F60A2D9-F731-4D97-9F00-940962DEE2B8}" srcOrd="0" destOrd="0" presId="urn:microsoft.com/office/officeart/2005/8/layout/hierarchy4"/>
    <dgm:cxn modelId="{21E5AE2D-110D-47D5-8316-EFA555FC3BA0}" type="presOf" srcId="{921BE88F-7E67-478D-A10A-F34D2A13CCCA}" destId="{1C2C89C6-A9A7-4098-A169-04D49FC6D57B}" srcOrd="0" destOrd="0" presId="urn:microsoft.com/office/officeart/2005/8/layout/hierarchy4"/>
    <dgm:cxn modelId="{B6386639-75A3-4F01-AC26-89751BD607E3}" type="presOf" srcId="{99C483E6-9EAB-4E07-8B3F-25C882EC3FCB}" destId="{AB3C0475-FC3F-4C72-B49C-32C14CA0BC88}" srcOrd="0" destOrd="0" presId="urn:microsoft.com/office/officeart/2005/8/layout/hierarchy4"/>
    <dgm:cxn modelId="{8C4F6567-119D-4B80-957A-7F7C4AF207DE}" type="presOf" srcId="{8537DF83-E5DD-4D81-9B01-6E709037CC29}" destId="{BCA1F9DC-D5AA-4863-9CAA-A84F715F50FE}" srcOrd="0" destOrd="0" presId="urn:microsoft.com/office/officeart/2005/8/layout/hierarchy4"/>
    <dgm:cxn modelId="{85300F4F-76E5-4052-94B3-882E56F518B1}" type="presOf" srcId="{338A05CD-B760-4B7C-8E16-D26CFC8AB32D}" destId="{DD90031C-DCC5-4C2C-B9A6-443D1B8AC035}" srcOrd="0" destOrd="0" presId="urn:microsoft.com/office/officeart/2005/8/layout/hierarchy4"/>
    <dgm:cxn modelId="{ED83B783-7704-448E-B08C-4BC65A1CB5BF}" srcId="{22FA2728-5216-4BB7-BA4A-6B842F37F30C}" destId="{921BE88F-7E67-478D-A10A-F34D2A13CCCA}" srcOrd="3" destOrd="0" parTransId="{38272D63-A73A-4BA1-B36C-87AD1033FC4B}" sibTransId="{9A794F28-830F-437D-A5E1-2C8529134A61}"/>
    <dgm:cxn modelId="{9473BAE7-3E9D-4B0D-A90C-900F0B6477EC}" srcId="{22FA2728-5216-4BB7-BA4A-6B842F37F30C}" destId="{99C483E6-9EAB-4E07-8B3F-25C882EC3FCB}" srcOrd="2" destOrd="0" parTransId="{97345815-0FBB-49B8-8BD8-4D9830FA4518}" sibTransId="{4458F2D2-8CD4-45FF-9A7F-A2DE2A679276}"/>
    <dgm:cxn modelId="{6A7522F1-29AE-48FA-84CB-DB16BBDFD683}" srcId="{22FA2728-5216-4BB7-BA4A-6B842F37F30C}" destId="{338A05CD-B760-4B7C-8E16-D26CFC8AB32D}" srcOrd="1" destOrd="0" parTransId="{2192F75C-5DE7-4465-91C4-D72BF00CE951}" sibTransId="{1F493BA5-BA35-4A62-97C6-907B24711C9C}"/>
    <dgm:cxn modelId="{F48112FE-A682-4FFE-AF60-E0BECC534884}" srcId="{22FA2728-5216-4BB7-BA4A-6B842F37F30C}" destId="{8537DF83-E5DD-4D81-9B01-6E709037CC29}" srcOrd="0" destOrd="0" parTransId="{E0FF41DF-09E8-47B3-8F18-5783FB5D6E6D}" sibTransId="{1F5DA935-9969-4EEB-9DB4-40CD6FBFCA3F}"/>
    <dgm:cxn modelId="{3FE7FBC4-D431-4E35-A088-59E32C8393B2}" type="presParOf" srcId="{4F60A2D9-F731-4D97-9F00-940962DEE2B8}" destId="{0FA89A3C-6C3B-4353-BD4A-B45C683D7AAA}" srcOrd="0" destOrd="0" presId="urn:microsoft.com/office/officeart/2005/8/layout/hierarchy4"/>
    <dgm:cxn modelId="{4A281BE3-535C-49B5-B115-70E608AF44CD}" type="presParOf" srcId="{0FA89A3C-6C3B-4353-BD4A-B45C683D7AAA}" destId="{BCA1F9DC-D5AA-4863-9CAA-A84F715F50FE}" srcOrd="0" destOrd="0" presId="urn:microsoft.com/office/officeart/2005/8/layout/hierarchy4"/>
    <dgm:cxn modelId="{2B95D3AE-EA3D-4AA9-B0DE-90F0765864BD}" type="presParOf" srcId="{0FA89A3C-6C3B-4353-BD4A-B45C683D7AAA}" destId="{E50292C5-60FB-4E9A-AD96-97E96132AE24}" srcOrd="1" destOrd="0" presId="urn:microsoft.com/office/officeart/2005/8/layout/hierarchy4"/>
    <dgm:cxn modelId="{89EBE964-C553-4581-B65D-F5A79341A2F4}" type="presParOf" srcId="{4F60A2D9-F731-4D97-9F00-940962DEE2B8}" destId="{6168AA2F-88B0-47AA-8D0B-EA186893FF37}" srcOrd="1" destOrd="0" presId="urn:microsoft.com/office/officeart/2005/8/layout/hierarchy4"/>
    <dgm:cxn modelId="{E0BF81C2-7089-4D97-9130-F1FD4541C318}" type="presParOf" srcId="{4F60A2D9-F731-4D97-9F00-940962DEE2B8}" destId="{298DDD7D-613B-42D2-B61F-C78473EFE0B5}" srcOrd="2" destOrd="0" presId="urn:microsoft.com/office/officeart/2005/8/layout/hierarchy4"/>
    <dgm:cxn modelId="{568B8D6A-E1D6-496C-A52D-1FBEA77729DC}" type="presParOf" srcId="{298DDD7D-613B-42D2-B61F-C78473EFE0B5}" destId="{DD90031C-DCC5-4C2C-B9A6-443D1B8AC035}" srcOrd="0" destOrd="0" presId="urn:microsoft.com/office/officeart/2005/8/layout/hierarchy4"/>
    <dgm:cxn modelId="{476EFF54-465F-4C30-8D7E-3760A01D58BD}" type="presParOf" srcId="{298DDD7D-613B-42D2-B61F-C78473EFE0B5}" destId="{25F1A4E9-E3E3-421B-BA8C-BD0C548702BD}" srcOrd="1" destOrd="0" presId="urn:microsoft.com/office/officeart/2005/8/layout/hierarchy4"/>
    <dgm:cxn modelId="{282CB126-757E-4482-92E0-E495B4622161}" type="presParOf" srcId="{4F60A2D9-F731-4D97-9F00-940962DEE2B8}" destId="{5ED9B42D-E654-43DC-92A2-3CEEDC6D8B3B}" srcOrd="3" destOrd="0" presId="urn:microsoft.com/office/officeart/2005/8/layout/hierarchy4"/>
    <dgm:cxn modelId="{D385AEA1-CDC3-4879-BA8E-6D8D9995CAFF}" type="presParOf" srcId="{4F60A2D9-F731-4D97-9F00-940962DEE2B8}" destId="{0A9FD602-EF93-4BC2-BF11-0144FDDBE91C}" srcOrd="4" destOrd="0" presId="urn:microsoft.com/office/officeart/2005/8/layout/hierarchy4"/>
    <dgm:cxn modelId="{B05A2A9E-52E0-46C6-9357-B97194CB711C}" type="presParOf" srcId="{0A9FD602-EF93-4BC2-BF11-0144FDDBE91C}" destId="{AB3C0475-FC3F-4C72-B49C-32C14CA0BC88}" srcOrd="0" destOrd="0" presId="urn:microsoft.com/office/officeart/2005/8/layout/hierarchy4"/>
    <dgm:cxn modelId="{952077F0-0833-4C41-A6A7-21B544B41C5A}" type="presParOf" srcId="{0A9FD602-EF93-4BC2-BF11-0144FDDBE91C}" destId="{16474BDD-00C0-461A-860A-5660977FECA7}" srcOrd="1" destOrd="0" presId="urn:microsoft.com/office/officeart/2005/8/layout/hierarchy4"/>
    <dgm:cxn modelId="{FC93822E-19CB-4F45-842A-7793206CB4B2}" type="presParOf" srcId="{4F60A2D9-F731-4D97-9F00-940962DEE2B8}" destId="{A86B5FDB-0D5D-4648-9999-712BDF182B30}" srcOrd="5" destOrd="0" presId="urn:microsoft.com/office/officeart/2005/8/layout/hierarchy4"/>
    <dgm:cxn modelId="{391C74EC-DB62-47FD-B334-C22066557ED5}" type="presParOf" srcId="{4F60A2D9-F731-4D97-9F00-940962DEE2B8}" destId="{97B326D7-CA47-4BD7-AAA7-40EBBEB6BC1A}" srcOrd="6" destOrd="0" presId="urn:microsoft.com/office/officeart/2005/8/layout/hierarchy4"/>
    <dgm:cxn modelId="{3422D6F6-3634-48A2-AFAF-8244D5A038E3}" type="presParOf" srcId="{97B326D7-CA47-4BD7-AAA7-40EBBEB6BC1A}" destId="{1C2C89C6-A9A7-4098-A169-04D49FC6D57B}" srcOrd="0" destOrd="0" presId="urn:microsoft.com/office/officeart/2005/8/layout/hierarchy4"/>
    <dgm:cxn modelId="{2911D3B1-649D-4E97-9538-B96F88913AF8}" type="presParOf" srcId="{97B326D7-CA47-4BD7-AAA7-40EBBEB6BC1A}" destId="{24D43B2B-92C7-4F48-9436-039DC00C8FD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5BCE3-EDC3-44D3-9200-4A21B9A1A710}"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CR"/>
        </a:p>
      </dgm:t>
    </dgm:pt>
    <dgm:pt modelId="{0F1CE6DB-FD49-4DCE-8D66-3A5FCCF61578}">
      <dgm:prSet phldrT="[Texto]" custT="1"/>
      <dgm:spPr/>
      <dgm:t>
        <a:bodyPr/>
        <a:lstStyle/>
        <a:p>
          <a:r>
            <a:rPr lang="es-CR" sz="2100" dirty="0">
              <a:latin typeface="Arial" panose="020B0604020202020204" pitchFamily="34" charset="0"/>
              <a:cs typeface="Arial" panose="020B0604020202020204" pitchFamily="34" charset="0"/>
            </a:rPr>
            <a:t>11 proyectos operativos</a:t>
          </a:r>
        </a:p>
        <a:p>
          <a:r>
            <a:rPr lang="es-CR" sz="2100" dirty="0">
              <a:latin typeface="Arial" panose="020B0604020202020204" pitchFamily="34" charset="0"/>
              <a:cs typeface="Arial" panose="020B0604020202020204" pitchFamily="34" charset="0"/>
            </a:rPr>
            <a:t> </a:t>
          </a:r>
          <a:r>
            <a:rPr lang="es-CR" sz="1800" dirty="0">
              <a:solidFill>
                <a:srgbClr val="355968"/>
              </a:solidFill>
              <a:latin typeface="Arial" panose="020B0604020202020204" pitchFamily="34" charset="0"/>
              <a:cs typeface="Arial" panose="020B0604020202020204" pitchFamily="34" charset="0"/>
            </a:rPr>
            <a:t>(5 finalizados)</a:t>
          </a:r>
        </a:p>
      </dgm:t>
    </dgm:pt>
    <dgm:pt modelId="{57DCBFC3-BE0F-4384-BAAB-94D368686019}" type="parTrans" cxnId="{56B3A21C-CC1C-49AF-A648-E63C8F0A38E9}">
      <dgm:prSet/>
      <dgm:spPr/>
      <dgm:t>
        <a:bodyPr/>
        <a:lstStyle/>
        <a:p>
          <a:endParaRPr lang="es-CR"/>
        </a:p>
      </dgm:t>
    </dgm:pt>
    <dgm:pt modelId="{8B795B6F-F551-4C10-A0C5-BA70214E3B89}" type="sibTrans" cxnId="{56B3A21C-CC1C-49AF-A648-E63C8F0A38E9}">
      <dgm:prSet/>
      <dgm:spPr/>
      <dgm:t>
        <a:bodyPr/>
        <a:lstStyle/>
        <a:p>
          <a:endParaRPr lang="es-CR"/>
        </a:p>
      </dgm:t>
    </dgm:pt>
    <dgm:pt modelId="{E57EB0DE-0980-4667-98E7-DFBE3EBE67A1}">
      <dgm:prSet phldrT="[Texto]" custT="1"/>
      <dgm:spPr/>
      <dgm:t>
        <a:bodyPr/>
        <a:lstStyle/>
        <a:p>
          <a:r>
            <a:rPr lang="es-CR" sz="2300" dirty="0">
              <a:latin typeface="Arial" panose="020B0604020202020204" pitchFamily="34" charset="0"/>
              <a:cs typeface="Arial" panose="020B0604020202020204" pitchFamily="34" charset="0"/>
            </a:rPr>
            <a:t>6 proyectos estratégicos</a:t>
          </a:r>
        </a:p>
        <a:p>
          <a:r>
            <a:rPr lang="es-CR" sz="1800" dirty="0">
              <a:solidFill>
                <a:srgbClr val="204775"/>
              </a:solidFill>
              <a:latin typeface="Arial" panose="020B0604020202020204" pitchFamily="34" charset="0"/>
              <a:cs typeface="Arial" panose="020B0604020202020204" pitchFamily="34" charset="0"/>
            </a:rPr>
            <a:t>(2 finalizados)</a:t>
          </a:r>
        </a:p>
      </dgm:t>
    </dgm:pt>
    <dgm:pt modelId="{ED7F287D-EA00-4BC4-889D-6AD60DDC8D91}" type="parTrans" cxnId="{75E4D008-0395-4AFA-A54E-3696F7A87EB4}">
      <dgm:prSet/>
      <dgm:spPr/>
      <dgm:t>
        <a:bodyPr/>
        <a:lstStyle/>
        <a:p>
          <a:endParaRPr lang="es-CR"/>
        </a:p>
      </dgm:t>
    </dgm:pt>
    <dgm:pt modelId="{CF871897-BD51-4B12-A574-EF1234CF7364}" type="sibTrans" cxnId="{75E4D008-0395-4AFA-A54E-3696F7A87EB4}">
      <dgm:prSet/>
      <dgm:spPr/>
      <dgm:t>
        <a:bodyPr/>
        <a:lstStyle/>
        <a:p>
          <a:endParaRPr lang="es-CR"/>
        </a:p>
      </dgm:t>
    </dgm:pt>
    <dgm:pt modelId="{E10CE971-C34E-4B4A-9F7E-F6DAFADC8E24}">
      <dgm:prSet phldrT="[Texto]"/>
      <dgm:spPr>
        <a:solidFill>
          <a:srgbClr val="1B75BB"/>
        </a:solidFill>
      </dgm:spPr>
      <dgm:t>
        <a:bodyPr/>
        <a:lstStyle/>
        <a:p>
          <a:r>
            <a:rPr lang="es-CR" dirty="0"/>
            <a:t>17 proyectos</a:t>
          </a:r>
        </a:p>
      </dgm:t>
    </dgm:pt>
    <dgm:pt modelId="{569BDAB2-050A-484E-BAF1-572B9F67B49A}" type="parTrans" cxnId="{FFA66A21-FB4A-4EF4-95C4-E9B40ED7B0DE}">
      <dgm:prSet/>
      <dgm:spPr/>
      <dgm:t>
        <a:bodyPr/>
        <a:lstStyle/>
        <a:p>
          <a:endParaRPr lang="es-CR"/>
        </a:p>
      </dgm:t>
    </dgm:pt>
    <dgm:pt modelId="{6290A2E3-85F7-485A-AE35-0B8383047E86}" type="sibTrans" cxnId="{FFA66A21-FB4A-4EF4-95C4-E9B40ED7B0DE}">
      <dgm:prSet/>
      <dgm:spPr/>
      <dgm:t>
        <a:bodyPr/>
        <a:lstStyle/>
        <a:p>
          <a:endParaRPr lang="es-CR"/>
        </a:p>
      </dgm:t>
    </dgm:pt>
    <dgm:pt modelId="{ABE769F7-AD12-4A38-BE1A-EBA2CA2BFADD}" type="pres">
      <dgm:prSet presAssocID="{12D5BCE3-EDC3-44D3-9200-4A21B9A1A710}" presName="Name0" presStyleCnt="0">
        <dgm:presLayoutVars>
          <dgm:dir/>
          <dgm:animOne val="branch"/>
          <dgm:animLvl val="lvl"/>
        </dgm:presLayoutVars>
      </dgm:prSet>
      <dgm:spPr/>
    </dgm:pt>
    <dgm:pt modelId="{7FB51AF1-1910-487A-9971-6202826BD4FF}" type="pres">
      <dgm:prSet presAssocID="{0F1CE6DB-FD49-4DCE-8D66-3A5FCCF61578}" presName="chaos" presStyleCnt="0"/>
      <dgm:spPr/>
    </dgm:pt>
    <dgm:pt modelId="{2943F69C-BA3F-4ECB-AD8D-7850224BB524}" type="pres">
      <dgm:prSet presAssocID="{0F1CE6DB-FD49-4DCE-8D66-3A5FCCF61578}" presName="parTx1" presStyleLbl="revTx" presStyleIdx="0" presStyleCnt="2"/>
      <dgm:spPr/>
    </dgm:pt>
    <dgm:pt modelId="{D613B01C-8442-4534-8694-ABB115167C4E}" type="pres">
      <dgm:prSet presAssocID="{0F1CE6DB-FD49-4DCE-8D66-3A5FCCF61578}" presName="c1" presStyleLbl="node1" presStyleIdx="0" presStyleCnt="19"/>
      <dgm:spPr>
        <a:solidFill>
          <a:srgbClr val="0A799A"/>
        </a:solidFill>
      </dgm:spPr>
    </dgm:pt>
    <dgm:pt modelId="{CD7088B2-D5B0-45BB-B497-2B2612339D0B}" type="pres">
      <dgm:prSet presAssocID="{0F1CE6DB-FD49-4DCE-8D66-3A5FCCF61578}" presName="c2" presStyleLbl="node1" presStyleIdx="1" presStyleCnt="19" custLinFactNeighborY="16054"/>
      <dgm:spPr>
        <a:solidFill>
          <a:srgbClr val="0A799A"/>
        </a:solidFill>
      </dgm:spPr>
    </dgm:pt>
    <dgm:pt modelId="{D564C6A8-1BF5-4DF9-AD02-5D9F52B76E4F}" type="pres">
      <dgm:prSet presAssocID="{0F1CE6DB-FD49-4DCE-8D66-3A5FCCF61578}" presName="c3" presStyleLbl="node1" presStyleIdx="2" presStyleCnt="19" custLinFactNeighborY="10216"/>
      <dgm:spPr>
        <a:solidFill>
          <a:srgbClr val="0A799A"/>
        </a:solidFill>
      </dgm:spPr>
    </dgm:pt>
    <dgm:pt modelId="{5067FF47-D833-4700-A914-EF80C690F839}" type="pres">
      <dgm:prSet presAssocID="{0F1CE6DB-FD49-4DCE-8D66-3A5FCCF61578}" presName="c4" presStyleLbl="node1" presStyleIdx="3" presStyleCnt="19" custLinFactNeighborY="16054"/>
      <dgm:spPr>
        <a:solidFill>
          <a:srgbClr val="0A799A"/>
        </a:solidFill>
      </dgm:spPr>
    </dgm:pt>
    <dgm:pt modelId="{E101F1C1-2C35-4D3E-9886-E6A9A6C990D6}" type="pres">
      <dgm:prSet presAssocID="{0F1CE6DB-FD49-4DCE-8D66-3A5FCCF61578}" presName="c5" presStyleLbl="node1" presStyleIdx="4" presStyleCnt="19" custLinFactNeighborY="16054"/>
      <dgm:spPr>
        <a:solidFill>
          <a:srgbClr val="0A799A"/>
        </a:solidFill>
      </dgm:spPr>
    </dgm:pt>
    <dgm:pt modelId="{4B187D90-A190-43EA-9225-7C83A3668E6C}" type="pres">
      <dgm:prSet presAssocID="{0F1CE6DB-FD49-4DCE-8D66-3A5FCCF61578}" presName="c6" presStyleLbl="node1" presStyleIdx="5" presStyleCnt="19" custLinFactNeighborY="16054"/>
      <dgm:spPr>
        <a:solidFill>
          <a:srgbClr val="0A799A"/>
        </a:solidFill>
      </dgm:spPr>
    </dgm:pt>
    <dgm:pt modelId="{B86F866E-0BA5-48E4-B2D1-CD4142116A72}" type="pres">
      <dgm:prSet presAssocID="{0F1CE6DB-FD49-4DCE-8D66-3A5FCCF61578}" presName="c7" presStyleLbl="node1" presStyleIdx="6" presStyleCnt="19" custLinFactNeighborY="10216"/>
      <dgm:spPr>
        <a:solidFill>
          <a:srgbClr val="204775"/>
        </a:solidFill>
      </dgm:spPr>
    </dgm:pt>
    <dgm:pt modelId="{544F3E27-DEE8-45AC-8F3C-1E4DB1BE9449}" type="pres">
      <dgm:prSet presAssocID="{0F1CE6DB-FD49-4DCE-8D66-3A5FCCF61578}" presName="c8" presStyleLbl="node1" presStyleIdx="7" presStyleCnt="19" custLinFactNeighborY="16054"/>
      <dgm:spPr>
        <a:solidFill>
          <a:srgbClr val="0A799A"/>
        </a:solidFill>
      </dgm:spPr>
    </dgm:pt>
    <dgm:pt modelId="{6CB14417-C424-40FC-8A1A-4D6DB1A113C6}" type="pres">
      <dgm:prSet presAssocID="{0F1CE6DB-FD49-4DCE-8D66-3A5FCCF61578}" presName="c9" presStyleLbl="node1" presStyleIdx="8" presStyleCnt="19" custLinFactNeighborY="16054"/>
      <dgm:spPr>
        <a:solidFill>
          <a:srgbClr val="0A799A"/>
        </a:solidFill>
      </dgm:spPr>
    </dgm:pt>
    <dgm:pt modelId="{05420524-44FB-4B5E-A93F-E09305A54B7C}" type="pres">
      <dgm:prSet presAssocID="{0F1CE6DB-FD49-4DCE-8D66-3A5FCCF61578}" presName="c10" presStyleLbl="node1" presStyleIdx="9" presStyleCnt="19" custLinFactNeighborY="6243"/>
      <dgm:spPr>
        <a:solidFill>
          <a:srgbClr val="FBAF3D"/>
        </a:solidFill>
      </dgm:spPr>
    </dgm:pt>
    <dgm:pt modelId="{C5AA3DCF-E3B0-46C0-98B7-0714707EC1A5}" type="pres">
      <dgm:prSet presAssocID="{0F1CE6DB-FD49-4DCE-8D66-3A5FCCF61578}" presName="c11" presStyleLbl="node1" presStyleIdx="10" presStyleCnt="19"/>
      <dgm:spPr>
        <a:solidFill>
          <a:srgbClr val="0A799A"/>
        </a:solidFill>
      </dgm:spPr>
    </dgm:pt>
    <dgm:pt modelId="{B051CE86-23EC-4566-996A-101A3C0FA689}" type="pres">
      <dgm:prSet presAssocID="{0F1CE6DB-FD49-4DCE-8D66-3A5FCCF61578}" presName="c12" presStyleLbl="node1" presStyleIdx="11" presStyleCnt="19"/>
      <dgm:spPr>
        <a:solidFill>
          <a:srgbClr val="0A799A"/>
        </a:solidFill>
      </dgm:spPr>
    </dgm:pt>
    <dgm:pt modelId="{CD944F3E-B830-402F-843F-FFECB69617A2}" type="pres">
      <dgm:prSet presAssocID="{0F1CE6DB-FD49-4DCE-8D66-3A5FCCF61578}" presName="c13" presStyleLbl="node1" presStyleIdx="12" presStyleCnt="19"/>
      <dgm:spPr>
        <a:solidFill>
          <a:srgbClr val="204775"/>
        </a:solidFill>
      </dgm:spPr>
    </dgm:pt>
    <dgm:pt modelId="{51A9B121-FDF8-45E6-823B-2E81D732FEC9}" type="pres">
      <dgm:prSet presAssocID="{0F1CE6DB-FD49-4DCE-8D66-3A5FCCF61578}" presName="c14" presStyleLbl="node1" presStyleIdx="13" presStyleCnt="19"/>
      <dgm:spPr>
        <a:solidFill>
          <a:srgbClr val="0A799A"/>
        </a:solidFill>
      </dgm:spPr>
    </dgm:pt>
    <dgm:pt modelId="{1EFE45D9-6395-41C9-A072-880EC6FDA630}" type="pres">
      <dgm:prSet presAssocID="{0F1CE6DB-FD49-4DCE-8D66-3A5FCCF61578}" presName="c15" presStyleLbl="node1" presStyleIdx="14" presStyleCnt="19"/>
      <dgm:spPr>
        <a:solidFill>
          <a:srgbClr val="0A799A"/>
        </a:solidFill>
      </dgm:spPr>
    </dgm:pt>
    <dgm:pt modelId="{1E2D338A-C086-4C66-A805-FD1804CD7334}" type="pres">
      <dgm:prSet presAssocID="{0F1CE6DB-FD49-4DCE-8D66-3A5FCCF61578}" presName="c16" presStyleLbl="node1" presStyleIdx="15" presStyleCnt="19"/>
      <dgm:spPr>
        <a:solidFill>
          <a:srgbClr val="0A799A"/>
        </a:solidFill>
      </dgm:spPr>
    </dgm:pt>
    <dgm:pt modelId="{606EDA16-2345-4CEB-A7D9-C73F365FABFE}" type="pres">
      <dgm:prSet presAssocID="{0F1CE6DB-FD49-4DCE-8D66-3A5FCCF61578}" presName="c17" presStyleLbl="node1" presStyleIdx="16" presStyleCnt="19"/>
      <dgm:spPr>
        <a:solidFill>
          <a:srgbClr val="81BD41"/>
        </a:solidFill>
      </dgm:spPr>
    </dgm:pt>
    <dgm:pt modelId="{042E8127-2CE5-4316-9CC8-BF853A4A9B45}" type="pres">
      <dgm:prSet presAssocID="{0F1CE6DB-FD49-4DCE-8D66-3A5FCCF61578}" presName="c18" presStyleLbl="node1" presStyleIdx="17" presStyleCnt="19"/>
      <dgm:spPr>
        <a:solidFill>
          <a:srgbClr val="0A799A"/>
        </a:solidFill>
      </dgm:spPr>
    </dgm:pt>
    <dgm:pt modelId="{BAE24479-9565-4B31-8545-2EB149A16D3A}" type="pres">
      <dgm:prSet presAssocID="{8B795B6F-F551-4C10-A0C5-BA70214E3B89}" presName="chevronComposite1" presStyleCnt="0"/>
      <dgm:spPr/>
    </dgm:pt>
    <dgm:pt modelId="{6112A246-3CD6-4D31-A8BE-67929AE35495}" type="pres">
      <dgm:prSet presAssocID="{8B795B6F-F551-4C10-A0C5-BA70214E3B89}" presName="chevron1" presStyleLbl="sibTrans2D1" presStyleIdx="0" presStyleCnt="2" custLinFactNeighborX="2609" custLinFactNeighborY="2968"/>
      <dgm:spPr>
        <a:solidFill>
          <a:srgbClr val="BBBDC0"/>
        </a:solidFill>
      </dgm:spPr>
    </dgm:pt>
    <dgm:pt modelId="{15E13702-105C-417D-A505-9EBC790066BE}" type="pres">
      <dgm:prSet presAssocID="{8B795B6F-F551-4C10-A0C5-BA70214E3B89}" presName="spChevron1" presStyleCnt="0"/>
      <dgm:spPr/>
    </dgm:pt>
    <dgm:pt modelId="{CEB3C625-5F3F-4A6F-BA3B-D2B836F498F4}" type="pres">
      <dgm:prSet presAssocID="{E57EB0DE-0980-4667-98E7-DFBE3EBE67A1}" presName="middle" presStyleCnt="0"/>
      <dgm:spPr/>
    </dgm:pt>
    <dgm:pt modelId="{076553FF-E578-4425-9D6D-546044CACD2D}" type="pres">
      <dgm:prSet presAssocID="{E57EB0DE-0980-4667-98E7-DFBE3EBE67A1}" presName="parTxMid" presStyleLbl="revTx" presStyleIdx="1" presStyleCnt="2"/>
      <dgm:spPr/>
    </dgm:pt>
    <dgm:pt modelId="{ADBABE3B-81BB-4D09-A521-D28E064F569F}" type="pres">
      <dgm:prSet presAssocID="{E57EB0DE-0980-4667-98E7-DFBE3EBE67A1}" presName="spMid" presStyleCnt="0"/>
      <dgm:spPr/>
    </dgm:pt>
    <dgm:pt modelId="{8152C992-9035-4FE7-875C-49CC3AC2C783}" type="pres">
      <dgm:prSet presAssocID="{CF871897-BD51-4B12-A574-EF1234CF7364}" presName="chevronComposite1" presStyleCnt="0"/>
      <dgm:spPr/>
    </dgm:pt>
    <dgm:pt modelId="{0A757B93-BFE3-4459-9E70-EAFE7F411D4E}" type="pres">
      <dgm:prSet presAssocID="{CF871897-BD51-4B12-A574-EF1234CF7364}" presName="chevron1" presStyleLbl="sibTrans2D1" presStyleIdx="1" presStyleCnt="2"/>
      <dgm:spPr>
        <a:solidFill>
          <a:srgbClr val="BBBDC0"/>
        </a:solidFill>
      </dgm:spPr>
    </dgm:pt>
    <dgm:pt modelId="{59302B32-8F7F-444A-BD75-5AD4A74016E8}" type="pres">
      <dgm:prSet presAssocID="{CF871897-BD51-4B12-A574-EF1234CF7364}" presName="spChevron1" presStyleCnt="0"/>
      <dgm:spPr/>
    </dgm:pt>
    <dgm:pt modelId="{A3DDA358-2E3D-4328-B954-897A3031E2F2}" type="pres">
      <dgm:prSet presAssocID="{E10CE971-C34E-4B4A-9F7E-F6DAFADC8E24}" presName="last" presStyleCnt="0"/>
      <dgm:spPr/>
    </dgm:pt>
    <dgm:pt modelId="{FCA3E085-E559-4821-ADED-6E4CEDBB5E88}" type="pres">
      <dgm:prSet presAssocID="{E10CE971-C34E-4B4A-9F7E-F6DAFADC8E24}" presName="circleTx" presStyleLbl="node1" presStyleIdx="18" presStyleCnt="19"/>
      <dgm:spPr/>
    </dgm:pt>
    <dgm:pt modelId="{40EE519A-2D17-4FCD-A579-2A93BA97C094}" type="pres">
      <dgm:prSet presAssocID="{E10CE971-C34E-4B4A-9F7E-F6DAFADC8E24}" presName="spN" presStyleCnt="0"/>
      <dgm:spPr/>
    </dgm:pt>
  </dgm:ptLst>
  <dgm:cxnLst>
    <dgm:cxn modelId="{75E4D008-0395-4AFA-A54E-3696F7A87EB4}" srcId="{12D5BCE3-EDC3-44D3-9200-4A21B9A1A710}" destId="{E57EB0DE-0980-4667-98E7-DFBE3EBE67A1}" srcOrd="1" destOrd="0" parTransId="{ED7F287D-EA00-4BC4-889D-6AD60DDC8D91}" sibTransId="{CF871897-BD51-4B12-A574-EF1234CF7364}"/>
    <dgm:cxn modelId="{56B3A21C-CC1C-49AF-A648-E63C8F0A38E9}" srcId="{12D5BCE3-EDC3-44D3-9200-4A21B9A1A710}" destId="{0F1CE6DB-FD49-4DCE-8D66-3A5FCCF61578}" srcOrd="0" destOrd="0" parTransId="{57DCBFC3-BE0F-4384-BAAB-94D368686019}" sibTransId="{8B795B6F-F551-4C10-A0C5-BA70214E3B89}"/>
    <dgm:cxn modelId="{FFA66A21-FB4A-4EF4-95C4-E9B40ED7B0DE}" srcId="{12D5BCE3-EDC3-44D3-9200-4A21B9A1A710}" destId="{E10CE971-C34E-4B4A-9F7E-F6DAFADC8E24}" srcOrd="2" destOrd="0" parTransId="{569BDAB2-050A-484E-BAF1-572B9F67B49A}" sibTransId="{6290A2E3-85F7-485A-AE35-0B8383047E86}"/>
    <dgm:cxn modelId="{33588F27-70AC-471D-9283-43FF01380ADA}" type="presOf" srcId="{E10CE971-C34E-4B4A-9F7E-F6DAFADC8E24}" destId="{FCA3E085-E559-4821-ADED-6E4CEDBB5E88}" srcOrd="0" destOrd="0" presId="urn:microsoft.com/office/officeart/2009/3/layout/RandomtoResultProcess"/>
    <dgm:cxn modelId="{3AEA832C-5E18-4A06-A601-C3844AAD524C}" type="presOf" srcId="{E57EB0DE-0980-4667-98E7-DFBE3EBE67A1}" destId="{076553FF-E578-4425-9D6D-546044CACD2D}" srcOrd="0" destOrd="0" presId="urn:microsoft.com/office/officeart/2009/3/layout/RandomtoResultProcess"/>
    <dgm:cxn modelId="{348ADB6A-0DC9-46E6-AC01-49B7CDEC49BE}" type="presOf" srcId="{0F1CE6DB-FD49-4DCE-8D66-3A5FCCF61578}" destId="{2943F69C-BA3F-4ECB-AD8D-7850224BB524}" srcOrd="0" destOrd="0" presId="urn:microsoft.com/office/officeart/2009/3/layout/RandomtoResultProcess"/>
    <dgm:cxn modelId="{BD8C47B6-43AE-4378-888D-38AB83D94CE8}" type="presOf" srcId="{12D5BCE3-EDC3-44D3-9200-4A21B9A1A710}" destId="{ABE769F7-AD12-4A38-BE1A-EBA2CA2BFADD}" srcOrd="0" destOrd="0" presId="urn:microsoft.com/office/officeart/2009/3/layout/RandomtoResultProcess"/>
    <dgm:cxn modelId="{759FDF56-FB5C-41A1-801D-F469EC123F75}" type="presParOf" srcId="{ABE769F7-AD12-4A38-BE1A-EBA2CA2BFADD}" destId="{7FB51AF1-1910-487A-9971-6202826BD4FF}" srcOrd="0" destOrd="0" presId="urn:microsoft.com/office/officeart/2009/3/layout/RandomtoResultProcess"/>
    <dgm:cxn modelId="{1EE64012-26AF-4FE0-A406-F48B3A297EF6}" type="presParOf" srcId="{7FB51AF1-1910-487A-9971-6202826BD4FF}" destId="{2943F69C-BA3F-4ECB-AD8D-7850224BB524}" srcOrd="0" destOrd="0" presId="urn:microsoft.com/office/officeart/2009/3/layout/RandomtoResultProcess"/>
    <dgm:cxn modelId="{E8D6A078-18A1-4E68-BD18-200B566F2D6E}" type="presParOf" srcId="{7FB51AF1-1910-487A-9971-6202826BD4FF}" destId="{D613B01C-8442-4534-8694-ABB115167C4E}" srcOrd="1" destOrd="0" presId="urn:microsoft.com/office/officeart/2009/3/layout/RandomtoResultProcess"/>
    <dgm:cxn modelId="{ACF30EB1-4EAF-47EC-8579-0D19AA8E6D9D}" type="presParOf" srcId="{7FB51AF1-1910-487A-9971-6202826BD4FF}" destId="{CD7088B2-D5B0-45BB-B497-2B2612339D0B}" srcOrd="2" destOrd="0" presId="urn:microsoft.com/office/officeart/2009/3/layout/RandomtoResultProcess"/>
    <dgm:cxn modelId="{FC6AFD7B-7E45-494E-B946-8D8D5396F235}" type="presParOf" srcId="{7FB51AF1-1910-487A-9971-6202826BD4FF}" destId="{D564C6A8-1BF5-4DF9-AD02-5D9F52B76E4F}" srcOrd="3" destOrd="0" presId="urn:microsoft.com/office/officeart/2009/3/layout/RandomtoResultProcess"/>
    <dgm:cxn modelId="{AC28DACC-8966-47E6-8E35-30BC243B2D2A}" type="presParOf" srcId="{7FB51AF1-1910-487A-9971-6202826BD4FF}" destId="{5067FF47-D833-4700-A914-EF80C690F839}" srcOrd="4" destOrd="0" presId="urn:microsoft.com/office/officeart/2009/3/layout/RandomtoResultProcess"/>
    <dgm:cxn modelId="{8BDF3099-37F4-4C24-AD83-0EAA4BD8D7FE}" type="presParOf" srcId="{7FB51AF1-1910-487A-9971-6202826BD4FF}" destId="{E101F1C1-2C35-4D3E-9886-E6A9A6C990D6}" srcOrd="5" destOrd="0" presId="urn:microsoft.com/office/officeart/2009/3/layout/RandomtoResultProcess"/>
    <dgm:cxn modelId="{4DB3D782-1476-463B-A117-71F5ED90E078}" type="presParOf" srcId="{7FB51AF1-1910-487A-9971-6202826BD4FF}" destId="{4B187D90-A190-43EA-9225-7C83A3668E6C}" srcOrd="6" destOrd="0" presId="urn:microsoft.com/office/officeart/2009/3/layout/RandomtoResultProcess"/>
    <dgm:cxn modelId="{8255F25E-54D3-43DD-9074-76D2978E11A1}" type="presParOf" srcId="{7FB51AF1-1910-487A-9971-6202826BD4FF}" destId="{B86F866E-0BA5-48E4-B2D1-CD4142116A72}" srcOrd="7" destOrd="0" presId="urn:microsoft.com/office/officeart/2009/3/layout/RandomtoResultProcess"/>
    <dgm:cxn modelId="{E9425DF0-9268-45D5-A7F6-8F9DFE0DE09B}" type="presParOf" srcId="{7FB51AF1-1910-487A-9971-6202826BD4FF}" destId="{544F3E27-DEE8-45AC-8F3C-1E4DB1BE9449}" srcOrd="8" destOrd="0" presId="urn:microsoft.com/office/officeart/2009/3/layout/RandomtoResultProcess"/>
    <dgm:cxn modelId="{E420893A-BBE6-4838-A4E1-CD98EAC72BFA}" type="presParOf" srcId="{7FB51AF1-1910-487A-9971-6202826BD4FF}" destId="{6CB14417-C424-40FC-8A1A-4D6DB1A113C6}" srcOrd="9" destOrd="0" presId="urn:microsoft.com/office/officeart/2009/3/layout/RandomtoResultProcess"/>
    <dgm:cxn modelId="{396A460E-CA82-4763-ADB0-5AF21C0E57D6}" type="presParOf" srcId="{7FB51AF1-1910-487A-9971-6202826BD4FF}" destId="{05420524-44FB-4B5E-A93F-E09305A54B7C}" srcOrd="10" destOrd="0" presId="urn:microsoft.com/office/officeart/2009/3/layout/RandomtoResultProcess"/>
    <dgm:cxn modelId="{34BE822B-AFBF-4C16-873B-7C4AC03BDB8D}" type="presParOf" srcId="{7FB51AF1-1910-487A-9971-6202826BD4FF}" destId="{C5AA3DCF-E3B0-46C0-98B7-0714707EC1A5}" srcOrd="11" destOrd="0" presId="urn:microsoft.com/office/officeart/2009/3/layout/RandomtoResultProcess"/>
    <dgm:cxn modelId="{58FFE75C-590D-46E0-96D4-5FDAF33BE5C7}" type="presParOf" srcId="{7FB51AF1-1910-487A-9971-6202826BD4FF}" destId="{B051CE86-23EC-4566-996A-101A3C0FA689}" srcOrd="12" destOrd="0" presId="urn:microsoft.com/office/officeart/2009/3/layout/RandomtoResultProcess"/>
    <dgm:cxn modelId="{4614AA9E-8EA0-4549-BEC5-E497018A9712}" type="presParOf" srcId="{7FB51AF1-1910-487A-9971-6202826BD4FF}" destId="{CD944F3E-B830-402F-843F-FFECB69617A2}" srcOrd="13" destOrd="0" presId="urn:microsoft.com/office/officeart/2009/3/layout/RandomtoResultProcess"/>
    <dgm:cxn modelId="{6BE5C486-A0A8-4229-A290-A63BA24BB0A6}" type="presParOf" srcId="{7FB51AF1-1910-487A-9971-6202826BD4FF}" destId="{51A9B121-FDF8-45E6-823B-2E81D732FEC9}" srcOrd="14" destOrd="0" presId="urn:microsoft.com/office/officeart/2009/3/layout/RandomtoResultProcess"/>
    <dgm:cxn modelId="{F876B934-8572-4A54-90D9-06F047AFF65A}" type="presParOf" srcId="{7FB51AF1-1910-487A-9971-6202826BD4FF}" destId="{1EFE45D9-6395-41C9-A072-880EC6FDA630}" srcOrd="15" destOrd="0" presId="urn:microsoft.com/office/officeart/2009/3/layout/RandomtoResultProcess"/>
    <dgm:cxn modelId="{D1AA36C5-D3F0-42E3-B2BD-F1D2CA320306}" type="presParOf" srcId="{7FB51AF1-1910-487A-9971-6202826BD4FF}" destId="{1E2D338A-C086-4C66-A805-FD1804CD7334}" srcOrd="16" destOrd="0" presId="urn:microsoft.com/office/officeart/2009/3/layout/RandomtoResultProcess"/>
    <dgm:cxn modelId="{25FD8569-0E1B-4610-9A7B-79D0EE75AB73}" type="presParOf" srcId="{7FB51AF1-1910-487A-9971-6202826BD4FF}" destId="{606EDA16-2345-4CEB-A7D9-C73F365FABFE}" srcOrd="17" destOrd="0" presId="urn:microsoft.com/office/officeart/2009/3/layout/RandomtoResultProcess"/>
    <dgm:cxn modelId="{40A96920-3392-409C-B910-8A18EECC3208}" type="presParOf" srcId="{7FB51AF1-1910-487A-9971-6202826BD4FF}" destId="{042E8127-2CE5-4316-9CC8-BF853A4A9B45}" srcOrd="18" destOrd="0" presId="urn:microsoft.com/office/officeart/2009/3/layout/RandomtoResultProcess"/>
    <dgm:cxn modelId="{43F1E7E2-5FBE-458A-8BBD-92AD5E97CED2}" type="presParOf" srcId="{ABE769F7-AD12-4A38-BE1A-EBA2CA2BFADD}" destId="{BAE24479-9565-4B31-8545-2EB149A16D3A}" srcOrd="1" destOrd="0" presId="urn:microsoft.com/office/officeart/2009/3/layout/RandomtoResultProcess"/>
    <dgm:cxn modelId="{96F0E8ED-4E25-401C-AB1B-DA522D0D4748}" type="presParOf" srcId="{BAE24479-9565-4B31-8545-2EB149A16D3A}" destId="{6112A246-3CD6-4D31-A8BE-67929AE35495}" srcOrd="0" destOrd="0" presId="urn:microsoft.com/office/officeart/2009/3/layout/RandomtoResultProcess"/>
    <dgm:cxn modelId="{DD088D19-623C-49B7-9B46-2D81DA50D295}" type="presParOf" srcId="{BAE24479-9565-4B31-8545-2EB149A16D3A}" destId="{15E13702-105C-417D-A505-9EBC790066BE}" srcOrd="1" destOrd="0" presId="urn:microsoft.com/office/officeart/2009/3/layout/RandomtoResultProcess"/>
    <dgm:cxn modelId="{C0A4A483-D561-419E-A4EE-E997E203C884}" type="presParOf" srcId="{ABE769F7-AD12-4A38-BE1A-EBA2CA2BFADD}" destId="{CEB3C625-5F3F-4A6F-BA3B-D2B836F498F4}" srcOrd="2" destOrd="0" presId="urn:microsoft.com/office/officeart/2009/3/layout/RandomtoResultProcess"/>
    <dgm:cxn modelId="{B2F29458-4F90-4142-B0BF-DFB5F331EA05}" type="presParOf" srcId="{CEB3C625-5F3F-4A6F-BA3B-D2B836F498F4}" destId="{076553FF-E578-4425-9D6D-546044CACD2D}" srcOrd="0" destOrd="0" presId="urn:microsoft.com/office/officeart/2009/3/layout/RandomtoResultProcess"/>
    <dgm:cxn modelId="{80DCB062-0375-4245-B8BF-4DDD46AB57AD}" type="presParOf" srcId="{CEB3C625-5F3F-4A6F-BA3B-D2B836F498F4}" destId="{ADBABE3B-81BB-4D09-A521-D28E064F569F}" srcOrd="1" destOrd="0" presId="urn:microsoft.com/office/officeart/2009/3/layout/RandomtoResultProcess"/>
    <dgm:cxn modelId="{8F3C00F7-5B96-48EA-85D1-D041DBAF5417}" type="presParOf" srcId="{ABE769F7-AD12-4A38-BE1A-EBA2CA2BFADD}" destId="{8152C992-9035-4FE7-875C-49CC3AC2C783}" srcOrd="3" destOrd="0" presId="urn:microsoft.com/office/officeart/2009/3/layout/RandomtoResultProcess"/>
    <dgm:cxn modelId="{4D9D3AFF-A823-49BD-AB3D-4CEA2E06DE3D}" type="presParOf" srcId="{8152C992-9035-4FE7-875C-49CC3AC2C783}" destId="{0A757B93-BFE3-4459-9E70-EAFE7F411D4E}" srcOrd="0" destOrd="0" presId="urn:microsoft.com/office/officeart/2009/3/layout/RandomtoResultProcess"/>
    <dgm:cxn modelId="{26A2C266-1867-4BE7-B678-B599B31FFDDF}" type="presParOf" srcId="{8152C992-9035-4FE7-875C-49CC3AC2C783}" destId="{59302B32-8F7F-444A-BD75-5AD4A74016E8}" srcOrd="1" destOrd="0" presId="urn:microsoft.com/office/officeart/2009/3/layout/RandomtoResultProcess"/>
    <dgm:cxn modelId="{DEFA05B0-D683-493C-92A0-89414190926D}" type="presParOf" srcId="{ABE769F7-AD12-4A38-BE1A-EBA2CA2BFADD}" destId="{A3DDA358-2E3D-4328-B954-897A3031E2F2}" srcOrd="4" destOrd="0" presId="urn:microsoft.com/office/officeart/2009/3/layout/RandomtoResultProcess"/>
    <dgm:cxn modelId="{5ABA3C69-4690-4E26-B88C-C7772ECE4449}" type="presParOf" srcId="{A3DDA358-2E3D-4328-B954-897A3031E2F2}" destId="{FCA3E085-E559-4821-ADED-6E4CEDBB5E88}" srcOrd="0" destOrd="0" presId="urn:microsoft.com/office/officeart/2009/3/layout/RandomtoResultProcess"/>
    <dgm:cxn modelId="{38F5AFC4-CFA8-47F0-A504-F915F56C4A9D}" type="presParOf" srcId="{A3DDA358-2E3D-4328-B954-897A3031E2F2}" destId="{40EE519A-2D17-4FCD-A579-2A93BA97C094}" srcOrd="1" destOrd="0" presId="urn:microsoft.com/office/officeart/2009/3/layout/RandomtoResul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5FFD2B-A26A-4C21-95E3-C4EB19004A45}" type="doc">
      <dgm:prSet loTypeId="urn:microsoft.com/office/officeart/2005/8/layout/venn3" loCatId="relationship" qsTypeId="urn:microsoft.com/office/officeart/2005/8/quickstyle/simple5" qsCatId="simple" csTypeId="urn:microsoft.com/office/officeart/2005/8/colors/colorful2" csCatId="colorful" phldr="1"/>
      <dgm:spPr/>
      <dgm:t>
        <a:bodyPr/>
        <a:lstStyle/>
        <a:p>
          <a:endParaRPr lang="en-US"/>
        </a:p>
      </dgm:t>
    </dgm:pt>
    <dgm:pt modelId="{7D7B7EA6-BEA9-4E6E-8533-0BD8FD5B6159}">
      <dgm:prSet phldrT="[Text]"/>
      <dgm:spPr>
        <a:solidFill>
          <a:srgbClr val="FBAF3D"/>
        </a:solidFill>
      </dgm:spPr>
      <dgm:t>
        <a:bodyPr/>
        <a:lstStyle/>
        <a:p>
          <a:r>
            <a:rPr lang="es-CR" dirty="0"/>
            <a:t>Plan Nacional de Desarrollo del Bicentenario </a:t>
          </a:r>
          <a:endParaRPr lang="en-US" dirty="0"/>
        </a:p>
      </dgm:t>
    </dgm:pt>
    <dgm:pt modelId="{D017B416-4C81-4340-AFEE-5C97824EEDAB}" type="parTrans" cxnId="{CBFF89A0-12DA-443C-8B11-42EC6CBB92D7}">
      <dgm:prSet/>
      <dgm:spPr/>
      <dgm:t>
        <a:bodyPr/>
        <a:lstStyle/>
        <a:p>
          <a:endParaRPr lang="en-US"/>
        </a:p>
      </dgm:t>
    </dgm:pt>
    <dgm:pt modelId="{4FCE516E-C482-4BAF-8EF6-2BBA9646DB2E}" type="sibTrans" cxnId="{CBFF89A0-12DA-443C-8B11-42EC6CBB92D7}">
      <dgm:prSet/>
      <dgm:spPr/>
      <dgm:t>
        <a:bodyPr/>
        <a:lstStyle/>
        <a:p>
          <a:endParaRPr lang="en-US"/>
        </a:p>
      </dgm:t>
    </dgm:pt>
    <dgm:pt modelId="{DB3C2C3E-6029-4090-AD60-871CCF00BF4E}">
      <dgm:prSet phldrT="[Text]"/>
      <dgm:spPr>
        <a:solidFill>
          <a:srgbClr val="81BD41"/>
        </a:solidFill>
      </dgm:spPr>
      <dgm:t>
        <a:bodyPr/>
        <a:lstStyle/>
        <a:p>
          <a:r>
            <a:rPr lang="es-CR" dirty="0"/>
            <a:t>Porcentaje de activos supervisado bajo el enfoque de Supervisión Basado en Riesgos (SBR)*</a:t>
          </a:r>
          <a:endParaRPr lang="en-US" dirty="0"/>
        </a:p>
      </dgm:t>
    </dgm:pt>
    <dgm:pt modelId="{6B785748-3098-4980-99D0-6576DD781328}" type="parTrans" cxnId="{1CCCA7EB-49BD-4F34-8BA8-77134FFFE93D}">
      <dgm:prSet/>
      <dgm:spPr/>
      <dgm:t>
        <a:bodyPr/>
        <a:lstStyle/>
        <a:p>
          <a:endParaRPr lang="en-US"/>
        </a:p>
      </dgm:t>
    </dgm:pt>
    <dgm:pt modelId="{5D587DC2-CB44-4989-B921-CCEA5CD853BA}" type="sibTrans" cxnId="{1CCCA7EB-49BD-4F34-8BA8-77134FFFE93D}">
      <dgm:prSet/>
      <dgm:spPr/>
      <dgm:t>
        <a:bodyPr/>
        <a:lstStyle/>
        <a:p>
          <a:endParaRPr lang="en-US"/>
        </a:p>
      </dgm:t>
    </dgm:pt>
    <dgm:pt modelId="{D8E38143-0B1E-4C29-9C4C-384841B09881}">
      <dgm:prSet phldrT="[Text]"/>
      <dgm:spPr>
        <a:solidFill>
          <a:srgbClr val="0A799A"/>
        </a:solidFill>
      </dgm:spPr>
      <dgm:t>
        <a:bodyPr/>
        <a:lstStyle/>
        <a:p>
          <a:endParaRPr lang="en-US" dirty="0"/>
        </a:p>
        <a:p>
          <a:r>
            <a:rPr lang="en-US" dirty="0" err="1"/>
            <a:t>Cobertura</a:t>
          </a:r>
          <a:r>
            <a:rPr lang="en-US" dirty="0"/>
            <a:t> a </a:t>
          </a:r>
          <a:r>
            <a:rPr lang="en-US" dirty="0" err="1"/>
            <a:t>Diciembre</a:t>
          </a:r>
          <a:r>
            <a:rPr lang="en-US" dirty="0"/>
            <a:t> 2022:  100%</a:t>
          </a:r>
        </a:p>
        <a:p>
          <a:endParaRPr lang="en-US" dirty="0"/>
        </a:p>
      </dgm:t>
    </dgm:pt>
    <dgm:pt modelId="{AE4ADC07-C1CC-4C9F-B139-9BEA678C9B91}" type="parTrans" cxnId="{BE8D539C-0723-4870-A652-FE48E358A2D1}">
      <dgm:prSet/>
      <dgm:spPr/>
      <dgm:t>
        <a:bodyPr/>
        <a:lstStyle/>
        <a:p>
          <a:endParaRPr lang="en-US"/>
        </a:p>
      </dgm:t>
    </dgm:pt>
    <dgm:pt modelId="{642DEF67-942F-428C-B4E5-718A55FBC50D}" type="sibTrans" cxnId="{BE8D539C-0723-4870-A652-FE48E358A2D1}">
      <dgm:prSet/>
      <dgm:spPr/>
      <dgm:t>
        <a:bodyPr/>
        <a:lstStyle/>
        <a:p>
          <a:endParaRPr lang="en-US"/>
        </a:p>
      </dgm:t>
    </dgm:pt>
    <dgm:pt modelId="{B88FA961-9218-481C-854E-FE6F404C4CDC}" type="pres">
      <dgm:prSet presAssocID="{355FFD2B-A26A-4C21-95E3-C4EB19004A45}" presName="Name0" presStyleCnt="0">
        <dgm:presLayoutVars>
          <dgm:dir/>
          <dgm:resizeHandles val="exact"/>
        </dgm:presLayoutVars>
      </dgm:prSet>
      <dgm:spPr/>
    </dgm:pt>
    <dgm:pt modelId="{B95B044B-EA38-43D1-89DF-578FCDA44840}" type="pres">
      <dgm:prSet presAssocID="{7D7B7EA6-BEA9-4E6E-8533-0BD8FD5B6159}" presName="Name5" presStyleLbl="vennNode1" presStyleIdx="0" presStyleCnt="3">
        <dgm:presLayoutVars>
          <dgm:bulletEnabled val="1"/>
        </dgm:presLayoutVars>
      </dgm:prSet>
      <dgm:spPr/>
    </dgm:pt>
    <dgm:pt modelId="{7D67F77B-D6B6-405C-B280-35A02FDF3DF3}" type="pres">
      <dgm:prSet presAssocID="{4FCE516E-C482-4BAF-8EF6-2BBA9646DB2E}" presName="space" presStyleCnt="0"/>
      <dgm:spPr/>
    </dgm:pt>
    <dgm:pt modelId="{376CD5E0-3498-4D8C-9F5B-22E6D8A792B7}" type="pres">
      <dgm:prSet presAssocID="{DB3C2C3E-6029-4090-AD60-871CCF00BF4E}" presName="Name5" presStyleLbl="vennNode1" presStyleIdx="1" presStyleCnt="3">
        <dgm:presLayoutVars>
          <dgm:bulletEnabled val="1"/>
        </dgm:presLayoutVars>
      </dgm:prSet>
      <dgm:spPr/>
    </dgm:pt>
    <dgm:pt modelId="{52E68BEF-9C95-4F7E-874E-14FA3EF0302C}" type="pres">
      <dgm:prSet presAssocID="{5D587DC2-CB44-4989-B921-CCEA5CD853BA}" presName="space" presStyleCnt="0"/>
      <dgm:spPr/>
    </dgm:pt>
    <dgm:pt modelId="{6DAF5C59-BF98-4079-827B-144E4B669547}" type="pres">
      <dgm:prSet presAssocID="{D8E38143-0B1E-4C29-9C4C-384841B09881}" presName="Name5" presStyleLbl="vennNode1" presStyleIdx="2" presStyleCnt="3">
        <dgm:presLayoutVars>
          <dgm:bulletEnabled val="1"/>
        </dgm:presLayoutVars>
      </dgm:prSet>
      <dgm:spPr/>
    </dgm:pt>
  </dgm:ptLst>
  <dgm:cxnLst>
    <dgm:cxn modelId="{B37A3B35-5970-4C01-A1F4-7932D3AA075A}" type="presOf" srcId="{7D7B7EA6-BEA9-4E6E-8533-0BD8FD5B6159}" destId="{B95B044B-EA38-43D1-89DF-578FCDA44840}" srcOrd="0" destOrd="0" presId="urn:microsoft.com/office/officeart/2005/8/layout/venn3"/>
    <dgm:cxn modelId="{58727C3A-FEC2-498D-8D2F-B76EBD2184D8}" type="presOf" srcId="{355FFD2B-A26A-4C21-95E3-C4EB19004A45}" destId="{B88FA961-9218-481C-854E-FE6F404C4CDC}" srcOrd="0" destOrd="0" presId="urn:microsoft.com/office/officeart/2005/8/layout/venn3"/>
    <dgm:cxn modelId="{9BADA35F-CE26-4068-A4AB-8DEC01C31764}" type="presOf" srcId="{DB3C2C3E-6029-4090-AD60-871CCF00BF4E}" destId="{376CD5E0-3498-4D8C-9F5B-22E6D8A792B7}" srcOrd="0" destOrd="0" presId="urn:microsoft.com/office/officeart/2005/8/layout/venn3"/>
    <dgm:cxn modelId="{BE8D539C-0723-4870-A652-FE48E358A2D1}" srcId="{355FFD2B-A26A-4C21-95E3-C4EB19004A45}" destId="{D8E38143-0B1E-4C29-9C4C-384841B09881}" srcOrd="2" destOrd="0" parTransId="{AE4ADC07-C1CC-4C9F-B139-9BEA678C9B91}" sibTransId="{642DEF67-942F-428C-B4E5-718A55FBC50D}"/>
    <dgm:cxn modelId="{CBFF89A0-12DA-443C-8B11-42EC6CBB92D7}" srcId="{355FFD2B-A26A-4C21-95E3-C4EB19004A45}" destId="{7D7B7EA6-BEA9-4E6E-8533-0BD8FD5B6159}" srcOrd="0" destOrd="0" parTransId="{D017B416-4C81-4340-AFEE-5C97824EEDAB}" sibTransId="{4FCE516E-C482-4BAF-8EF6-2BBA9646DB2E}"/>
    <dgm:cxn modelId="{1CCCA7EB-49BD-4F34-8BA8-77134FFFE93D}" srcId="{355FFD2B-A26A-4C21-95E3-C4EB19004A45}" destId="{DB3C2C3E-6029-4090-AD60-871CCF00BF4E}" srcOrd="1" destOrd="0" parTransId="{6B785748-3098-4980-99D0-6576DD781328}" sibTransId="{5D587DC2-CB44-4989-B921-CCEA5CD853BA}"/>
    <dgm:cxn modelId="{5D8450F5-B94A-47FA-B17F-7BF0CDBE3CA8}" type="presOf" srcId="{D8E38143-0B1E-4C29-9C4C-384841B09881}" destId="{6DAF5C59-BF98-4079-827B-144E4B669547}" srcOrd="0" destOrd="0" presId="urn:microsoft.com/office/officeart/2005/8/layout/venn3"/>
    <dgm:cxn modelId="{9FDC4945-5D5A-49DF-83A2-5CBCDAA14316}" type="presParOf" srcId="{B88FA961-9218-481C-854E-FE6F404C4CDC}" destId="{B95B044B-EA38-43D1-89DF-578FCDA44840}" srcOrd="0" destOrd="0" presId="urn:microsoft.com/office/officeart/2005/8/layout/venn3"/>
    <dgm:cxn modelId="{6FDEDEB2-A059-459A-8FCD-55C9386FF5A9}" type="presParOf" srcId="{B88FA961-9218-481C-854E-FE6F404C4CDC}" destId="{7D67F77B-D6B6-405C-B280-35A02FDF3DF3}" srcOrd="1" destOrd="0" presId="urn:microsoft.com/office/officeart/2005/8/layout/venn3"/>
    <dgm:cxn modelId="{68349879-8A93-47CE-92CC-7B025BC42585}" type="presParOf" srcId="{B88FA961-9218-481C-854E-FE6F404C4CDC}" destId="{376CD5E0-3498-4D8C-9F5B-22E6D8A792B7}" srcOrd="2" destOrd="0" presId="urn:microsoft.com/office/officeart/2005/8/layout/venn3"/>
    <dgm:cxn modelId="{65CC5B6B-D494-4378-8FC5-1AD36E44B990}" type="presParOf" srcId="{B88FA961-9218-481C-854E-FE6F404C4CDC}" destId="{52E68BEF-9C95-4F7E-874E-14FA3EF0302C}" srcOrd="3" destOrd="0" presId="urn:microsoft.com/office/officeart/2005/8/layout/venn3"/>
    <dgm:cxn modelId="{33AC25FB-CD4D-40B1-98EE-1F0A484B2A04}" type="presParOf" srcId="{B88FA961-9218-481C-854E-FE6F404C4CDC}" destId="{6DAF5C59-BF98-4079-827B-144E4B669547}" srcOrd="4" destOrd="0" presId="urn:microsoft.com/office/officeart/2005/8/layout/venn3"/>
  </dgm:cxnLst>
  <dgm:bg>
    <a:effectLst>
      <a:outerShdw blurRad="50800" dist="38100" dir="16200000"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63ED64-9E8B-492B-8EA6-75D329B92202}"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s-CR"/>
        </a:p>
      </dgm:t>
    </dgm:pt>
    <dgm:pt modelId="{AE85DCFC-0620-4CC3-8E09-132F1BA226B0}">
      <dgm:prSet phldrT="[Text]" custT="1"/>
      <dgm:spPr>
        <a:solidFill>
          <a:srgbClr val="1B75BB"/>
        </a:solidFill>
      </dgm:spPr>
      <dgm:t>
        <a:bodyPr/>
        <a:lstStyle/>
        <a:p>
          <a:r>
            <a:rPr lang="es-CR" sz="2400" dirty="0"/>
            <a:t>Proyecto  con apoyo del BID</a:t>
          </a:r>
        </a:p>
      </dgm:t>
    </dgm:pt>
    <dgm:pt modelId="{D7CBB463-6CB7-4E67-92B7-560EAB53BFAF}" type="parTrans" cxnId="{0E9D6D01-C91D-4158-B426-A6B092348856}">
      <dgm:prSet/>
      <dgm:spPr/>
      <dgm:t>
        <a:bodyPr/>
        <a:lstStyle/>
        <a:p>
          <a:endParaRPr lang="es-CR" sz="2000"/>
        </a:p>
      </dgm:t>
    </dgm:pt>
    <dgm:pt modelId="{C4D62F92-E451-4519-A94E-A890568C1F9D}" type="sibTrans" cxnId="{0E9D6D01-C91D-4158-B426-A6B092348856}">
      <dgm:prSet/>
      <dgm:spPr/>
      <dgm:t>
        <a:bodyPr/>
        <a:lstStyle/>
        <a:p>
          <a:endParaRPr lang="es-CR" sz="2000"/>
        </a:p>
      </dgm:t>
    </dgm:pt>
    <dgm:pt modelId="{FC744795-CD48-445D-8457-0C8F97AF285F}">
      <dgm:prSet phldrT="[Text]" custT="1"/>
      <dgm:spPr>
        <a:solidFill>
          <a:srgbClr val="204775"/>
        </a:solidFill>
        <a:scene3d>
          <a:camera prst="orthographicFront"/>
          <a:lightRig rig="threePt" dir="t"/>
        </a:scene3d>
        <a:sp3d>
          <a:bevelT w="165100" prst="coolSlant"/>
        </a:sp3d>
      </dgm:spPr>
      <dgm:t>
        <a:bodyPr/>
        <a:lstStyle/>
        <a:p>
          <a:r>
            <a:rPr lang="es-CR" sz="4000" b="1" dirty="0"/>
            <a:t>Centro de Innovación</a:t>
          </a:r>
          <a:endParaRPr lang="es-CR" sz="2400" b="0" dirty="0"/>
        </a:p>
      </dgm:t>
    </dgm:pt>
    <dgm:pt modelId="{F5751D0F-DDD7-42D6-AA05-3C541B593AE9}" type="sibTrans" cxnId="{2BF49A12-6880-46F3-87C4-53F598AA3AAC}">
      <dgm:prSet/>
      <dgm:spPr/>
      <dgm:t>
        <a:bodyPr/>
        <a:lstStyle/>
        <a:p>
          <a:endParaRPr lang="es-CR" sz="2000"/>
        </a:p>
      </dgm:t>
    </dgm:pt>
    <dgm:pt modelId="{D09EDC90-E647-4A1E-8F35-F8214F4A4E50}" type="parTrans" cxnId="{2BF49A12-6880-46F3-87C4-53F598AA3AAC}">
      <dgm:prSet/>
      <dgm:spPr/>
      <dgm:t>
        <a:bodyPr/>
        <a:lstStyle/>
        <a:p>
          <a:endParaRPr lang="es-CR" sz="2000"/>
        </a:p>
      </dgm:t>
    </dgm:pt>
    <dgm:pt modelId="{20AE71EF-C05F-49A8-A30D-5B45B9A945C3}">
      <dgm:prSet custT="1"/>
      <dgm:spPr>
        <a:solidFill>
          <a:srgbClr val="0A799A"/>
        </a:solidFill>
      </dgm:spPr>
      <dgm:t>
        <a:bodyPr/>
        <a:lstStyle/>
        <a:p>
          <a:r>
            <a:rPr lang="es-CR" sz="1800" dirty="0"/>
            <a:t>Consejo Nacional de Supervisión del Sistema Financiero</a:t>
          </a:r>
        </a:p>
      </dgm:t>
    </dgm:pt>
    <dgm:pt modelId="{897276BF-8276-4D98-B157-89EFEA172A52}" type="parTrans" cxnId="{07538B29-404A-4243-8446-870E8B7C6B03}">
      <dgm:prSet/>
      <dgm:spPr/>
      <dgm:t>
        <a:bodyPr/>
        <a:lstStyle/>
        <a:p>
          <a:endParaRPr lang="es-CR"/>
        </a:p>
      </dgm:t>
    </dgm:pt>
    <dgm:pt modelId="{DE17A7EC-BE23-4256-BF8E-661171B32DC7}" type="sibTrans" cxnId="{07538B29-404A-4243-8446-870E8B7C6B03}">
      <dgm:prSet/>
      <dgm:spPr/>
      <dgm:t>
        <a:bodyPr/>
        <a:lstStyle/>
        <a:p>
          <a:endParaRPr lang="es-CR"/>
        </a:p>
      </dgm:t>
    </dgm:pt>
    <dgm:pt modelId="{11B56080-936E-4A50-8A27-00F9A1D2914E}">
      <dgm:prSet custT="1"/>
      <dgm:spPr>
        <a:solidFill>
          <a:srgbClr val="0A799A"/>
        </a:solidFill>
      </dgm:spPr>
      <dgm:t>
        <a:bodyPr/>
        <a:lstStyle/>
        <a:p>
          <a:r>
            <a:rPr lang="es-CR" sz="2000" dirty="0"/>
            <a:t>Banco Central de Costa Rica</a:t>
          </a:r>
        </a:p>
      </dgm:t>
    </dgm:pt>
    <dgm:pt modelId="{935BE006-8787-4F55-B47C-E0A6FDE19DBA}" type="parTrans" cxnId="{070991AE-2A32-449B-8DEB-B07078378860}">
      <dgm:prSet/>
      <dgm:spPr/>
      <dgm:t>
        <a:bodyPr/>
        <a:lstStyle/>
        <a:p>
          <a:endParaRPr lang="es-CR"/>
        </a:p>
      </dgm:t>
    </dgm:pt>
    <dgm:pt modelId="{49C18430-A0FB-4014-8124-177567D42F16}" type="sibTrans" cxnId="{070991AE-2A32-449B-8DEB-B07078378860}">
      <dgm:prSet/>
      <dgm:spPr/>
      <dgm:t>
        <a:bodyPr/>
        <a:lstStyle/>
        <a:p>
          <a:endParaRPr lang="es-CR"/>
        </a:p>
      </dgm:t>
    </dgm:pt>
    <dgm:pt modelId="{A6E3259B-75B0-4DA4-AA24-CD432B914A8D}">
      <dgm:prSet phldrT="[Text]" custT="1"/>
      <dgm:spPr>
        <a:solidFill>
          <a:srgbClr val="0A799A"/>
        </a:solidFill>
      </dgm:spPr>
      <dgm:t>
        <a:bodyPr/>
        <a:lstStyle/>
        <a:p>
          <a:pPr>
            <a:buFont typeface="Arial" panose="020B0604020202020204" pitchFamily="34" charset="0"/>
            <a:buChar char="•"/>
          </a:pPr>
          <a:r>
            <a:rPr lang="es-CR" sz="1700" dirty="0"/>
            <a:t>Superintendencias</a:t>
          </a:r>
        </a:p>
      </dgm:t>
    </dgm:pt>
    <dgm:pt modelId="{CD6CFD51-E965-449E-A41C-CCBDB51E7A53}" type="sibTrans" cxnId="{2456CF5A-42B5-44A1-B995-8CFF5DB225E4}">
      <dgm:prSet/>
      <dgm:spPr/>
      <dgm:t>
        <a:bodyPr/>
        <a:lstStyle/>
        <a:p>
          <a:endParaRPr lang="es-CR"/>
        </a:p>
      </dgm:t>
    </dgm:pt>
    <dgm:pt modelId="{1A901BED-6514-4940-A5ED-0E9A7DA7CFCA}" type="parTrans" cxnId="{2456CF5A-42B5-44A1-B995-8CFF5DB225E4}">
      <dgm:prSet/>
      <dgm:spPr/>
      <dgm:t>
        <a:bodyPr/>
        <a:lstStyle/>
        <a:p>
          <a:endParaRPr lang="es-CR"/>
        </a:p>
      </dgm:t>
    </dgm:pt>
    <dgm:pt modelId="{6F0FB52D-FA32-4C95-982E-FB10D3AEDE47}">
      <dgm:prSet phldrT="[Text]" custT="1"/>
      <dgm:spPr>
        <a:solidFill>
          <a:srgbClr val="1B75BB"/>
        </a:solidFill>
      </dgm:spPr>
      <dgm:t>
        <a:bodyPr/>
        <a:lstStyle/>
        <a:p>
          <a:r>
            <a:rPr lang="es-CR" sz="2400" dirty="0"/>
            <a:t>Objetivo es convertirse en punto de diálogo y consulta</a:t>
          </a:r>
        </a:p>
      </dgm:t>
    </dgm:pt>
    <dgm:pt modelId="{18F2E36F-914F-4560-AFAA-438EEB062C06}" type="parTrans" cxnId="{E89A6E2E-383B-4D82-A9E9-C055DF8E0A5E}">
      <dgm:prSet/>
      <dgm:spPr/>
      <dgm:t>
        <a:bodyPr/>
        <a:lstStyle/>
        <a:p>
          <a:endParaRPr lang="es-CR"/>
        </a:p>
      </dgm:t>
    </dgm:pt>
    <dgm:pt modelId="{03BE65BF-8BE6-45DC-ADBC-F07E9FEEB34A}" type="sibTrans" cxnId="{E89A6E2E-383B-4D82-A9E9-C055DF8E0A5E}">
      <dgm:prSet/>
      <dgm:spPr/>
      <dgm:t>
        <a:bodyPr/>
        <a:lstStyle/>
        <a:p>
          <a:endParaRPr lang="es-CR"/>
        </a:p>
      </dgm:t>
    </dgm:pt>
    <dgm:pt modelId="{5662DEBB-B9AE-4DDC-AE15-C2D3F8F02C9A}" type="pres">
      <dgm:prSet presAssocID="{A363ED64-9E8B-492B-8EA6-75D329B92202}" presName="Name0" presStyleCnt="0">
        <dgm:presLayoutVars>
          <dgm:chPref val="1"/>
          <dgm:dir/>
          <dgm:animOne val="branch"/>
          <dgm:animLvl val="lvl"/>
          <dgm:resizeHandles/>
        </dgm:presLayoutVars>
      </dgm:prSet>
      <dgm:spPr/>
    </dgm:pt>
    <dgm:pt modelId="{1EF94DF8-2FEE-4645-844C-E817A99C5F68}" type="pres">
      <dgm:prSet presAssocID="{FC744795-CD48-445D-8457-0C8F97AF285F}" presName="vertOne" presStyleCnt="0"/>
      <dgm:spPr/>
    </dgm:pt>
    <dgm:pt modelId="{BF92709C-4B4D-48AB-88DD-8102789786B4}" type="pres">
      <dgm:prSet presAssocID="{FC744795-CD48-445D-8457-0C8F97AF285F}" presName="txOne" presStyleLbl="node0" presStyleIdx="0" presStyleCnt="1" custLinFactY="-3475" custLinFactNeighborX="5007" custLinFactNeighborY="-100000">
        <dgm:presLayoutVars>
          <dgm:chPref val="3"/>
        </dgm:presLayoutVars>
      </dgm:prSet>
      <dgm:spPr/>
    </dgm:pt>
    <dgm:pt modelId="{66670DF3-22AF-4D48-B3DF-C5A16B99EC4C}" type="pres">
      <dgm:prSet presAssocID="{FC744795-CD48-445D-8457-0C8F97AF285F}" presName="parTransOne" presStyleCnt="0"/>
      <dgm:spPr/>
    </dgm:pt>
    <dgm:pt modelId="{48821162-F33A-41B7-93A3-19840EC407E9}" type="pres">
      <dgm:prSet presAssocID="{FC744795-CD48-445D-8457-0C8F97AF285F}" presName="horzOne" presStyleCnt="0"/>
      <dgm:spPr/>
    </dgm:pt>
    <dgm:pt modelId="{B0D400D7-3F57-4623-91EE-CE88C929D150}" type="pres">
      <dgm:prSet presAssocID="{AE85DCFC-0620-4CC3-8E09-132F1BA226B0}" presName="vertTwo" presStyleCnt="0"/>
      <dgm:spPr/>
    </dgm:pt>
    <dgm:pt modelId="{54F9AFFF-63F4-4BC8-A552-3B2501AEF0AD}" type="pres">
      <dgm:prSet presAssocID="{AE85DCFC-0620-4CC3-8E09-132F1BA226B0}" presName="txTwo" presStyleLbl="node2" presStyleIdx="0" presStyleCnt="2" custScaleX="347211">
        <dgm:presLayoutVars>
          <dgm:chPref val="3"/>
        </dgm:presLayoutVars>
      </dgm:prSet>
      <dgm:spPr/>
    </dgm:pt>
    <dgm:pt modelId="{9F703022-E0E1-4F68-94F7-0E7B85EC3F43}" type="pres">
      <dgm:prSet presAssocID="{AE85DCFC-0620-4CC3-8E09-132F1BA226B0}" presName="horzTwo" presStyleCnt="0"/>
      <dgm:spPr/>
    </dgm:pt>
    <dgm:pt modelId="{07D8B0B8-F32E-43F6-993C-633B6FCDA70F}" type="pres">
      <dgm:prSet presAssocID="{C4D62F92-E451-4519-A94E-A890568C1F9D}" presName="sibSpaceTwo" presStyleCnt="0"/>
      <dgm:spPr/>
    </dgm:pt>
    <dgm:pt modelId="{8ED2091D-8687-40E7-824F-F0E97C1146AE}" type="pres">
      <dgm:prSet presAssocID="{6F0FB52D-FA32-4C95-982E-FB10D3AEDE47}" presName="vertTwo" presStyleCnt="0"/>
      <dgm:spPr/>
    </dgm:pt>
    <dgm:pt modelId="{8E7A595A-395D-4782-A5D8-23D1EB7DD15A}" type="pres">
      <dgm:prSet presAssocID="{6F0FB52D-FA32-4C95-982E-FB10D3AEDE47}" presName="txTwo" presStyleLbl="node2" presStyleIdx="1" presStyleCnt="2" custScaleX="95113">
        <dgm:presLayoutVars>
          <dgm:chPref val="3"/>
        </dgm:presLayoutVars>
      </dgm:prSet>
      <dgm:spPr/>
    </dgm:pt>
    <dgm:pt modelId="{78B05199-A75F-4BAA-AD03-9D88FEB2649C}" type="pres">
      <dgm:prSet presAssocID="{6F0FB52D-FA32-4C95-982E-FB10D3AEDE47}" presName="parTransTwo" presStyleCnt="0"/>
      <dgm:spPr/>
    </dgm:pt>
    <dgm:pt modelId="{685E297B-2C17-470C-A231-78AC17A7083D}" type="pres">
      <dgm:prSet presAssocID="{6F0FB52D-FA32-4C95-982E-FB10D3AEDE47}" presName="horzTwo" presStyleCnt="0"/>
      <dgm:spPr/>
    </dgm:pt>
    <dgm:pt modelId="{93E639AD-D04F-464E-8DD7-FA5CA0208CEA}" type="pres">
      <dgm:prSet presAssocID="{A6E3259B-75B0-4DA4-AA24-CD432B914A8D}" presName="vertThree" presStyleCnt="0"/>
      <dgm:spPr/>
    </dgm:pt>
    <dgm:pt modelId="{69567EA4-103F-4819-B356-A4514A2DEB26}" type="pres">
      <dgm:prSet presAssocID="{A6E3259B-75B0-4DA4-AA24-CD432B914A8D}" presName="txThree" presStyleLbl="node3" presStyleIdx="0" presStyleCnt="3" custScaleX="374279" custLinFactX="-151715" custLinFactNeighborX="-200000" custLinFactNeighborY="-4279">
        <dgm:presLayoutVars>
          <dgm:chPref val="3"/>
        </dgm:presLayoutVars>
      </dgm:prSet>
      <dgm:spPr/>
    </dgm:pt>
    <dgm:pt modelId="{3B1EE64C-A52F-4170-ACA8-FC0746D3A32B}" type="pres">
      <dgm:prSet presAssocID="{A6E3259B-75B0-4DA4-AA24-CD432B914A8D}" presName="horzThree" presStyleCnt="0"/>
      <dgm:spPr/>
    </dgm:pt>
    <dgm:pt modelId="{0B0F1E50-2190-49CB-A8CE-8A2197409CA6}" type="pres">
      <dgm:prSet presAssocID="{CD6CFD51-E965-449E-A41C-CCBDB51E7A53}" presName="sibSpaceThree" presStyleCnt="0"/>
      <dgm:spPr/>
    </dgm:pt>
    <dgm:pt modelId="{6DCC1E82-D967-4478-8648-77E06A74DC9D}" type="pres">
      <dgm:prSet presAssocID="{20AE71EF-C05F-49A8-A30D-5B45B9A945C3}" presName="vertThree" presStyleCnt="0"/>
      <dgm:spPr/>
    </dgm:pt>
    <dgm:pt modelId="{D3F3D26D-CC18-4647-A30C-F5BE45BC4D8A}" type="pres">
      <dgm:prSet presAssocID="{20AE71EF-C05F-49A8-A30D-5B45B9A945C3}" presName="txThree" presStyleLbl="node3" presStyleIdx="1" presStyleCnt="3" custScaleX="321235" custLinFactX="-100000" custLinFactNeighborX="-132893" custLinFactNeighborY="-4642">
        <dgm:presLayoutVars>
          <dgm:chPref val="3"/>
        </dgm:presLayoutVars>
      </dgm:prSet>
      <dgm:spPr/>
    </dgm:pt>
    <dgm:pt modelId="{DE188264-E66D-4E8A-89D5-A29820F4A613}" type="pres">
      <dgm:prSet presAssocID="{20AE71EF-C05F-49A8-A30D-5B45B9A945C3}" presName="horzThree" presStyleCnt="0"/>
      <dgm:spPr/>
    </dgm:pt>
    <dgm:pt modelId="{4DCA6D91-CEE8-46A9-9AE5-1FD58A438D81}" type="pres">
      <dgm:prSet presAssocID="{DE17A7EC-BE23-4256-BF8E-661171B32DC7}" presName="sibSpaceThree" presStyleCnt="0"/>
      <dgm:spPr/>
    </dgm:pt>
    <dgm:pt modelId="{F879C1D3-8557-4D52-9CC1-2B0039136BDD}" type="pres">
      <dgm:prSet presAssocID="{11B56080-936E-4A50-8A27-00F9A1D2914E}" presName="vertThree" presStyleCnt="0"/>
      <dgm:spPr/>
    </dgm:pt>
    <dgm:pt modelId="{0C70183A-E752-4FE1-AB3F-6B4E9F5C1E6B}" type="pres">
      <dgm:prSet presAssocID="{11B56080-936E-4A50-8A27-00F9A1D2914E}" presName="txThree" presStyleLbl="node3" presStyleIdx="2" presStyleCnt="3" custScaleX="282330" custLinFactNeighborX="-63899" custLinFactNeighborY="-5686">
        <dgm:presLayoutVars>
          <dgm:chPref val="3"/>
        </dgm:presLayoutVars>
      </dgm:prSet>
      <dgm:spPr/>
    </dgm:pt>
    <dgm:pt modelId="{129188E2-2B1F-4D1A-BE44-ABCBB8401EF5}" type="pres">
      <dgm:prSet presAssocID="{11B56080-936E-4A50-8A27-00F9A1D2914E}" presName="horzThree" presStyleCnt="0"/>
      <dgm:spPr/>
    </dgm:pt>
  </dgm:ptLst>
  <dgm:cxnLst>
    <dgm:cxn modelId="{0E9D6D01-C91D-4158-B426-A6B092348856}" srcId="{FC744795-CD48-445D-8457-0C8F97AF285F}" destId="{AE85DCFC-0620-4CC3-8E09-132F1BA226B0}" srcOrd="0" destOrd="0" parTransId="{D7CBB463-6CB7-4E67-92B7-560EAB53BFAF}" sibTransId="{C4D62F92-E451-4519-A94E-A890568C1F9D}"/>
    <dgm:cxn modelId="{E1B49103-0E3A-4766-8D56-1CAC457479AB}" type="presOf" srcId="{A6E3259B-75B0-4DA4-AA24-CD432B914A8D}" destId="{69567EA4-103F-4819-B356-A4514A2DEB26}" srcOrd="0" destOrd="0" presId="urn:microsoft.com/office/officeart/2005/8/layout/hierarchy4"/>
    <dgm:cxn modelId="{2BF49A12-6880-46F3-87C4-53F598AA3AAC}" srcId="{A363ED64-9E8B-492B-8EA6-75D329B92202}" destId="{FC744795-CD48-445D-8457-0C8F97AF285F}" srcOrd="0" destOrd="0" parTransId="{D09EDC90-E647-4A1E-8F35-F8214F4A4E50}" sibTransId="{F5751D0F-DDD7-42D6-AA05-3C541B593AE9}"/>
    <dgm:cxn modelId="{9FD74F27-A89B-4286-97F8-1678E6A85AF5}" type="presOf" srcId="{A363ED64-9E8B-492B-8EA6-75D329B92202}" destId="{5662DEBB-B9AE-4DDC-AE15-C2D3F8F02C9A}" srcOrd="0" destOrd="0" presId="urn:microsoft.com/office/officeart/2005/8/layout/hierarchy4"/>
    <dgm:cxn modelId="{07538B29-404A-4243-8446-870E8B7C6B03}" srcId="{6F0FB52D-FA32-4C95-982E-FB10D3AEDE47}" destId="{20AE71EF-C05F-49A8-A30D-5B45B9A945C3}" srcOrd="1" destOrd="0" parTransId="{897276BF-8276-4D98-B157-89EFEA172A52}" sibTransId="{DE17A7EC-BE23-4256-BF8E-661171B32DC7}"/>
    <dgm:cxn modelId="{E89A6E2E-383B-4D82-A9E9-C055DF8E0A5E}" srcId="{FC744795-CD48-445D-8457-0C8F97AF285F}" destId="{6F0FB52D-FA32-4C95-982E-FB10D3AEDE47}" srcOrd="1" destOrd="0" parTransId="{18F2E36F-914F-4560-AFAA-438EEB062C06}" sibTransId="{03BE65BF-8BE6-45DC-ADBC-F07E9FEEB34A}"/>
    <dgm:cxn modelId="{1472CD47-E2A4-4945-956C-8B394173C444}" type="presOf" srcId="{20AE71EF-C05F-49A8-A30D-5B45B9A945C3}" destId="{D3F3D26D-CC18-4647-A30C-F5BE45BC4D8A}" srcOrd="0" destOrd="0" presId="urn:microsoft.com/office/officeart/2005/8/layout/hierarchy4"/>
    <dgm:cxn modelId="{2456CF5A-42B5-44A1-B995-8CFF5DB225E4}" srcId="{6F0FB52D-FA32-4C95-982E-FB10D3AEDE47}" destId="{A6E3259B-75B0-4DA4-AA24-CD432B914A8D}" srcOrd="0" destOrd="0" parTransId="{1A901BED-6514-4940-A5ED-0E9A7DA7CFCA}" sibTransId="{CD6CFD51-E965-449E-A41C-CCBDB51E7A53}"/>
    <dgm:cxn modelId="{F443F794-C3E5-4D8C-B772-C169563FB850}" type="presOf" srcId="{FC744795-CD48-445D-8457-0C8F97AF285F}" destId="{BF92709C-4B4D-48AB-88DD-8102789786B4}" srcOrd="0" destOrd="0" presId="urn:microsoft.com/office/officeart/2005/8/layout/hierarchy4"/>
    <dgm:cxn modelId="{8E4FB09A-9912-4DF1-93A8-7A764D7251AD}" type="presOf" srcId="{11B56080-936E-4A50-8A27-00F9A1D2914E}" destId="{0C70183A-E752-4FE1-AB3F-6B4E9F5C1E6B}" srcOrd="0" destOrd="0" presId="urn:microsoft.com/office/officeart/2005/8/layout/hierarchy4"/>
    <dgm:cxn modelId="{070991AE-2A32-449B-8DEB-B07078378860}" srcId="{6F0FB52D-FA32-4C95-982E-FB10D3AEDE47}" destId="{11B56080-936E-4A50-8A27-00F9A1D2914E}" srcOrd="2" destOrd="0" parTransId="{935BE006-8787-4F55-B47C-E0A6FDE19DBA}" sibTransId="{49C18430-A0FB-4014-8124-177567D42F16}"/>
    <dgm:cxn modelId="{1AAF21D0-E133-4C79-8B19-5E4F00FA80DB}" type="presOf" srcId="{AE85DCFC-0620-4CC3-8E09-132F1BA226B0}" destId="{54F9AFFF-63F4-4BC8-A552-3B2501AEF0AD}" srcOrd="0" destOrd="0" presId="urn:microsoft.com/office/officeart/2005/8/layout/hierarchy4"/>
    <dgm:cxn modelId="{A2160CF5-7729-4428-BD8D-F0CAE08C5147}" type="presOf" srcId="{6F0FB52D-FA32-4C95-982E-FB10D3AEDE47}" destId="{8E7A595A-395D-4782-A5D8-23D1EB7DD15A}" srcOrd="0" destOrd="0" presId="urn:microsoft.com/office/officeart/2005/8/layout/hierarchy4"/>
    <dgm:cxn modelId="{12E21A54-430A-4145-B5FD-E2AA9030B533}" type="presParOf" srcId="{5662DEBB-B9AE-4DDC-AE15-C2D3F8F02C9A}" destId="{1EF94DF8-2FEE-4645-844C-E817A99C5F68}" srcOrd="0" destOrd="0" presId="urn:microsoft.com/office/officeart/2005/8/layout/hierarchy4"/>
    <dgm:cxn modelId="{5D90D1E4-7489-40CA-B6BD-9785AD77072D}" type="presParOf" srcId="{1EF94DF8-2FEE-4645-844C-E817A99C5F68}" destId="{BF92709C-4B4D-48AB-88DD-8102789786B4}" srcOrd="0" destOrd="0" presId="urn:microsoft.com/office/officeart/2005/8/layout/hierarchy4"/>
    <dgm:cxn modelId="{24814CE3-4768-43B9-A07C-6526D1E650FA}" type="presParOf" srcId="{1EF94DF8-2FEE-4645-844C-E817A99C5F68}" destId="{66670DF3-22AF-4D48-B3DF-C5A16B99EC4C}" srcOrd="1" destOrd="0" presId="urn:microsoft.com/office/officeart/2005/8/layout/hierarchy4"/>
    <dgm:cxn modelId="{7566572C-7822-4004-9AA7-FB5BCE94F430}" type="presParOf" srcId="{1EF94DF8-2FEE-4645-844C-E817A99C5F68}" destId="{48821162-F33A-41B7-93A3-19840EC407E9}" srcOrd="2" destOrd="0" presId="urn:microsoft.com/office/officeart/2005/8/layout/hierarchy4"/>
    <dgm:cxn modelId="{01F684C4-3D19-4E92-9C1F-E338B93435B7}" type="presParOf" srcId="{48821162-F33A-41B7-93A3-19840EC407E9}" destId="{B0D400D7-3F57-4623-91EE-CE88C929D150}" srcOrd="0" destOrd="0" presId="urn:microsoft.com/office/officeart/2005/8/layout/hierarchy4"/>
    <dgm:cxn modelId="{9EC50F7E-12FC-4501-A69B-0DA507B8FB8F}" type="presParOf" srcId="{B0D400D7-3F57-4623-91EE-CE88C929D150}" destId="{54F9AFFF-63F4-4BC8-A552-3B2501AEF0AD}" srcOrd="0" destOrd="0" presId="urn:microsoft.com/office/officeart/2005/8/layout/hierarchy4"/>
    <dgm:cxn modelId="{D0080E58-DDA0-4681-BA89-4AAA87F2050B}" type="presParOf" srcId="{B0D400D7-3F57-4623-91EE-CE88C929D150}" destId="{9F703022-E0E1-4F68-94F7-0E7B85EC3F43}" srcOrd="1" destOrd="0" presId="urn:microsoft.com/office/officeart/2005/8/layout/hierarchy4"/>
    <dgm:cxn modelId="{32C4342E-1D65-4C96-8A47-47F2D7B40502}" type="presParOf" srcId="{48821162-F33A-41B7-93A3-19840EC407E9}" destId="{07D8B0B8-F32E-43F6-993C-633B6FCDA70F}" srcOrd="1" destOrd="0" presId="urn:microsoft.com/office/officeart/2005/8/layout/hierarchy4"/>
    <dgm:cxn modelId="{8F96C32E-A670-4EA8-8B86-7FA5DEB662BD}" type="presParOf" srcId="{48821162-F33A-41B7-93A3-19840EC407E9}" destId="{8ED2091D-8687-40E7-824F-F0E97C1146AE}" srcOrd="2" destOrd="0" presId="urn:microsoft.com/office/officeart/2005/8/layout/hierarchy4"/>
    <dgm:cxn modelId="{B7E0BE12-BADE-4705-96C9-E96B12D12407}" type="presParOf" srcId="{8ED2091D-8687-40E7-824F-F0E97C1146AE}" destId="{8E7A595A-395D-4782-A5D8-23D1EB7DD15A}" srcOrd="0" destOrd="0" presId="urn:microsoft.com/office/officeart/2005/8/layout/hierarchy4"/>
    <dgm:cxn modelId="{8CCA1967-E0A1-4538-9FEE-D5E6EE5278FF}" type="presParOf" srcId="{8ED2091D-8687-40E7-824F-F0E97C1146AE}" destId="{78B05199-A75F-4BAA-AD03-9D88FEB2649C}" srcOrd="1" destOrd="0" presId="urn:microsoft.com/office/officeart/2005/8/layout/hierarchy4"/>
    <dgm:cxn modelId="{D752D060-37E7-49E3-A0CE-733C606AA14E}" type="presParOf" srcId="{8ED2091D-8687-40E7-824F-F0E97C1146AE}" destId="{685E297B-2C17-470C-A231-78AC17A7083D}" srcOrd="2" destOrd="0" presId="urn:microsoft.com/office/officeart/2005/8/layout/hierarchy4"/>
    <dgm:cxn modelId="{A626CE4D-15A6-4E64-B127-4F9DE91EECD0}" type="presParOf" srcId="{685E297B-2C17-470C-A231-78AC17A7083D}" destId="{93E639AD-D04F-464E-8DD7-FA5CA0208CEA}" srcOrd="0" destOrd="0" presId="urn:microsoft.com/office/officeart/2005/8/layout/hierarchy4"/>
    <dgm:cxn modelId="{E580E133-242D-4E68-A806-CB0F9A6B97DF}" type="presParOf" srcId="{93E639AD-D04F-464E-8DD7-FA5CA0208CEA}" destId="{69567EA4-103F-4819-B356-A4514A2DEB26}" srcOrd="0" destOrd="0" presId="urn:microsoft.com/office/officeart/2005/8/layout/hierarchy4"/>
    <dgm:cxn modelId="{C4C731B1-FF63-458A-8CE1-C6E97A6ECA14}" type="presParOf" srcId="{93E639AD-D04F-464E-8DD7-FA5CA0208CEA}" destId="{3B1EE64C-A52F-4170-ACA8-FC0746D3A32B}" srcOrd="1" destOrd="0" presId="urn:microsoft.com/office/officeart/2005/8/layout/hierarchy4"/>
    <dgm:cxn modelId="{61CB4A9E-C37B-4055-9FBD-01AB386448DF}" type="presParOf" srcId="{685E297B-2C17-470C-A231-78AC17A7083D}" destId="{0B0F1E50-2190-49CB-A8CE-8A2197409CA6}" srcOrd="1" destOrd="0" presId="urn:microsoft.com/office/officeart/2005/8/layout/hierarchy4"/>
    <dgm:cxn modelId="{8F1E9AAE-3BB6-444E-99F8-C7C040394F62}" type="presParOf" srcId="{685E297B-2C17-470C-A231-78AC17A7083D}" destId="{6DCC1E82-D967-4478-8648-77E06A74DC9D}" srcOrd="2" destOrd="0" presId="urn:microsoft.com/office/officeart/2005/8/layout/hierarchy4"/>
    <dgm:cxn modelId="{61024CDA-E8CF-42BA-8B19-791A0BC71F76}" type="presParOf" srcId="{6DCC1E82-D967-4478-8648-77E06A74DC9D}" destId="{D3F3D26D-CC18-4647-A30C-F5BE45BC4D8A}" srcOrd="0" destOrd="0" presId="urn:microsoft.com/office/officeart/2005/8/layout/hierarchy4"/>
    <dgm:cxn modelId="{FF38D906-0090-4AF3-A58C-A594ECD66B14}" type="presParOf" srcId="{6DCC1E82-D967-4478-8648-77E06A74DC9D}" destId="{DE188264-E66D-4E8A-89D5-A29820F4A613}" srcOrd="1" destOrd="0" presId="urn:microsoft.com/office/officeart/2005/8/layout/hierarchy4"/>
    <dgm:cxn modelId="{3448412E-2097-4E74-BBCE-941138548092}" type="presParOf" srcId="{685E297B-2C17-470C-A231-78AC17A7083D}" destId="{4DCA6D91-CEE8-46A9-9AE5-1FD58A438D81}" srcOrd="3" destOrd="0" presId="urn:microsoft.com/office/officeart/2005/8/layout/hierarchy4"/>
    <dgm:cxn modelId="{4B19884C-3D9C-45B5-829E-C40F217E85B6}" type="presParOf" srcId="{685E297B-2C17-470C-A231-78AC17A7083D}" destId="{F879C1D3-8557-4D52-9CC1-2B0039136BDD}" srcOrd="4" destOrd="0" presId="urn:microsoft.com/office/officeart/2005/8/layout/hierarchy4"/>
    <dgm:cxn modelId="{0D7EA907-A78A-4275-9340-8DEFA0AFFAD9}" type="presParOf" srcId="{F879C1D3-8557-4D52-9CC1-2B0039136BDD}" destId="{0C70183A-E752-4FE1-AB3F-6B4E9F5C1E6B}" srcOrd="0" destOrd="0" presId="urn:microsoft.com/office/officeart/2005/8/layout/hierarchy4"/>
    <dgm:cxn modelId="{A910EC7B-7859-4FAC-BD1E-E34A9CC41693}" type="presParOf" srcId="{F879C1D3-8557-4D52-9CC1-2B0039136BDD}" destId="{129188E2-2B1F-4D1A-BE44-ABCBB8401EF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2EF97-FDDE-4895-8634-82B5A4BBEC8C}">
      <dsp:nvSpPr>
        <dsp:cNvPr id="0" name=""/>
        <dsp:cNvSpPr/>
      </dsp:nvSpPr>
      <dsp:spPr>
        <a:xfrm>
          <a:off x="0" y="0"/>
          <a:ext cx="38946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218F4-74F6-4FD9-951E-4AE67244CAAC}">
      <dsp:nvSpPr>
        <dsp:cNvPr id="0" name=""/>
        <dsp:cNvSpPr/>
      </dsp:nvSpPr>
      <dsp:spPr>
        <a:xfrm>
          <a:off x="0" y="0"/>
          <a:ext cx="1163430" cy="3031231"/>
        </a:xfrm>
        <a:prstGeom prst="rect">
          <a:avLst/>
        </a:prstGeom>
        <a:solidFill>
          <a:srgbClr val="81BD41"/>
        </a:solidFill>
        <a:ln>
          <a:noFill/>
        </a:ln>
        <a:effectLst>
          <a:outerShdw blurRad="50800" dist="38100" dir="8100000" algn="tr"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b="1" kern="1200" dirty="0">
              <a:solidFill>
                <a:schemeClr val="bg1"/>
              </a:solidFill>
              <a:latin typeface="Arial" panose="020B0604020202020204" pitchFamily="34" charset="0"/>
              <a:cs typeface="Arial" panose="020B0604020202020204" pitchFamily="34" charset="0"/>
            </a:rPr>
            <a:t>Fondos de Inversión</a:t>
          </a:r>
        </a:p>
      </dsp:txBody>
      <dsp:txXfrm>
        <a:off x="0" y="0"/>
        <a:ext cx="1163430" cy="3031231"/>
      </dsp:txXfrm>
    </dsp:sp>
    <dsp:sp modelId="{4CEBAF1B-E028-4888-8664-70EACDD7B1FC}">
      <dsp:nvSpPr>
        <dsp:cNvPr id="0" name=""/>
        <dsp:cNvSpPr/>
      </dsp:nvSpPr>
      <dsp:spPr>
        <a:xfrm>
          <a:off x="1216532" y="35633"/>
          <a:ext cx="2678137" cy="712665"/>
        </a:xfrm>
        <a:prstGeom prst="rect">
          <a:avLst/>
        </a:prstGeom>
        <a:solidFill>
          <a:schemeClr val="bg1"/>
        </a:solidFill>
        <a:ln>
          <a:solidFill>
            <a:srgbClr val="0A799A"/>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CR" sz="2000" b="1" kern="1200" dirty="0">
              <a:solidFill>
                <a:srgbClr val="355968"/>
              </a:solidFill>
              <a:latin typeface="Arial" panose="020B0604020202020204" pitchFamily="34" charset="0"/>
              <a:cs typeface="Arial" panose="020B0604020202020204" pitchFamily="34" charset="0"/>
            </a:rPr>
            <a:t>9,6% del PIB</a:t>
          </a:r>
        </a:p>
      </dsp:txBody>
      <dsp:txXfrm>
        <a:off x="1216532" y="35633"/>
        <a:ext cx="2678137" cy="712665"/>
      </dsp:txXfrm>
    </dsp:sp>
    <dsp:sp modelId="{F2C35B64-C9D0-44AB-AC28-5ECDB7934B49}">
      <dsp:nvSpPr>
        <dsp:cNvPr id="0" name=""/>
        <dsp:cNvSpPr/>
      </dsp:nvSpPr>
      <dsp:spPr>
        <a:xfrm>
          <a:off x="1163430" y="748298"/>
          <a:ext cx="272931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38F553-EDCE-4AF3-BBE3-623C97758431}">
      <dsp:nvSpPr>
        <dsp:cNvPr id="0" name=""/>
        <dsp:cNvSpPr/>
      </dsp:nvSpPr>
      <dsp:spPr>
        <a:xfrm>
          <a:off x="1214605" y="783931"/>
          <a:ext cx="2678137" cy="712665"/>
        </a:xfrm>
        <a:prstGeom prst="rect">
          <a:avLst/>
        </a:prstGeom>
        <a:solidFill>
          <a:schemeClr val="bg1"/>
        </a:solidFill>
        <a:ln>
          <a:solidFill>
            <a:srgbClr val="0A799A"/>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CR" sz="1600" b="1" kern="1200" dirty="0">
              <a:solidFill>
                <a:srgbClr val="355968"/>
              </a:solidFill>
              <a:latin typeface="Arial" panose="020B0604020202020204" pitchFamily="34" charset="0"/>
              <a:cs typeface="Arial" panose="020B0604020202020204" pitchFamily="34" charset="0"/>
            </a:rPr>
            <a:t>Activo neto 2021</a:t>
          </a:r>
        </a:p>
        <a:p>
          <a:pPr marL="0" lvl="0" indent="0" algn="ctr" defTabSz="711200">
            <a:lnSpc>
              <a:spcPct val="90000"/>
            </a:lnSpc>
            <a:spcBef>
              <a:spcPct val="0"/>
            </a:spcBef>
            <a:spcAft>
              <a:spcPct val="35000"/>
            </a:spcAft>
            <a:buNone/>
          </a:pPr>
          <a:r>
            <a:rPr lang="es-CR" sz="1600" b="0" kern="1200" dirty="0">
              <a:solidFill>
                <a:srgbClr val="355968"/>
              </a:solidFill>
              <a:latin typeface="Arial" panose="020B0604020202020204" pitchFamily="34" charset="0"/>
              <a:cs typeface="Arial" panose="020B0604020202020204" pitchFamily="34" charset="0"/>
            </a:rPr>
            <a:t>¢3 815 508 millon</a:t>
          </a:r>
          <a:r>
            <a:rPr lang="es-CR" sz="1400" b="0" kern="1200" dirty="0">
              <a:solidFill>
                <a:srgbClr val="355968"/>
              </a:solidFill>
              <a:latin typeface="Arial" panose="020B0604020202020204" pitchFamily="34" charset="0"/>
              <a:cs typeface="Arial" panose="020B0604020202020204" pitchFamily="34" charset="0"/>
            </a:rPr>
            <a:t>es </a:t>
          </a:r>
          <a:endParaRPr lang="es-CR" sz="1400" b="1" kern="1200" dirty="0">
            <a:solidFill>
              <a:srgbClr val="355968"/>
            </a:solidFill>
            <a:latin typeface="Arial" panose="020B0604020202020204" pitchFamily="34" charset="0"/>
            <a:cs typeface="Arial" panose="020B0604020202020204" pitchFamily="34" charset="0"/>
          </a:endParaRPr>
        </a:p>
      </dsp:txBody>
      <dsp:txXfrm>
        <a:off x="1214605" y="783931"/>
        <a:ext cx="2678137" cy="712665"/>
      </dsp:txXfrm>
    </dsp:sp>
    <dsp:sp modelId="{6D1ED65E-5009-4123-A807-734A038A355C}">
      <dsp:nvSpPr>
        <dsp:cNvPr id="0" name=""/>
        <dsp:cNvSpPr/>
      </dsp:nvSpPr>
      <dsp:spPr>
        <a:xfrm>
          <a:off x="1163430" y="1496596"/>
          <a:ext cx="272931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CFEF5C-405A-4AC1-9005-05B46B652F3B}">
      <dsp:nvSpPr>
        <dsp:cNvPr id="0" name=""/>
        <dsp:cNvSpPr/>
      </dsp:nvSpPr>
      <dsp:spPr>
        <a:xfrm>
          <a:off x="1214605" y="1532230"/>
          <a:ext cx="2678137" cy="712665"/>
        </a:xfrm>
        <a:prstGeom prst="rect">
          <a:avLst/>
        </a:prstGeom>
        <a:solidFill>
          <a:schemeClr val="bg1"/>
        </a:solidFill>
        <a:ln>
          <a:solidFill>
            <a:srgbClr val="355968"/>
          </a:solid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CR" sz="1400" b="1" kern="1200" dirty="0">
              <a:solidFill>
                <a:srgbClr val="355968"/>
              </a:solidFill>
              <a:latin typeface="Arial" panose="020B0604020202020204" pitchFamily="34" charset="0"/>
              <a:cs typeface="Arial" panose="020B0604020202020204" pitchFamily="34" charset="0"/>
            </a:rPr>
            <a:t>29% FI en colones </a:t>
          </a:r>
        </a:p>
        <a:p>
          <a:pPr marL="0" lvl="0" indent="0" algn="ctr" defTabSz="622300">
            <a:lnSpc>
              <a:spcPct val="90000"/>
            </a:lnSpc>
            <a:spcBef>
              <a:spcPct val="0"/>
            </a:spcBef>
            <a:spcAft>
              <a:spcPct val="35000"/>
            </a:spcAft>
            <a:buNone/>
          </a:pPr>
          <a:r>
            <a:rPr lang="es-CR" sz="1400" b="1" kern="1200" dirty="0">
              <a:solidFill>
                <a:srgbClr val="355968"/>
              </a:solidFill>
              <a:latin typeface="Arial" panose="020B0604020202020204" pitchFamily="34" charset="0"/>
              <a:cs typeface="Arial" panose="020B0604020202020204" pitchFamily="34" charset="0"/>
            </a:rPr>
            <a:t>71% FI en dólares</a:t>
          </a:r>
        </a:p>
      </dsp:txBody>
      <dsp:txXfrm>
        <a:off x="1214605" y="1532230"/>
        <a:ext cx="2678137" cy="712665"/>
      </dsp:txXfrm>
    </dsp:sp>
    <dsp:sp modelId="{2BD4EF9B-A760-4685-B018-1239950E39A2}">
      <dsp:nvSpPr>
        <dsp:cNvPr id="0" name=""/>
        <dsp:cNvSpPr/>
      </dsp:nvSpPr>
      <dsp:spPr>
        <a:xfrm>
          <a:off x="1163430" y="2244895"/>
          <a:ext cx="272931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EC772-3238-4A74-801D-3F253CAA8C03}">
      <dsp:nvSpPr>
        <dsp:cNvPr id="0" name=""/>
        <dsp:cNvSpPr/>
      </dsp:nvSpPr>
      <dsp:spPr>
        <a:xfrm>
          <a:off x="1214605" y="2280528"/>
          <a:ext cx="2678137" cy="712665"/>
        </a:xfrm>
        <a:prstGeom prst="rect">
          <a:avLst/>
        </a:prstGeom>
        <a:solidFill>
          <a:schemeClr val="bg1"/>
        </a:solidFill>
        <a:ln>
          <a:solidFill>
            <a:srgbClr val="0A799A"/>
          </a:solid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endParaRPr lang="es-CR" sz="800" b="0" kern="1200" dirty="0">
            <a:solidFill>
              <a:srgbClr val="355968"/>
            </a:solidFill>
            <a:latin typeface="Arial" panose="020B0604020202020204" pitchFamily="34" charset="0"/>
            <a:cs typeface="Arial" panose="020B0604020202020204" pitchFamily="34" charset="0"/>
          </a:endParaRPr>
        </a:p>
        <a:p>
          <a:pPr marL="0" lvl="0" indent="0" algn="ctr" defTabSz="355600">
            <a:lnSpc>
              <a:spcPct val="90000"/>
            </a:lnSpc>
            <a:spcBef>
              <a:spcPct val="0"/>
            </a:spcBef>
            <a:spcAft>
              <a:spcPct val="35000"/>
            </a:spcAft>
            <a:buNone/>
          </a:pPr>
          <a:r>
            <a:rPr lang="es-CR" sz="1200" b="0" kern="1200" dirty="0">
              <a:solidFill>
                <a:srgbClr val="355968"/>
              </a:solidFill>
              <a:latin typeface="Arial" panose="020B0604020202020204" pitchFamily="34" charset="0"/>
              <a:cs typeface="Arial" panose="020B0604020202020204" pitchFamily="34" charset="0"/>
            </a:rPr>
            <a:t>Alta participación del sector financiero en FI mercado de dinero</a:t>
          </a:r>
        </a:p>
        <a:p>
          <a:pPr marL="0" lvl="0" indent="0" algn="l" defTabSz="355600">
            <a:lnSpc>
              <a:spcPct val="90000"/>
            </a:lnSpc>
            <a:spcBef>
              <a:spcPct val="0"/>
            </a:spcBef>
            <a:spcAft>
              <a:spcPct val="35000"/>
            </a:spcAft>
            <a:buNone/>
          </a:pPr>
          <a:endParaRPr lang="es-CR" sz="900" b="1" kern="1200" dirty="0"/>
        </a:p>
      </dsp:txBody>
      <dsp:txXfrm>
        <a:off x="1214605" y="2280528"/>
        <a:ext cx="2678137" cy="712665"/>
      </dsp:txXfrm>
    </dsp:sp>
    <dsp:sp modelId="{9F4789A0-4EFD-4DDF-8FEB-F20BA6C7AA24}">
      <dsp:nvSpPr>
        <dsp:cNvPr id="0" name=""/>
        <dsp:cNvSpPr/>
      </dsp:nvSpPr>
      <dsp:spPr>
        <a:xfrm>
          <a:off x="1163430" y="2993193"/>
          <a:ext cx="272931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1F9DC-D5AA-4863-9CAA-A84F715F50FE}">
      <dsp:nvSpPr>
        <dsp:cNvPr id="0" name=""/>
        <dsp:cNvSpPr/>
      </dsp:nvSpPr>
      <dsp:spPr>
        <a:xfrm>
          <a:off x="2392" y="0"/>
          <a:ext cx="2333662" cy="1385346"/>
        </a:xfrm>
        <a:prstGeom prst="roundRect">
          <a:avLst>
            <a:gd name="adj" fmla="val 10000"/>
          </a:avLst>
        </a:prstGeom>
        <a:solidFill>
          <a:schemeClr val="bg1"/>
        </a:solidFill>
        <a:ln>
          <a:solidFill>
            <a:srgbClr val="FBAF3F"/>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es-CR" sz="1200" kern="1200" dirty="0">
              <a:solidFill>
                <a:schemeClr val="tx1"/>
              </a:solidFill>
              <a:latin typeface="Arial" panose="020B0604020202020204" pitchFamily="34" charset="0"/>
              <a:cs typeface="Arial" panose="020B0604020202020204" pitchFamily="34" charset="0"/>
            </a:rPr>
            <a:t>Optimizar la regulación vigente y la supervisión del mercado de valores manteniendo las mejores prácticas para la transparencia, formación correcta de precios y protección a los inversionistas.</a:t>
          </a:r>
          <a:endParaRPr lang="es-CR" sz="1200" kern="1200" dirty="0">
            <a:solidFill>
              <a:schemeClr val="tx1"/>
            </a:solidFill>
          </a:endParaRPr>
        </a:p>
      </dsp:txBody>
      <dsp:txXfrm>
        <a:off x="42967" y="40575"/>
        <a:ext cx="2252512" cy="1304196"/>
      </dsp:txXfrm>
    </dsp:sp>
    <dsp:sp modelId="{DD90031C-DCC5-4C2C-B9A6-443D1B8AC035}">
      <dsp:nvSpPr>
        <dsp:cNvPr id="0" name=""/>
        <dsp:cNvSpPr/>
      </dsp:nvSpPr>
      <dsp:spPr>
        <a:xfrm>
          <a:off x="2728110" y="0"/>
          <a:ext cx="2333662" cy="1385346"/>
        </a:xfrm>
        <a:prstGeom prst="roundRect">
          <a:avLst>
            <a:gd name="adj" fmla="val 10000"/>
          </a:avLst>
        </a:prstGeom>
        <a:solidFill>
          <a:schemeClr val="bg1"/>
        </a:solidFill>
        <a:ln>
          <a:solidFill>
            <a:srgbClr val="92D050"/>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R" sz="1200" kern="1200" dirty="0">
              <a:solidFill>
                <a:schemeClr val="tx1"/>
              </a:solidFill>
              <a:latin typeface="Arial" panose="020B0604020202020204" pitchFamily="34" charset="0"/>
              <a:cs typeface="Arial" panose="020B0604020202020204" pitchFamily="34" charset="0"/>
            </a:rPr>
            <a:t>Crear condiciones que faciliten el acceso de la ciudadanía y de los agentes económicos al mercado de valores.</a:t>
          </a:r>
        </a:p>
      </dsp:txBody>
      <dsp:txXfrm>
        <a:off x="2768685" y="40575"/>
        <a:ext cx="2252512" cy="1304196"/>
      </dsp:txXfrm>
    </dsp:sp>
    <dsp:sp modelId="{AB3C0475-FC3F-4C72-B49C-32C14CA0BC88}">
      <dsp:nvSpPr>
        <dsp:cNvPr id="0" name=""/>
        <dsp:cNvSpPr/>
      </dsp:nvSpPr>
      <dsp:spPr>
        <a:xfrm>
          <a:off x="5453827" y="0"/>
          <a:ext cx="2333662" cy="1385346"/>
        </a:xfrm>
        <a:prstGeom prst="roundRect">
          <a:avLst>
            <a:gd name="adj" fmla="val 10000"/>
          </a:avLst>
        </a:prstGeom>
        <a:solidFill>
          <a:schemeClr val="bg1"/>
        </a:solidFill>
        <a:ln>
          <a:solidFill>
            <a:srgbClr val="1B75BB"/>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R" sz="1200" kern="1200" dirty="0">
              <a:solidFill>
                <a:schemeClr val="tx1"/>
              </a:solidFill>
              <a:latin typeface="Arial" panose="020B0604020202020204" pitchFamily="34" charset="0"/>
              <a:cs typeface="Arial" panose="020B0604020202020204" pitchFamily="34" charset="0"/>
            </a:rPr>
            <a:t>Contribuir a la formulación, diseño e implementación de una política pública para el crecimiento del mercado de valores.</a:t>
          </a:r>
        </a:p>
      </dsp:txBody>
      <dsp:txXfrm>
        <a:off x="5494402" y="40575"/>
        <a:ext cx="2252512" cy="1304196"/>
      </dsp:txXfrm>
    </dsp:sp>
    <dsp:sp modelId="{1C2C89C6-A9A7-4098-A169-04D49FC6D57B}">
      <dsp:nvSpPr>
        <dsp:cNvPr id="0" name=""/>
        <dsp:cNvSpPr/>
      </dsp:nvSpPr>
      <dsp:spPr>
        <a:xfrm>
          <a:off x="8179545" y="0"/>
          <a:ext cx="2333662" cy="1385346"/>
        </a:xfrm>
        <a:prstGeom prst="roundRect">
          <a:avLst>
            <a:gd name="adj" fmla="val 10000"/>
          </a:avLst>
        </a:prstGeom>
        <a:solidFill>
          <a:schemeClr val="bg1"/>
        </a:solidFill>
        <a:ln>
          <a:solidFill>
            <a:srgbClr val="C39A6B"/>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R" sz="1200" kern="1200" dirty="0">
              <a:solidFill>
                <a:schemeClr val="tx1"/>
              </a:solidFill>
              <a:latin typeface="Arial" panose="020B0604020202020204" pitchFamily="34" charset="0"/>
              <a:cs typeface="Arial" panose="020B0604020202020204" pitchFamily="34" charset="0"/>
            </a:rPr>
            <a:t>Fortalecer la gobernanza, las capacidades técnicas, tecnológicas y de talento humano de la SUGEVAL</a:t>
          </a:r>
          <a:endParaRPr lang="es-CR" sz="1200" kern="1200" dirty="0">
            <a:solidFill>
              <a:schemeClr val="tx1"/>
            </a:solidFill>
          </a:endParaRPr>
        </a:p>
      </dsp:txBody>
      <dsp:txXfrm>
        <a:off x="8220120" y="40575"/>
        <a:ext cx="2252512" cy="1304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3F69C-BA3F-4ECB-AD8D-7850224BB524}">
      <dsp:nvSpPr>
        <dsp:cNvPr id="0" name=""/>
        <dsp:cNvSpPr/>
      </dsp:nvSpPr>
      <dsp:spPr>
        <a:xfrm>
          <a:off x="183229" y="1699342"/>
          <a:ext cx="2627705" cy="86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R" sz="2100" kern="1200" dirty="0">
              <a:latin typeface="Arial" panose="020B0604020202020204" pitchFamily="34" charset="0"/>
              <a:cs typeface="Arial" panose="020B0604020202020204" pitchFamily="34" charset="0"/>
            </a:rPr>
            <a:t>11 proyectos operativos</a:t>
          </a:r>
        </a:p>
        <a:p>
          <a:pPr marL="0" lvl="0" indent="0" algn="ctr" defTabSz="933450">
            <a:lnSpc>
              <a:spcPct val="90000"/>
            </a:lnSpc>
            <a:spcBef>
              <a:spcPct val="0"/>
            </a:spcBef>
            <a:spcAft>
              <a:spcPct val="35000"/>
            </a:spcAft>
            <a:buNone/>
          </a:pPr>
          <a:r>
            <a:rPr lang="es-CR" sz="2100" kern="1200" dirty="0">
              <a:latin typeface="Arial" panose="020B0604020202020204" pitchFamily="34" charset="0"/>
              <a:cs typeface="Arial" panose="020B0604020202020204" pitchFamily="34" charset="0"/>
            </a:rPr>
            <a:t> </a:t>
          </a:r>
          <a:r>
            <a:rPr lang="es-CR" sz="1800" kern="1200" dirty="0">
              <a:solidFill>
                <a:srgbClr val="355968"/>
              </a:solidFill>
              <a:latin typeface="Arial" panose="020B0604020202020204" pitchFamily="34" charset="0"/>
              <a:cs typeface="Arial" panose="020B0604020202020204" pitchFamily="34" charset="0"/>
            </a:rPr>
            <a:t>(5 finalizados)</a:t>
          </a:r>
        </a:p>
      </dsp:txBody>
      <dsp:txXfrm>
        <a:off x="183229" y="1699342"/>
        <a:ext cx="2627705" cy="865948"/>
      </dsp:txXfrm>
    </dsp:sp>
    <dsp:sp modelId="{D613B01C-8442-4534-8694-ABB115167C4E}">
      <dsp:nvSpPr>
        <dsp:cNvPr id="0" name=""/>
        <dsp:cNvSpPr/>
      </dsp:nvSpPr>
      <dsp:spPr>
        <a:xfrm>
          <a:off x="180243" y="1435975"/>
          <a:ext cx="209022" cy="209022"/>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088B2-D5B0-45BB-B497-2B2612339D0B}">
      <dsp:nvSpPr>
        <dsp:cNvPr id="0" name=""/>
        <dsp:cNvSpPr/>
      </dsp:nvSpPr>
      <dsp:spPr>
        <a:xfrm>
          <a:off x="326558" y="1176900"/>
          <a:ext cx="209022" cy="209022"/>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4C6A8-1BF5-4DF9-AD02-5D9F52B76E4F}">
      <dsp:nvSpPr>
        <dsp:cNvPr id="0" name=""/>
        <dsp:cNvSpPr/>
      </dsp:nvSpPr>
      <dsp:spPr>
        <a:xfrm>
          <a:off x="677715" y="1235426"/>
          <a:ext cx="328463" cy="328463"/>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7FF47-D833-4700-A914-EF80C690F839}">
      <dsp:nvSpPr>
        <dsp:cNvPr id="0" name=""/>
        <dsp:cNvSpPr/>
      </dsp:nvSpPr>
      <dsp:spPr>
        <a:xfrm>
          <a:off x="970346" y="913532"/>
          <a:ext cx="209022" cy="209022"/>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1F1C1-2C35-4D3E-9886-E6A9A6C990D6}">
      <dsp:nvSpPr>
        <dsp:cNvPr id="0" name=""/>
        <dsp:cNvSpPr/>
      </dsp:nvSpPr>
      <dsp:spPr>
        <a:xfrm>
          <a:off x="1350766" y="796480"/>
          <a:ext cx="209022" cy="209022"/>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87D90-A190-43EA-9225-7C83A3668E6C}">
      <dsp:nvSpPr>
        <dsp:cNvPr id="0" name=""/>
        <dsp:cNvSpPr/>
      </dsp:nvSpPr>
      <dsp:spPr>
        <a:xfrm>
          <a:off x="1818975" y="1001322"/>
          <a:ext cx="209022" cy="209022"/>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F866E-0BA5-48E4-B2D1-CD4142116A72}">
      <dsp:nvSpPr>
        <dsp:cNvPr id="0" name=""/>
        <dsp:cNvSpPr/>
      </dsp:nvSpPr>
      <dsp:spPr>
        <a:xfrm>
          <a:off x="2111606" y="1147636"/>
          <a:ext cx="328463" cy="328463"/>
        </a:xfrm>
        <a:prstGeom prst="ellipse">
          <a:avLst/>
        </a:prstGeom>
        <a:solidFill>
          <a:srgbClr val="204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4F3E27-DEE8-45AC-8F3C-1E4DB1BE9449}">
      <dsp:nvSpPr>
        <dsp:cNvPr id="0" name=""/>
        <dsp:cNvSpPr/>
      </dsp:nvSpPr>
      <dsp:spPr>
        <a:xfrm>
          <a:off x="2521289" y="1469531"/>
          <a:ext cx="209022" cy="209022"/>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14417-C424-40FC-8A1A-4D6DB1A113C6}">
      <dsp:nvSpPr>
        <dsp:cNvPr id="0" name=""/>
        <dsp:cNvSpPr/>
      </dsp:nvSpPr>
      <dsp:spPr>
        <a:xfrm>
          <a:off x="2696868" y="1791425"/>
          <a:ext cx="209022" cy="209022"/>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20524-44FB-4B5E-A93F-E09305A54B7C}">
      <dsp:nvSpPr>
        <dsp:cNvPr id="0" name=""/>
        <dsp:cNvSpPr/>
      </dsp:nvSpPr>
      <dsp:spPr>
        <a:xfrm>
          <a:off x="1175187" y="1176899"/>
          <a:ext cx="537485" cy="537485"/>
        </a:xfrm>
        <a:prstGeom prst="ellipse">
          <a:avLst/>
        </a:prstGeom>
        <a:solidFill>
          <a:srgbClr val="FBAF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A3DCF-E3B0-46C0-98B7-0714707EC1A5}">
      <dsp:nvSpPr>
        <dsp:cNvPr id="0" name=""/>
        <dsp:cNvSpPr/>
      </dsp:nvSpPr>
      <dsp:spPr>
        <a:xfrm>
          <a:off x="33927" y="2255341"/>
          <a:ext cx="209022" cy="209022"/>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1CE86-23EC-4566-996A-101A3C0FA689}">
      <dsp:nvSpPr>
        <dsp:cNvPr id="0" name=""/>
        <dsp:cNvSpPr/>
      </dsp:nvSpPr>
      <dsp:spPr>
        <a:xfrm>
          <a:off x="209506" y="2518709"/>
          <a:ext cx="328463" cy="328463"/>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944F3E-B830-402F-843F-FFECB69617A2}">
      <dsp:nvSpPr>
        <dsp:cNvPr id="0" name=""/>
        <dsp:cNvSpPr/>
      </dsp:nvSpPr>
      <dsp:spPr>
        <a:xfrm>
          <a:off x="648452" y="2752813"/>
          <a:ext cx="477764" cy="477764"/>
        </a:xfrm>
        <a:prstGeom prst="ellipse">
          <a:avLst/>
        </a:prstGeom>
        <a:solidFill>
          <a:srgbClr val="204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A9B121-FDF8-45E6-823B-2E81D732FEC9}">
      <dsp:nvSpPr>
        <dsp:cNvPr id="0" name=""/>
        <dsp:cNvSpPr/>
      </dsp:nvSpPr>
      <dsp:spPr>
        <a:xfrm>
          <a:off x="1262977" y="3133233"/>
          <a:ext cx="209022" cy="209022"/>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E45D9-6395-41C9-A072-880EC6FDA630}">
      <dsp:nvSpPr>
        <dsp:cNvPr id="0" name=""/>
        <dsp:cNvSpPr/>
      </dsp:nvSpPr>
      <dsp:spPr>
        <a:xfrm>
          <a:off x="1380029" y="2752813"/>
          <a:ext cx="328463" cy="328463"/>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D338A-C086-4C66-A805-FD1804CD7334}">
      <dsp:nvSpPr>
        <dsp:cNvPr id="0" name=""/>
        <dsp:cNvSpPr/>
      </dsp:nvSpPr>
      <dsp:spPr>
        <a:xfrm>
          <a:off x="1672660" y="3162496"/>
          <a:ext cx="209022" cy="209022"/>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EDA16-2345-4CEB-A7D9-C73F365FABFE}">
      <dsp:nvSpPr>
        <dsp:cNvPr id="0" name=""/>
        <dsp:cNvSpPr/>
      </dsp:nvSpPr>
      <dsp:spPr>
        <a:xfrm>
          <a:off x="1936027" y="2694287"/>
          <a:ext cx="477764" cy="477764"/>
        </a:xfrm>
        <a:prstGeom prst="ellipse">
          <a:avLst/>
        </a:prstGeom>
        <a:solidFill>
          <a:srgbClr val="81BD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2E8127-2CE5-4316-9CC8-BF853A4A9B45}">
      <dsp:nvSpPr>
        <dsp:cNvPr id="0" name=""/>
        <dsp:cNvSpPr/>
      </dsp:nvSpPr>
      <dsp:spPr>
        <a:xfrm>
          <a:off x="2579815" y="2577235"/>
          <a:ext cx="328463" cy="328463"/>
        </a:xfrm>
        <a:prstGeom prst="ellipse">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2A246-3CD6-4D31-A8BE-67929AE35495}">
      <dsp:nvSpPr>
        <dsp:cNvPr id="0" name=""/>
        <dsp:cNvSpPr/>
      </dsp:nvSpPr>
      <dsp:spPr>
        <a:xfrm>
          <a:off x="2933446" y="1256042"/>
          <a:ext cx="964649" cy="1841621"/>
        </a:xfrm>
        <a:prstGeom prst="chevron">
          <a:avLst>
            <a:gd name="adj" fmla="val 62310"/>
          </a:avLst>
        </a:prstGeom>
        <a:solidFill>
          <a:srgbClr val="BBBDC0"/>
        </a:solidFill>
        <a:ln>
          <a:noFill/>
        </a:ln>
        <a:effectLst/>
      </dsp:spPr>
      <dsp:style>
        <a:lnRef idx="0">
          <a:scrgbClr r="0" g="0" b="0"/>
        </a:lnRef>
        <a:fillRef idx="1">
          <a:scrgbClr r="0" g="0" b="0"/>
        </a:fillRef>
        <a:effectRef idx="0">
          <a:scrgbClr r="0" g="0" b="0"/>
        </a:effectRef>
        <a:fontRef idx="minor">
          <a:schemeClr val="lt1"/>
        </a:fontRef>
      </dsp:style>
    </dsp:sp>
    <dsp:sp modelId="{076553FF-E578-4425-9D6D-546044CACD2D}">
      <dsp:nvSpPr>
        <dsp:cNvPr id="0" name=""/>
        <dsp:cNvSpPr/>
      </dsp:nvSpPr>
      <dsp:spPr>
        <a:xfrm>
          <a:off x="3872928" y="1202278"/>
          <a:ext cx="2630862" cy="184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CR" sz="2300" kern="1200" dirty="0">
              <a:latin typeface="Arial" panose="020B0604020202020204" pitchFamily="34" charset="0"/>
              <a:cs typeface="Arial" panose="020B0604020202020204" pitchFamily="34" charset="0"/>
            </a:rPr>
            <a:t>6 proyectos estratégicos</a:t>
          </a:r>
        </a:p>
        <a:p>
          <a:pPr marL="0" lvl="0" indent="0" algn="ctr" defTabSz="1022350">
            <a:lnSpc>
              <a:spcPct val="90000"/>
            </a:lnSpc>
            <a:spcBef>
              <a:spcPct val="0"/>
            </a:spcBef>
            <a:spcAft>
              <a:spcPct val="35000"/>
            </a:spcAft>
            <a:buNone/>
          </a:pPr>
          <a:r>
            <a:rPr lang="es-CR" sz="1800" kern="1200" dirty="0">
              <a:solidFill>
                <a:srgbClr val="204775"/>
              </a:solidFill>
              <a:latin typeface="Arial" panose="020B0604020202020204" pitchFamily="34" charset="0"/>
              <a:cs typeface="Arial" panose="020B0604020202020204" pitchFamily="34" charset="0"/>
            </a:rPr>
            <a:t>(2 finalizados)</a:t>
          </a:r>
        </a:p>
      </dsp:txBody>
      <dsp:txXfrm>
        <a:off x="3872928" y="1202278"/>
        <a:ext cx="2630862" cy="1841603"/>
      </dsp:txXfrm>
    </dsp:sp>
    <dsp:sp modelId="{0A757B93-BFE3-4459-9E70-EAFE7F411D4E}">
      <dsp:nvSpPr>
        <dsp:cNvPr id="0" name=""/>
        <dsp:cNvSpPr/>
      </dsp:nvSpPr>
      <dsp:spPr>
        <a:xfrm>
          <a:off x="6503790" y="1201383"/>
          <a:ext cx="964649" cy="1841621"/>
        </a:xfrm>
        <a:prstGeom prst="chevron">
          <a:avLst>
            <a:gd name="adj" fmla="val 62310"/>
          </a:avLst>
        </a:prstGeom>
        <a:solidFill>
          <a:srgbClr val="BBBDC0"/>
        </a:solidFill>
        <a:ln>
          <a:noFill/>
        </a:ln>
        <a:effectLst/>
      </dsp:spPr>
      <dsp:style>
        <a:lnRef idx="0">
          <a:scrgbClr r="0" g="0" b="0"/>
        </a:lnRef>
        <a:fillRef idx="1">
          <a:scrgbClr r="0" g="0" b="0"/>
        </a:fillRef>
        <a:effectRef idx="0">
          <a:scrgbClr r="0" g="0" b="0"/>
        </a:effectRef>
        <a:fontRef idx="minor">
          <a:schemeClr val="lt1"/>
        </a:fontRef>
      </dsp:style>
    </dsp:sp>
    <dsp:sp modelId="{FCA3E085-E559-4821-ADED-6E4CEDBB5E88}">
      <dsp:nvSpPr>
        <dsp:cNvPr id="0" name=""/>
        <dsp:cNvSpPr/>
      </dsp:nvSpPr>
      <dsp:spPr>
        <a:xfrm>
          <a:off x="7573674" y="1049188"/>
          <a:ext cx="2236233" cy="2236233"/>
        </a:xfrm>
        <a:prstGeom prst="ellipse">
          <a:avLst/>
        </a:prstGeom>
        <a:solidFill>
          <a:srgbClr val="1B75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s-CR" sz="3100" kern="1200" dirty="0"/>
            <a:t>17 proyectos</a:t>
          </a:r>
        </a:p>
      </dsp:txBody>
      <dsp:txXfrm>
        <a:off x="7901163" y="1376677"/>
        <a:ext cx="1581255" cy="1581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B044B-EA38-43D1-89DF-578FCDA44840}">
      <dsp:nvSpPr>
        <dsp:cNvPr id="0" name=""/>
        <dsp:cNvSpPr/>
      </dsp:nvSpPr>
      <dsp:spPr>
        <a:xfrm>
          <a:off x="1245215" y="1504"/>
          <a:ext cx="1925289" cy="1925289"/>
        </a:xfrm>
        <a:prstGeom prst="ellipse">
          <a:avLst/>
        </a:prstGeom>
        <a:solidFill>
          <a:srgbClr val="FBAF3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05955" tIns="16510" rIns="105955" bIns="16510" numCol="1" spcCol="1270" anchor="ctr" anchorCtr="0">
          <a:noAutofit/>
        </a:bodyPr>
        <a:lstStyle/>
        <a:p>
          <a:pPr marL="0" lvl="0" indent="0" algn="ctr" defTabSz="577850">
            <a:lnSpc>
              <a:spcPct val="90000"/>
            </a:lnSpc>
            <a:spcBef>
              <a:spcPct val="0"/>
            </a:spcBef>
            <a:spcAft>
              <a:spcPct val="35000"/>
            </a:spcAft>
            <a:buNone/>
          </a:pPr>
          <a:r>
            <a:rPr lang="es-CR" sz="1300" kern="1200" dirty="0"/>
            <a:t>Plan Nacional de Desarrollo del Bicentenario </a:t>
          </a:r>
          <a:endParaRPr lang="en-US" sz="1300" kern="1200" dirty="0"/>
        </a:p>
      </dsp:txBody>
      <dsp:txXfrm>
        <a:off x="1527167" y="283456"/>
        <a:ext cx="1361385" cy="1361385"/>
      </dsp:txXfrm>
    </dsp:sp>
    <dsp:sp modelId="{376CD5E0-3498-4D8C-9F5B-22E6D8A792B7}">
      <dsp:nvSpPr>
        <dsp:cNvPr id="0" name=""/>
        <dsp:cNvSpPr/>
      </dsp:nvSpPr>
      <dsp:spPr>
        <a:xfrm>
          <a:off x="2785447" y="1504"/>
          <a:ext cx="1925289" cy="1925289"/>
        </a:xfrm>
        <a:prstGeom prst="ellipse">
          <a:avLst/>
        </a:prstGeom>
        <a:solidFill>
          <a:srgbClr val="81BD4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05955" tIns="16510" rIns="105955" bIns="16510" numCol="1" spcCol="1270" anchor="ctr" anchorCtr="0">
          <a:noAutofit/>
        </a:bodyPr>
        <a:lstStyle/>
        <a:p>
          <a:pPr marL="0" lvl="0" indent="0" algn="ctr" defTabSz="577850">
            <a:lnSpc>
              <a:spcPct val="90000"/>
            </a:lnSpc>
            <a:spcBef>
              <a:spcPct val="0"/>
            </a:spcBef>
            <a:spcAft>
              <a:spcPct val="35000"/>
            </a:spcAft>
            <a:buNone/>
          </a:pPr>
          <a:r>
            <a:rPr lang="es-CR" sz="1300" kern="1200" dirty="0"/>
            <a:t>Porcentaje de activos supervisado bajo el enfoque de Supervisión Basado en Riesgos (SBR)*</a:t>
          </a:r>
          <a:endParaRPr lang="en-US" sz="1300" kern="1200" dirty="0"/>
        </a:p>
      </dsp:txBody>
      <dsp:txXfrm>
        <a:off x="3067399" y="283456"/>
        <a:ext cx="1361385" cy="1361385"/>
      </dsp:txXfrm>
    </dsp:sp>
    <dsp:sp modelId="{6DAF5C59-BF98-4079-827B-144E4B669547}">
      <dsp:nvSpPr>
        <dsp:cNvPr id="0" name=""/>
        <dsp:cNvSpPr/>
      </dsp:nvSpPr>
      <dsp:spPr>
        <a:xfrm>
          <a:off x="4325679" y="1504"/>
          <a:ext cx="1925289" cy="1925289"/>
        </a:xfrm>
        <a:prstGeom prst="ellipse">
          <a:avLst/>
        </a:prstGeom>
        <a:solidFill>
          <a:srgbClr val="0A79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05955" tIns="16510" rIns="105955" bIns="16510" numCol="1" spcCol="1270" anchor="ctr" anchorCtr="0">
          <a:noAutofit/>
        </a:bodyPr>
        <a:lstStyle/>
        <a:p>
          <a:pPr marL="0" lvl="0" indent="0" algn="ctr" defTabSz="577850">
            <a:lnSpc>
              <a:spcPct val="90000"/>
            </a:lnSpc>
            <a:spcBef>
              <a:spcPct val="0"/>
            </a:spcBef>
            <a:spcAft>
              <a:spcPct val="35000"/>
            </a:spcAft>
            <a:buNone/>
          </a:pPr>
          <a:endParaRPr lang="en-US" sz="1300" kern="1200" dirty="0"/>
        </a:p>
        <a:p>
          <a:pPr marL="0" lvl="0" indent="0" algn="ctr" defTabSz="577850">
            <a:lnSpc>
              <a:spcPct val="90000"/>
            </a:lnSpc>
            <a:spcBef>
              <a:spcPct val="0"/>
            </a:spcBef>
            <a:spcAft>
              <a:spcPct val="35000"/>
            </a:spcAft>
            <a:buNone/>
          </a:pPr>
          <a:r>
            <a:rPr lang="en-US" sz="1300" kern="1200" dirty="0" err="1"/>
            <a:t>Cobertura</a:t>
          </a:r>
          <a:r>
            <a:rPr lang="en-US" sz="1300" kern="1200" dirty="0"/>
            <a:t> a </a:t>
          </a:r>
          <a:r>
            <a:rPr lang="en-US" sz="1300" kern="1200" dirty="0" err="1"/>
            <a:t>Diciembre</a:t>
          </a:r>
          <a:r>
            <a:rPr lang="en-US" sz="1300" kern="1200" dirty="0"/>
            <a:t> 2022:  100%</a:t>
          </a:r>
        </a:p>
        <a:p>
          <a:pPr marL="0" lvl="0" indent="0" algn="ctr" defTabSz="577850">
            <a:lnSpc>
              <a:spcPct val="90000"/>
            </a:lnSpc>
            <a:spcBef>
              <a:spcPct val="0"/>
            </a:spcBef>
            <a:spcAft>
              <a:spcPct val="35000"/>
            </a:spcAft>
            <a:buNone/>
          </a:pPr>
          <a:endParaRPr lang="en-US" sz="1300" kern="1200" dirty="0"/>
        </a:p>
      </dsp:txBody>
      <dsp:txXfrm>
        <a:off x="4607631" y="283456"/>
        <a:ext cx="1361385" cy="1361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2709C-4B4D-48AB-88DD-8102789786B4}">
      <dsp:nvSpPr>
        <dsp:cNvPr id="0" name=""/>
        <dsp:cNvSpPr/>
      </dsp:nvSpPr>
      <dsp:spPr>
        <a:xfrm>
          <a:off x="5615" y="0"/>
          <a:ext cx="6876636" cy="1508338"/>
        </a:xfrm>
        <a:prstGeom prst="roundRect">
          <a:avLst>
            <a:gd name="adj" fmla="val 10000"/>
          </a:avLst>
        </a:prstGeom>
        <a:solidFill>
          <a:srgbClr val="204775"/>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CR" sz="4000" b="1" kern="1200" dirty="0"/>
            <a:t>Centro de Innovación</a:t>
          </a:r>
          <a:endParaRPr lang="es-CR" sz="2400" b="0" kern="1200" dirty="0"/>
        </a:p>
      </dsp:txBody>
      <dsp:txXfrm>
        <a:off x="49793" y="44178"/>
        <a:ext cx="6788280" cy="1419982"/>
      </dsp:txXfrm>
    </dsp:sp>
    <dsp:sp modelId="{54F9AFFF-63F4-4BC8-A552-3B2501AEF0AD}">
      <dsp:nvSpPr>
        <dsp:cNvPr id="0" name=""/>
        <dsp:cNvSpPr/>
      </dsp:nvSpPr>
      <dsp:spPr>
        <a:xfrm>
          <a:off x="9520" y="1633062"/>
          <a:ext cx="1775886" cy="1508338"/>
        </a:xfrm>
        <a:prstGeom prst="roundRect">
          <a:avLst>
            <a:gd name="adj" fmla="val 10000"/>
          </a:avLst>
        </a:prstGeom>
        <a:solidFill>
          <a:srgbClr val="1B75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R" sz="2400" kern="1200" dirty="0"/>
            <a:t>Proyecto  con apoyo del BID</a:t>
          </a:r>
        </a:p>
      </dsp:txBody>
      <dsp:txXfrm>
        <a:off x="53698" y="1677240"/>
        <a:ext cx="1687530" cy="1419982"/>
      </dsp:txXfrm>
    </dsp:sp>
    <dsp:sp modelId="{8E7A595A-395D-4782-A5D8-23D1EB7DD15A}">
      <dsp:nvSpPr>
        <dsp:cNvPr id="0" name=""/>
        <dsp:cNvSpPr/>
      </dsp:nvSpPr>
      <dsp:spPr>
        <a:xfrm>
          <a:off x="1951629" y="1633062"/>
          <a:ext cx="4797843" cy="1508338"/>
        </a:xfrm>
        <a:prstGeom prst="roundRect">
          <a:avLst>
            <a:gd name="adj" fmla="val 10000"/>
          </a:avLst>
        </a:prstGeom>
        <a:solidFill>
          <a:srgbClr val="1B75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R" sz="2400" kern="1200" dirty="0"/>
            <a:t>Objetivo es convertirse en punto de diálogo y consulta</a:t>
          </a:r>
        </a:p>
      </dsp:txBody>
      <dsp:txXfrm>
        <a:off x="1995807" y="1677240"/>
        <a:ext cx="4709487" cy="1419982"/>
      </dsp:txXfrm>
    </dsp:sp>
    <dsp:sp modelId="{69567EA4-103F-4819-B356-A4514A2DEB26}">
      <dsp:nvSpPr>
        <dsp:cNvPr id="0" name=""/>
        <dsp:cNvSpPr/>
      </dsp:nvSpPr>
      <dsp:spPr>
        <a:xfrm>
          <a:off x="29447" y="3198616"/>
          <a:ext cx="1914332" cy="1508338"/>
        </a:xfrm>
        <a:prstGeom prst="roundRect">
          <a:avLst>
            <a:gd name="adj" fmla="val 10000"/>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s-CR" sz="1700" kern="1200" dirty="0"/>
            <a:t>Superintendencias</a:t>
          </a:r>
        </a:p>
      </dsp:txBody>
      <dsp:txXfrm>
        <a:off x="73625" y="3242794"/>
        <a:ext cx="1825976" cy="1419982"/>
      </dsp:txXfrm>
    </dsp:sp>
    <dsp:sp modelId="{D3F3D26D-CC18-4647-A30C-F5BE45BC4D8A}">
      <dsp:nvSpPr>
        <dsp:cNvPr id="0" name=""/>
        <dsp:cNvSpPr/>
      </dsp:nvSpPr>
      <dsp:spPr>
        <a:xfrm>
          <a:off x="2573002" y="3193141"/>
          <a:ext cx="1643026" cy="1508338"/>
        </a:xfrm>
        <a:prstGeom prst="roundRect">
          <a:avLst>
            <a:gd name="adj" fmla="val 10000"/>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Consejo Nacional de Supervisión del Sistema Financiero</a:t>
          </a:r>
        </a:p>
      </dsp:txBody>
      <dsp:txXfrm>
        <a:off x="2617180" y="3237319"/>
        <a:ext cx="1554670" cy="1419982"/>
      </dsp:txXfrm>
    </dsp:sp>
    <dsp:sp modelId="{0C70183A-E752-4FE1-AB3F-6B4E9F5C1E6B}">
      <dsp:nvSpPr>
        <dsp:cNvPr id="0" name=""/>
        <dsp:cNvSpPr/>
      </dsp:nvSpPr>
      <dsp:spPr>
        <a:xfrm>
          <a:off x="5101867" y="3177394"/>
          <a:ext cx="1444038" cy="1508338"/>
        </a:xfrm>
        <a:prstGeom prst="roundRect">
          <a:avLst>
            <a:gd name="adj" fmla="val 10000"/>
          </a:avLst>
        </a:prstGeom>
        <a:solidFill>
          <a:srgbClr val="0A7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dirty="0"/>
            <a:t>Banco Central de Costa Rica</a:t>
          </a:r>
        </a:p>
      </dsp:txBody>
      <dsp:txXfrm>
        <a:off x="5144161" y="3219688"/>
        <a:ext cx="1359450" cy="14237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0.08393</cdr:x>
      <cdr:y>0.02209</cdr:y>
    </cdr:from>
    <cdr:to>
      <cdr:x>0.88332</cdr:x>
      <cdr:y>0.22469</cdr:y>
    </cdr:to>
    <cdr:sp macro="" textlink="">
      <cdr:nvSpPr>
        <cdr:cNvPr id="2" name="TextBox 1">
          <a:extLst xmlns:a="http://schemas.openxmlformats.org/drawingml/2006/main">
            <a:ext uri="{FF2B5EF4-FFF2-40B4-BE49-F238E27FC236}">
              <a16:creationId xmlns:a16="http://schemas.microsoft.com/office/drawing/2014/main" id="{CA41BD2C-3833-403F-894C-285E8A59B8EA}"/>
            </a:ext>
          </a:extLst>
        </cdr:cNvPr>
        <cdr:cNvSpPr txBox="1"/>
      </cdr:nvSpPr>
      <cdr:spPr>
        <a:xfrm xmlns:a="http://schemas.openxmlformats.org/drawingml/2006/main">
          <a:off x="615788" y="78974"/>
          <a:ext cx="5865060" cy="7243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R" sz="1400" dirty="0">
              <a:solidFill>
                <a:schemeClr val="accent1">
                  <a:lumMod val="50000"/>
                </a:schemeClr>
              </a:solidFill>
              <a:latin typeface="Arial" panose="020B0604020202020204" pitchFamily="34" charset="0"/>
              <a:cs typeface="Arial" panose="020B0604020202020204" pitchFamily="34" charset="0"/>
            </a:rPr>
            <a:t>Mercado de valores: volumen transado,</a:t>
          </a:r>
          <a:r>
            <a:rPr lang="es-CR" sz="1400" baseline="0" dirty="0">
              <a:solidFill>
                <a:schemeClr val="accent1">
                  <a:lumMod val="50000"/>
                </a:schemeClr>
              </a:solidFill>
              <a:latin typeface="Arial" panose="020B0604020202020204" pitchFamily="34" charset="0"/>
              <a:cs typeface="Arial" panose="020B0604020202020204" pitchFamily="34" charset="0"/>
            </a:rPr>
            <a:t> activo neto de los fondos de inversión y saldo en custodia en relación al PIB</a:t>
          </a:r>
          <a:r>
            <a:rPr lang="es-CR" sz="1400" dirty="0">
              <a:solidFill>
                <a:schemeClr val="accent1">
                  <a:lumMod val="50000"/>
                </a:schemeClr>
              </a:solidFill>
              <a:latin typeface="Arial" panose="020B0604020202020204" pitchFamily="34" charset="0"/>
              <a:cs typeface="Arial" panose="020B0604020202020204" pitchFamily="34" charset="0"/>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0.15154</cdr:x>
      <cdr:y>0.2271</cdr:y>
    </cdr:from>
    <cdr:to>
      <cdr:x>0.29308</cdr:x>
      <cdr:y>0.29486</cdr:y>
    </cdr:to>
    <cdr:sp macro="" textlink="">
      <cdr:nvSpPr>
        <cdr:cNvPr id="3" name="TextBox 2">
          <a:extLst xmlns:a="http://schemas.openxmlformats.org/drawingml/2006/main">
            <a:ext uri="{FF2B5EF4-FFF2-40B4-BE49-F238E27FC236}">
              <a16:creationId xmlns:a16="http://schemas.microsoft.com/office/drawing/2014/main" id="{2588016F-A03A-492B-B424-40754D15DE60}"/>
            </a:ext>
          </a:extLst>
        </cdr:cNvPr>
        <cdr:cNvSpPr txBox="1"/>
      </cdr:nvSpPr>
      <cdr:spPr>
        <a:xfrm xmlns:a="http://schemas.openxmlformats.org/drawingml/2006/main">
          <a:off x="1063791" y="862007"/>
          <a:ext cx="993611" cy="257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R" sz="900" b="1" i="1" dirty="0">
              <a:solidFill>
                <a:sysClr val="windowText" lastClr="000000"/>
              </a:solidFill>
              <a:effectLst/>
              <a:latin typeface="Bookman Old Style" panose="02050604050505020204" pitchFamily="18" charset="0"/>
              <a:ea typeface="+mn-ea"/>
              <a:cs typeface="+mn-cs"/>
            </a:rPr>
            <a:t>¢</a:t>
          </a:r>
          <a:r>
            <a:rPr lang="es-CR" sz="900" b="1" dirty="0">
              <a:solidFill>
                <a:sysClr val="windowText" lastClr="000000"/>
              </a:solidFill>
              <a:effectLst/>
              <a:latin typeface="Arial" panose="020B0604020202020204" pitchFamily="34" charset="0"/>
              <a:cs typeface="Arial" panose="020B0604020202020204" pitchFamily="34" charset="0"/>
            </a:rPr>
            <a:t>32.802.174</a:t>
          </a:r>
          <a:endParaRPr lang="es-CR" sz="9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0.47446</cdr:x>
      <cdr:y>0.23405</cdr:y>
    </cdr:from>
    <cdr:to>
      <cdr:x>0.61364</cdr:x>
      <cdr:y>0.30181</cdr:y>
    </cdr:to>
    <cdr:sp macro="" textlink="">
      <cdr:nvSpPr>
        <cdr:cNvPr id="4" name="TextBox 1">
          <a:extLst xmlns:a="http://schemas.openxmlformats.org/drawingml/2006/main">
            <a:ext uri="{FF2B5EF4-FFF2-40B4-BE49-F238E27FC236}">
              <a16:creationId xmlns:a16="http://schemas.microsoft.com/office/drawing/2014/main" id="{4538A453-4620-4D9D-AB81-44E8BCF49E63}"/>
            </a:ext>
          </a:extLst>
        </cdr:cNvPr>
        <cdr:cNvSpPr txBox="1"/>
      </cdr:nvSpPr>
      <cdr:spPr>
        <a:xfrm xmlns:a="http://schemas.openxmlformats.org/drawingml/2006/main">
          <a:off x="4029419" y="1067837"/>
          <a:ext cx="1182016" cy="3091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R" sz="900" b="1" i="1" dirty="0">
              <a:solidFill>
                <a:sysClr val="windowText" lastClr="000000"/>
              </a:solidFill>
              <a:effectLst/>
              <a:latin typeface="Bookman Old Style" panose="02050604050505020204" pitchFamily="18" charset="0"/>
              <a:ea typeface="+mn-ea"/>
              <a:cs typeface="+mn-cs"/>
            </a:rPr>
            <a:t>¢</a:t>
          </a:r>
          <a:r>
            <a:rPr lang="es-CR" sz="900" b="1" dirty="0">
              <a:solidFill>
                <a:sysClr val="windowText" lastClr="000000"/>
              </a:solidFill>
              <a:effectLst/>
              <a:latin typeface="Arial" panose="020B0604020202020204" pitchFamily="34" charset="0"/>
              <a:cs typeface="Arial" panose="020B0604020202020204" pitchFamily="34" charset="0"/>
            </a:rPr>
            <a:t>21.028.205</a:t>
          </a:r>
          <a:endParaRPr lang="es-CR" sz="9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0.76298</cdr:x>
      <cdr:y>0.22668</cdr:y>
    </cdr:from>
    <cdr:to>
      <cdr:x>0.90301</cdr:x>
      <cdr:y>0.29444</cdr:y>
    </cdr:to>
    <cdr:sp macro="" textlink="">
      <cdr:nvSpPr>
        <cdr:cNvPr id="5" name="TextBox 1">
          <a:extLst xmlns:a="http://schemas.openxmlformats.org/drawingml/2006/main">
            <a:ext uri="{FF2B5EF4-FFF2-40B4-BE49-F238E27FC236}">
              <a16:creationId xmlns:a16="http://schemas.microsoft.com/office/drawing/2014/main" id="{4538A453-4620-4D9D-AB81-44E8BCF49E63}"/>
            </a:ext>
          </a:extLst>
        </cdr:cNvPr>
        <cdr:cNvSpPr txBox="1"/>
      </cdr:nvSpPr>
      <cdr:spPr>
        <a:xfrm xmlns:a="http://schemas.openxmlformats.org/drawingml/2006/main">
          <a:off x="5922957" y="757494"/>
          <a:ext cx="1087035" cy="2264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R" sz="900" b="1" i="1" dirty="0">
              <a:solidFill>
                <a:sysClr val="windowText" lastClr="000000"/>
              </a:solidFill>
              <a:effectLst/>
              <a:latin typeface="Bookman Old Style" panose="02050604050505020204" pitchFamily="18" charset="0"/>
              <a:ea typeface="+mn-ea"/>
              <a:cs typeface="+mn-cs"/>
            </a:rPr>
            <a:t>¢</a:t>
          </a:r>
          <a:r>
            <a:rPr lang="es-CR" sz="900" b="1" dirty="0">
              <a:solidFill>
                <a:sysClr val="windowText" lastClr="000000"/>
              </a:solidFill>
              <a:effectLst/>
              <a:latin typeface="Arial" panose="020B0604020202020204" pitchFamily="34" charset="0"/>
              <a:cs typeface="Arial" panose="020B0604020202020204" pitchFamily="34" charset="0"/>
            </a:rPr>
            <a:t>22.623.151</a:t>
          </a:r>
          <a:endParaRPr lang="es-CR" sz="900" b="1"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0.29474</cdr:x>
      <cdr:y>0.20482</cdr:y>
    </cdr:from>
    <cdr:to>
      <cdr:x>0.37694</cdr:x>
      <cdr:y>0.24762</cdr:y>
    </cdr:to>
    <cdr:sp macro="" textlink="">
      <cdr:nvSpPr>
        <cdr:cNvPr id="3" name="TextBox 2">
          <a:extLst xmlns:a="http://schemas.openxmlformats.org/drawingml/2006/main">
            <a:ext uri="{FF2B5EF4-FFF2-40B4-BE49-F238E27FC236}">
              <a16:creationId xmlns:a16="http://schemas.microsoft.com/office/drawing/2014/main" id="{6FD314D6-C036-49BC-ABE9-DDA47B831789}"/>
            </a:ext>
          </a:extLst>
        </cdr:cNvPr>
        <cdr:cNvSpPr txBox="1"/>
      </cdr:nvSpPr>
      <cdr:spPr>
        <a:xfrm xmlns:a="http://schemas.openxmlformats.org/drawingml/2006/main">
          <a:off x="2532313" y="819390"/>
          <a:ext cx="706225" cy="1712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R" sz="900" i="1" dirty="0">
              <a:solidFill>
                <a:schemeClr val="tx1"/>
              </a:solidFill>
              <a:latin typeface="Arial" panose="020B0604020202020204" pitchFamily="34" charset="0"/>
              <a:ea typeface="+mn-ea"/>
              <a:cs typeface="Arial" panose="020B0604020202020204" pitchFamily="34" charset="0"/>
            </a:rPr>
            <a:t>¢</a:t>
          </a:r>
          <a:r>
            <a:rPr lang="es-CR" sz="900" i="1" dirty="0">
              <a:solidFill>
                <a:schemeClr val="tx1"/>
              </a:solidFill>
              <a:latin typeface="Arial" panose="020B0604020202020204" pitchFamily="34" charset="0"/>
              <a:cs typeface="Arial" panose="020B0604020202020204" pitchFamily="34" charset="0"/>
            </a:rPr>
            <a:t>291 391</a:t>
          </a:r>
        </a:p>
      </cdr:txBody>
    </cdr:sp>
  </cdr:relSizeAnchor>
  <cdr:relSizeAnchor xmlns:cdr="http://schemas.openxmlformats.org/drawingml/2006/chartDrawing">
    <cdr:from>
      <cdr:x>0.30223</cdr:x>
      <cdr:y>0.20024</cdr:y>
    </cdr:from>
    <cdr:to>
      <cdr:x>0.30223</cdr:x>
      <cdr:y>0.26622</cdr:y>
    </cdr:to>
    <cdr:cxnSp macro="">
      <cdr:nvCxnSpPr>
        <cdr:cNvPr id="5" name="Straight Connector 4">
          <a:extLst xmlns:a="http://schemas.openxmlformats.org/drawingml/2006/main">
            <a:ext uri="{FF2B5EF4-FFF2-40B4-BE49-F238E27FC236}">
              <a16:creationId xmlns:a16="http://schemas.microsoft.com/office/drawing/2014/main" id="{52B9AC06-027D-49E3-9A4D-46AD918AE234}"/>
            </a:ext>
          </a:extLst>
        </cdr:cNvPr>
        <cdr:cNvCxnSpPr/>
      </cdr:nvCxnSpPr>
      <cdr:spPr>
        <a:xfrm xmlns:a="http://schemas.openxmlformats.org/drawingml/2006/main">
          <a:off x="2596663" y="801068"/>
          <a:ext cx="0" cy="2639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0.5943</cdr:x>
      <cdr:y>0.20444</cdr:y>
    </cdr:from>
    <cdr:to>
      <cdr:x>0.6796</cdr:x>
      <cdr:y>0.25238</cdr:y>
    </cdr:to>
    <cdr:sp macro="" textlink="">
      <cdr:nvSpPr>
        <cdr:cNvPr id="8" name="TextBox 1">
          <a:extLst xmlns:a="http://schemas.openxmlformats.org/drawingml/2006/main">
            <a:ext uri="{FF2B5EF4-FFF2-40B4-BE49-F238E27FC236}">
              <a16:creationId xmlns:a16="http://schemas.microsoft.com/office/drawing/2014/main" id="{1FD7358B-2370-42B4-979E-6ABCE9062AA8}"/>
            </a:ext>
          </a:extLst>
        </cdr:cNvPr>
        <cdr:cNvSpPr txBox="1"/>
      </cdr:nvSpPr>
      <cdr:spPr>
        <a:xfrm xmlns:a="http://schemas.openxmlformats.org/drawingml/2006/main">
          <a:off x="5105997" y="817870"/>
          <a:ext cx="732859" cy="1917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R" sz="900" i="1" dirty="0">
              <a:solidFill>
                <a:schemeClr val="tx1"/>
              </a:solidFill>
              <a:latin typeface="Arial" panose="020B0604020202020204" pitchFamily="34" charset="0"/>
              <a:ea typeface="+mn-ea"/>
              <a:cs typeface="Arial" panose="020B0604020202020204" pitchFamily="34" charset="0"/>
            </a:rPr>
            <a:t>¢</a:t>
          </a:r>
          <a:r>
            <a:rPr lang="es-CR" sz="900" i="1" dirty="0">
              <a:solidFill>
                <a:schemeClr val="tx1"/>
              </a:solidFill>
              <a:latin typeface="Arial" panose="020B0604020202020204" pitchFamily="34" charset="0"/>
              <a:cs typeface="Arial" panose="020B0604020202020204" pitchFamily="34" charset="0"/>
            </a:rPr>
            <a:t>322 428</a:t>
          </a:r>
        </a:p>
      </cdr:txBody>
    </cdr:sp>
  </cdr:relSizeAnchor>
  <cdr:relSizeAnchor xmlns:cdr="http://schemas.openxmlformats.org/drawingml/2006/chartDrawing">
    <cdr:from>
      <cdr:x>0.60179</cdr:x>
      <cdr:y>0.19985</cdr:y>
    </cdr:from>
    <cdr:to>
      <cdr:x>0.60179</cdr:x>
      <cdr:y>0.26583</cdr:y>
    </cdr:to>
    <cdr:cxnSp macro="">
      <cdr:nvCxnSpPr>
        <cdr:cNvPr id="9" name="Straight Connector 8">
          <a:extLst xmlns:a="http://schemas.openxmlformats.org/drawingml/2006/main">
            <a:ext uri="{FF2B5EF4-FFF2-40B4-BE49-F238E27FC236}">
              <a16:creationId xmlns:a16="http://schemas.microsoft.com/office/drawing/2014/main" id="{8AE64293-B51E-4D5B-A826-A06BAEE18941}"/>
            </a:ext>
          </a:extLst>
        </cdr:cNvPr>
        <cdr:cNvCxnSpPr/>
      </cdr:nvCxnSpPr>
      <cdr:spPr>
        <a:xfrm xmlns:a="http://schemas.openxmlformats.org/drawingml/2006/main">
          <a:off x="5170348" y="799508"/>
          <a:ext cx="0" cy="2639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0.89191</cdr:x>
      <cdr:y>0.20673</cdr:y>
    </cdr:from>
    <cdr:to>
      <cdr:x>0.98148</cdr:x>
      <cdr:y>0.26429</cdr:y>
    </cdr:to>
    <cdr:sp macro="" textlink="">
      <cdr:nvSpPr>
        <cdr:cNvPr id="12" name="TextBox 1">
          <a:extLst xmlns:a="http://schemas.openxmlformats.org/drawingml/2006/main">
            <a:ext uri="{FF2B5EF4-FFF2-40B4-BE49-F238E27FC236}">
              <a16:creationId xmlns:a16="http://schemas.microsoft.com/office/drawing/2014/main" id="{1FD7358B-2370-42B4-979E-6ABCE9062AA8}"/>
            </a:ext>
          </a:extLst>
        </cdr:cNvPr>
        <cdr:cNvSpPr txBox="1"/>
      </cdr:nvSpPr>
      <cdr:spPr>
        <a:xfrm xmlns:a="http://schemas.openxmlformats.org/drawingml/2006/main">
          <a:off x="7798805" y="827023"/>
          <a:ext cx="783220" cy="2302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R" sz="900" i="1" dirty="0">
              <a:solidFill>
                <a:schemeClr val="tx1"/>
              </a:solidFill>
              <a:latin typeface="Arial" panose="020B0604020202020204" pitchFamily="34" charset="0"/>
              <a:ea typeface="+mn-ea"/>
              <a:cs typeface="Arial" panose="020B0604020202020204" pitchFamily="34" charset="0"/>
            </a:rPr>
            <a:t>¢</a:t>
          </a:r>
          <a:r>
            <a:rPr lang="es-CR" sz="900" i="1" dirty="0">
              <a:solidFill>
                <a:schemeClr val="tx1"/>
              </a:solidFill>
              <a:latin typeface="Arial" panose="020B0604020202020204" pitchFamily="34" charset="0"/>
              <a:cs typeface="Arial" panose="020B0604020202020204" pitchFamily="34" charset="0"/>
            </a:rPr>
            <a:t>447 575</a:t>
          </a:r>
        </a:p>
      </cdr:txBody>
    </cdr:sp>
  </cdr:relSizeAnchor>
  <cdr:relSizeAnchor xmlns:cdr="http://schemas.openxmlformats.org/drawingml/2006/chartDrawing">
    <cdr:from>
      <cdr:x>0.89723</cdr:x>
      <cdr:y>0.20214</cdr:y>
    </cdr:from>
    <cdr:to>
      <cdr:x>0.89723</cdr:x>
      <cdr:y>0.26812</cdr:y>
    </cdr:to>
    <cdr:cxnSp macro="">
      <cdr:nvCxnSpPr>
        <cdr:cNvPr id="13" name="Straight Connector 12">
          <a:extLst xmlns:a="http://schemas.openxmlformats.org/drawingml/2006/main">
            <a:ext uri="{FF2B5EF4-FFF2-40B4-BE49-F238E27FC236}">
              <a16:creationId xmlns:a16="http://schemas.microsoft.com/office/drawing/2014/main" id="{8AE64293-B51E-4D5B-A826-A06BAEE18941}"/>
            </a:ext>
          </a:extLst>
        </cdr:cNvPr>
        <cdr:cNvCxnSpPr/>
      </cdr:nvCxnSpPr>
      <cdr:spPr>
        <a:xfrm xmlns:a="http://schemas.openxmlformats.org/drawingml/2006/main">
          <a:off x="7708635" y="808669"/>
          <a:ext cx="0" cy="2639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0.18441</cdr:x>
      <cdr:y>0.13889</cdr:y>
    </cdr:from>
    <cdr:to>
      <cdr:x>0.28758</cdr:x>
      <cdr:y>0.18095</cdr:y>
    </cdr:to>
    <cdr:sp macro="" textlink="">
      <cdr:nvSpPr>
        <cdr:cNvPr id="10" name="TextBox 1">
          <a:extLst xmlns:a="http://schemas.openxmlformats.org/drawingml/2006/main">
            <a:ext uri="{FF2B5EF4-FFF2-40B4-BE49-F238E27FC236}">
              <a16:creationId xmlns:a16="http://schemas.microsoft.com/office/drawing/2014/main" id="{91A85504-AEA9-4F8D-9B31-D074DF6E63E8}"/>
            </a:ext>
          </a:extLst>
        </cdr:cNvPr>
        <cdr:cNvSpPr txBox="1"/>
      </cdr:nvSpPr>
      <cdr:spPr>
        <a:xfrm xmlns:a="http://schemas.openxmlformats.org/drawingml/2006/main">
          <a:off x="1612472" y="555630"/>
          <a:ext cx="902128" cy="1682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R" sz="900" b="1" i="1" dirty="0">
              <a:solidFill>
                <a:schemeClr val="tx1"/>
              </a:solidFill>
              <a:latin typeface="Arial" panose="020B0604020202020204" pitchFamily="34" charset="0"/>
              <a:ea typeface="+mn-ea"/>
              <a:cs typeface="Arial" panose="020B0604020202020204" pitchFamily="34" charset="0"/>
            </a:rPr>
            <a:t>¢</a:t>
          </a:r>
          <a:r>
            <a:rPr lang="es-CR" sz="900" b="1" i="1" dirty="0">
              <a:solidFill>
                <a:schemeClr val="tx1"/>
              </a:solidFill>
              <a:latin typeface="Arial" panose="020B0604020202020204" pitchFamily="34" charset="0"/>
              <a:cs typeface="Arial" panose="020B0604020202020204" pitchFamily="34" charset="0"/>
            </a:rPr>
            <a:t>2 774 019</a:t>
          </a:r>
        </a:p>
      </cdr:txBody>
    </cdr:sp>
  </cdr:relSizeAnchor>
  <cdr:relSizeAnchor xmlns:cdr="http://schemas.openxmlformats.org/drawingml/2006/chartDrawing">
    <cdr:from>
      <cdr:x>0.47931</cdr:x>
      <cdr:y>0.13889</cdr:y>
    </cdr:from>
    <cdr:to>
      <cdr:x>0.58388</cdr:x>
      <cdr:y>0.19524</cdr:y>
    </cdr:to>
    <cdr:sp macro="" textlink="">
      <cdr:nvSpPr>
        <cdr:cNvPr id="11" name="TextBox 1">
          <a:extLst xmlns:a="http://schemas.openxmlformats.org/drawingml/2006/main">
            <a:ext uri="{FF2B5EF4-FFF2-40B4-BE49-F238E27FC236}">
              <a16:creationId xmlns:a16="http://schemas.microsoft.com/office/drawing/2014/main" id="{27522ECF-7EEC-4C61-98DA-5BDCA9081708}"/>
            </a:ext>
          </a:extLst>
        </cdr:cNvPr>
        <cdr:cNvSpPr txBox="1"/>
      </cdr:nvSpPr>
      <cdr:spPr>
        <a:xfrm xmlns:a="http://schemas.openxmlformats.org/drawingml/2006/main">
          <a:off x="4191063" y="555629"/>
          <a:ext cx="914337" cy="2254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R" sz="1100" b="1" i="1" dirty="0">
              <a:solidFill>
                <a:schemeClr val="tx1"/>
              </a:solidFill>
              <a:effectLst/>
              <a:latin typeface="Arial" panose="020B0604020202020204" pitchFamily="34" charset="0"/>
              <a:ea typeface="+mn-ea"/>
              <a:cs typeface="Arial" panose="020B0604020202020204" pitchFamily="34" charset="0"/>
            </a:rPr>
            <a:t>¢</a:t>
          </a:r>
          <a:r>
            <a:rPr lang="es-CR" sz="900" b="1" i="1" dirty="0">
              <a:solidFill>
                <a:schemeClr val="tx1"/>
              </a:solidFill>
              <a:latin typeface="Arial" panose="020B0604020202020204" pitchFamily="34" charset="0"/>
              <a:cs typeface="Arial" panose="020B0604020202020204" pitchFamily="34" charset="0"/>
            </a:rPr>
            <a:t>3 343 428</a:t>
          </a:r>
        </a:p>
      </cdr:txBody>
    </cdr:sp>
  </cdr:relSizeAnchor>
  <cdr:relSizeAnchor xmlns:cdr="http://schemas.openxmlformats.org/drawingml/2006/chartDrawing">
    <cdr:from>
      <cdr:x>0.78086</cdr:x>
      <cdr:y>0.13731</cdr:y>
    </cdr:from>
    <cdr:to>
      <cdr:x>0.88671</cdr:x>
      <cdr:y>0.18175</cdr:y>
    </cdr:to>
    <cdr:sp macro="" textlink="">
      <cdr:nvSpPr>
        <cdr:cNvPr id="14" name="TextBox 1">
          <a:extLst xmlns:a="http://schemas.openxmlformats.org/drawingml/2006/main">
            <a:ext uri="{FF2B5EF4-FFF2-40B4-BE49-F238E27FC236}">
              <a16:creationId xmlns:a16="http://schemas.microsoft.com/office/drawing/2014/main" id="{27522ECF-7EEC-4C61-98DA-5BDCA9081708}"/>
            </a:ext>
          </a:extLst>
        </cdr:cNvPr>
        <cdr:cNvSpPr txBox="1"/>
      </cdr:nvSpPr>
      <cdr:spPr>
        <a:xfrm xmlns:a="http://schemas.openxmlformats.org/drawingml/2006/main">
          <a:off x="6192067" y="499177"/>
          <a:ext cx="839370" cy="1615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R" sz="1100" b="1" i="1" dirty="0">
              <a:solidFill>
                <a:schemeClr val="tx1"/>
              </a:solidFill>
              <a:effectLst/>
              <a:latin typeface="Arial" panose="020B0604020202020204" pitchFamily="34" charset="0"/>
              <a:ea typeface="+mn-ea"/>
              <a:cs typeface="Arial" panose="020B0604020202020204" pitchFamily="34" charset="0"/>
            </a:rPr>
            <a:t>¢</a:t>
          </a:r>
          <a:r>
            <a:rPr lang="es-CR" sz="900" b="1" i="1" dirty="0">
              <a:solidFill>
                <a:schemeClr val="tx1"/>
              </a:solidFill>
              <a:latin typeface="Arial" panose="020B0604020202020204" pitchFamily="34" charset="0"/>
              <a:cs typeface="Arial" panose="020B0604020202020204" pitchFamily="34" charset="0"/>
            </a:rPr>
            <a:t>3 815 508</a:t>
          </a:r>
        </a:p>
      </cdr:txBody>
    </cdr:sp>
  </cdr:relSizeAnchor>
  <cdr:relSizeAnchor xmlns:cdr="http://schemas.openxmlformats.org/drawingml/2006/chartDrawing">
    <cdr:from>
      <cdr:x>0.2708</cdr:x>
      <cdr:y>0.11905</cdr:y>
    </cdr:from>
    <cdr:to>
      <cdr:x>0.38889</cdr:x>
      <cdr:y>0.20952</cdr:y>
    </cdr:to>
    <cdr:sp macro="" textlink="">
      <cdr:nvSpPr>
        <cdr:cNvPr id="2" name="TextBox 1">
          <a:extLst xmlns:a="http://schemas.openxmlformats.org/drawingml/2006/main">
            <a:ext uri="{FF2B5EF4-FFF2-40B4-BE49-F238E27FC236}">
              <a16:creationId xmlns:a16="http://schemas.microsoft.com/office/drawing/2014/main" id="{DD29EFF5-2AF9-47A6-858B-F7E8A92E3D51}"/>
            </a:ext>
          </a:extLst>
        </cdr:cNvPr>
        <cdr:cNvSpPr txBox="1"/>
      </cdr:nvSpPr>
      <cdr:spPr>
        <a:xfrm xmlns:a="http://schemas.openxmlformats.org/drawingml/2006/main">
          <a:off x="2367860" y="476248"/>
          <a:ext cx="1032565" cy="361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R" sz="800" b="0" i="1" baseline="0">
              <a:solidFill>
                <a:schemeClr val="tx1"/>
              </a:solidFill>
              <a:latin typeface="Arial" panose="020B0604020202020204" pitchFamily="34" charset="0"/>
              <a:cs typeface="Arial" panose="020B0604020202020204" pitchFamily="34" charset="0"/>
            </a:rPr>
            <a:t>Financ. 59%</a:t>
          </a:r>
        </a:p>
        <a:p xmlns:a="http://schemas.openxmlformats.org/drawingml/2006/main">
          <a:r>
            <a:rPr lang="es-CR" sz="800" b="0" i="1" baseline="0">
              <a:solidFill>
                <a:schemeClr val="tx1"/>
              </a:solidFill>
              <a:latin typeface="Arial" panose="020B0604020202020204" pitchFamily="34" charset="0"/>
              <a:cs typeface="Arial" panose="020B0604020202020204" pitchFamily="34" charset="0"/>
            </a:rPr>
            <a:t>No financ. 41%</a:t>
          </a:r>
          <a:endParaRPr lang="es-CR" sz="800" b="0" i="1">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0.87849</cdr:x>
      <cdr:y>0.11272</cdr:y>
    </cdr:from>
    <cdr:to>
      <cdr:x>0.99287</cdr:x>
      <cdr:y>0.2032</cdr:y>
    </cdr:to>
    <cdr:sp macro="" textlink="">
      <cdr:nvSpPr>
        <cdr:cNvPr id="17" name="TextBox 1">
          <a:extLst xmlns:a="http://schemas.openxmlformats.org/drawingml/2006/main">
            <a:ext uri="{FF2B5EF4-FFF2-40B4-BE49-F238E27FC236}">
              <a16:creationId xmlns:a16="http://schemas.microsoft.com/office/drawing/2014/main" id="{51A2D26B-EC89-49EF-8665-B9E790E54969}"/>
            </a:ext>
          </a:extLst>
        </cdr:cNvPr>
        <cdr:cNvSpPr txBox="1"/>
      </cdr:nvSpPr>
      <cdr:spPr>
        <a:xfrm xmlns:a="http://schemas.openxmlformats.org/drawingml/2006/main">
          <a:off x="6966292" y="409768"/>
          <a:ext cx="907011" cy="3289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R" sz="800" b="0" i="1" baseline="0" dirty="0" err="1">
              <a:solidFill>
                <a:schemeClr val="tx1"/>
              </a:solidFill>
              <a:latin typeface="Arial" panose="020B0604020202020204" pitchFamily="34" charset="0"/>
              <a:cs typeface="Arial" panose="020B0604020202020204" pitchFamily="34" charset="0"/>
            </a:rPr>
            <a:t>Financ</a:t>
          </a:r>
          <a:r>
            <a:rPr lang="es-CR" sz="800" b="0" i="1" baseline="0" dirty="0">
              <a:solidFill>
                <a:schemeClr val="tx1"/>
              </a:solidFill>
              <a:latin typeface="Arial" panose="020B0604020202020204" pitchFamily="34" charset="0"/>
              <a:cs typeface="Arial" panose="020B0604020202020204" pitchFamily="34" charset="0"/>
            </a:rPr>
            <a:t>. 66%</a:t>
          </a:r>
        </a:p>
        <a:p xmlns:a="http://schemas.openxmlformats.org/drawingml/2006/main">
          <a:r>
            <a:rPr lang="es-CR" sz="800" b="0" i="1" baseline="0" dirty="0">
              <a:solidFill>
                <a:schemeClr val="tx1"/>
              </a:solidFill>
              <a:latin typeface="Arial" panose="020B0604020202020204" pitchFamily="34" charset="0"/>
              <a:cs typeface="Arial" panose="020B0604020202020204" pitchFamily="34" charset="0"/>
            </a:rPr>
            <a:t>No </a:t>
          </a:r>
          <a:r>
            <a:rPr lang="es-CR" sz="800" b="0" i="1" baseline="0" dirty="0" err="1">
              <a:solidFill>
                <a:schemeClr val="tx1"/>
              </a:solidFill>
              <a:latin typeface="Arial" panose="020B0604020202020204" pitchFamily="34" charset="0"/>
              <a:cs typeface="Arial" panose="020B0604020202020204" pitchFamily="34" charset="0"/>
            </a:rPr>
            <a:t>financ</a:t>
          </a:r>
          <a:r>
            <a:rPr lang="es-CR" sz="800" b="0" i="1" baseline="0" dirty="0">
              <a:solidFill>
                <a:schemeClr val="tx1"/>
              </a:solidFill>
              <a:latin typeface="Arial" panose="020B0604020202020204" pitchFamily="34" charset="0"/>
              <a:cs typeface="Arial" panose="020B0604020202020204" pitchFamily="34" charset="0"/>
            </a:rPr>
            <a:t>. 34%</a:t>
          </a:r>
          <a:endParaRPr lang="es-CR" sz="800" b="0" i="1"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0.57008</cdr:x>
      <cdr:y>0.12222</cdr:y>
    </cdr:from>
    <cdr:to>
      <cdr:x>0.68446</cdr:x>
      <cdr:y>0.2127</cdr:y>
    </cdr:to>
    <cdr:sp macro="" textlink="">
      <cdr:nvSpPr>
        <cdr:cNvPr id="18" name="TextBox 1">
          <a:extLst xmlns:a="http://schemas.openxmlformats.org/drawingml/2006/main">
            <a:ext uri="{FF2B5EF4-FFF2-40B4-BE49-F238E27FC236}">
              <a16:creationId xmlns:a16="http://schemas.microsoft.com/office/drawing/2014/main" id="{993BA808-32E6-45FF-B2DC-857E1AE7BF76}"/>
            </a:ext>
          </a:extLst>
        </cdr:cNvPr>
        <cdr:cNvSpPr txBox="1"/>
      </cdr:nvSpPr>
      <cdr:spPr>
        <a:xfrm xmlns:a="http://schemas.openxmlformats.org/drawingml/2006/main">
          <a:off x="4984750" y="488950"/>
          <a:ext cx="1000125" cy="3619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R" sz="800" b="0" i="1" baseline="0">
              <a:solidFill>
                <a:schemeClr val="tx1"/>
              </a:solidFill>
              <a:latin typeface="Arial" panose="020B0604020202020204" pitchFamily="34" charset="0"/>
              <a:cs typeface="Arial" panose="020B0604020202020204" pitchFamily="34" charset="0"/>
            </a:rPr>
            <a:t>Financ. 63%</a:t>
          </a:r>
        </a:p>
        <a:p xmlns:a="http://schemas.openxmlformats.org/drawingml/2006/main">
          <a:r>
            <a:rPr lang="es-CR" sz="800" b="0" i="1" baseline="0">
              <a:solidFill>
                <a:schemeClr val="tx1"/>
              </a:solidFill>
              <a:latin typeface="Arial" panose="020B0604020202020204" pitchFamily="34" charset="0"/>
              <a:cs typeface="Arial" panose="020B0604020202020204" pitchFamily="34" charset="0"/>
            </a:rPr>
            <a:t>No financ. 37%</a:t>
          </a:r>
          <a:endParaRPr lang="es-CR" sz="800" b="0" i="1">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0.27754</cdr:x>
      <cdr:y>0.13199</cdr:y>
    </cdr:from>
    <cdr:to>
      <cdr:x>0.27754</cdr:x>
      <cdr:y>0.19797</cdr:y>
    </cdr:to>
    <cdr:cxnSp macro="">
      <cdr:nvCxnSpPr>
        <cdr:cNvPr id="19" name="Straight Connector 18">
          <a:extLst xmlns:a="http://schemas.openxmlformats.org/drawingml/2006/main">
            <a:ext uri="{FF2B5EF4-FFF2-40B4-BE49-F238E27FC236}">
              <a16:creationId xmlns:a16="http://schemas.microsoft.com/office/drawing/2014/main" id="{B59C6870-872A-4916-8CD8-D68B46A47509}"/>
            </a:ext>
          </a:extLst>
        </cdr:cNvPr>
        <cdr:cNvCxnSpPr/>
      </cdr:nvCxnSpPr>
      <cdr:spPr>
        <a:xfrm xmlns:a="http://schemas.openxmlformats.org/drawingml/2006/main">
          <a:off x="2426784" y="528010"/>
          <a:ext cx="0" cy="2639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0.57275</cdr:x>
      <cdr:y>0.12961</cdr:y>
    </cdr:from>
    <cdr:to>
      <cdr:x>0.57275</cdr:x>
      <cdr:y>0.19559</cdr:y>
    </cdr:to>
    <cdr:cxnSp macro="">
      <cdr:nvCxnSpPr>
        <cdr:cNvPr id="20" name="Straight Connector 19">
          <a:extLst xmlns:a="http://schemas.openxmlformats.org/drawingml/2006/main">
            <a:ext uri="{FF2B5EF4-FFF2-40B4-BE49-F238E27FC236}">
              <a16:creationId xmlns:a16="http://schemas.microsoft.com/office/drawing/2014/main" id="{B59C6870-872A-4916-8CD8-D68B46A47509}"/>
            </a:ext>
          </a:extLst>
        </cdr:cNvPr>
        <cdr:cNvCxnSpPr/>
      </cdr:nvCxnSpPr>
      <cdr:spPr>
        <a:xfrm xmlns:a="http://schemas.openxmlformats.org/drawingml/2006/main">
          <a:off x="5008059" y="518485"/>
          <a:ext cx="0" cy="2639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0.87449</cdr:x>
      <cdr:y>0.12961</cdr:y>
    </cdr:from>
    <cdr:to>
      <cdr:x>0.87449</cdr:x>
      <cdr:y>0.19559</cdr:y>
    </cdr:to>
    <cdr:cxnSp macro="">
      <cdr:nvCxnSpPr>
        <cdr:cNvPr id="21" name="Straight Connector 20">
          <a:extLst xmlns:a="http://schemas.openxmlformats.org/drawingml/2006/main">
            <a:ext uri="{FF2B5EF4-FFF2-40B4-BE49-F238E27FC236}">
              <a16:creationId xmlns:a16="http://schemas.microsoft.com/office/drawing/2014/main" id="{B59C6870-872A-4916-8CD8-D68B46A47509}"/>
            </a:ext>
          </a:extLst>
        </cdr:cNvPr>
        <cdr:cNvCxnSpPr/>
      </cdr:nvCxnSpPr>
      <cdr:spPr>
        <a:xfrm xmlns:a="http://schemas.openxmlformats.org/drawingml/2006/main">
          <a:off x="7646484" y="518485"/>
          <a:ext cx="0" cy="2639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0.71908</cdr:x>
      <cdr:y>0.31966</cdr:y>
    </cdr:from>
    <cdr:to>
      <cdr:x>0.85883</cdr:x>
      <cdr:y>0.38107</cdr:y>
    </cdr:to>
    <cdr:sp macro="" textlink="">
      <cdr:nvSpPr>
        <cdr:cNvPr id="2" name="TextBox 1">
          <a:extLst xmlns:a="http://schemas.openxmlformats.org/drawingml/2006/main">
            <a:ext uri="{FF2B5EF4-FFF2-40B4-BE49-F238E27FC236}">
              <a16:creationId xmlns:a16="http://schemas.microsoft.com/office/drawing/2014/main" id="{BE89CBE7-395F-48AF-AABC-E5801A7D7FF9}"/>
            </a:ext>
          </a:extLst>
        </cdr:cNvPr>
        <cdr:cNvSpPr txBox="1"/>
      </cdr:nvSpPr>
      <cdr:spPr>
        <a:xfrm xmlns:a="http://schemas.openxmlformats.org/drawingml/2006/main">
          <a:off x="5733610" y="1090450"/>
          <a:ext cx="1114297" cy="2094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R" sz="1000" b="1" i="1">
              <a:solidFill>
                <a:sysClr val="windowText" lastClr="000000"/>
              </a:solidFill>
              <a:latin typeface="Arial" panose="020B0604020202020204" pitchFamily="34" charset="0"/>
              <a:cs typeface="Arial" panose="020B0604020202020204" pitchFamily="34" charset="0"/>
            </a:rPr>
            <a:t>$178.337.356</a:t>
          </a:r>
        </a:p>
      </cdr:txBody>
    </cdr:sp>
  </cdr:relSizeAnchor>
  <cdr:relSizeAnchor xmlns:cdr="http://schemas.openxmlformats.org/drawingml/2006/chartDrawing">
    <cdr:from>
      <cdr:x>0.18729</cdr:x>
      <cdr:y>0.18712</cdr:y>
    </cdr:from>
    <cdr:to>
      <cdr:x>0.32437</cdr:x>
      <cdr:y>0.22094</cdr:y>
    </cdr:to>
    <cdr:sp macro="" textlink="">
      <cdr:nvSpPr>
        <cdr:cNvPr id="3" name="TextBox 1">
          <a:extLst xmlns:a="http://schemas.openxmlformats.org/drawingml/2006/main">
            <a:ext uri="{FF2B5EF4-FFF2-40B4-BE49-F238E27FC236}">
              <a16:creationId xmlns:a16="http://schemas.microsoft.com/office/drawing/2014/main" id="{AE12BA17-54AA-4167-B13D-1D0CD789F747}"/>
            </a:ext>
          </a:extLst>
        </cdr:cNvPr>
        <cdr:cNvSpPr txBox="1"/>
      </cdr:nvSpPr>
      <cdr:spPr>
        <a:xfrm xmlns:a="http://schemas.openxmlformats.org/drawingml/2006/main">
          <a:off x="1493329" y="638334"/>
          <a:ext cx="1093008" cy="1153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R" sz="1000" b="1" i="1">
              <a:solidFill>
                <a:sysClr val="windowText" lastClr="000000"/>
              </a:solidFill>
              <a:latin typeface="Arial" panose="020B0604020202020204" pitchFamily="34" charset="0"/>
              <a:cs typeface="Arial" panose="020B0604020202020204" pitchFamily="34" charset="0"/>
            </a:rPr>
            <a:t>$203.194.621</a:t>
          </a:r>
        </a:p>
      </cdr:txBody>
    </cdr:sp>
  </cdr:relSizeAnchor>
  <cdr:relSizeAnchor xmlns:cdr="http://schemas.openxmlformats.org/drawingml/2006/chartDrawing">
    <cdr:from>
      <cdr:x>0.44449</cdr:x>
      <cdr:y>0.25009</cdr:y>
    </cdr:from>
    <cdr:to>
      <cdr:x>0.5827</cdr:x>
      <cdr:y>0.28572</cdr:y>
    </cdr:to>
    <cdr:sp macro="" textlink="">
      <cdr:nvSpPr>
        <cdr:cNvPr id="4" name="TextBox 1">
          <a:extLst xmlns:a="http://schemas.openxmlformats.org/drawingml/2006/main">
            <a:ext uri="{FF2B5EF4-FFF2-40B4-BE49-F238E27FC236}">
              <a16:creationId xmlns:a16="http://schemas.microsoft.com/office/drawing/2014/main" id="{0C3F0B76-C0FF-45A5-B4E2-40E7368C8D4B}"/>
            </a:ext>
          </a:extLst>
        </cdr:cNvPr>
        <cdr:cNvSpPr txBox="1"/>
      </cdr:nvSpPr>
      <cdr:spPr>
        <a:xfrm xmlns:a="http://schemas.openxmlformats.org/drawingml/2006/main">
          <a:off x="3544126" y="853113"/>
          <a:ext cx="1102019" cy="1215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R" sz="1000" b="1" i="1">
              <a:solidFill>
                <a:sysClr val="windowText" lastClr="000000"/>
              </a:solidFill>
              <a:latin typeface="Arial" panose="020B0604020202020204" pitchFamily="34" charset="0"/>
              <a:cs typeface="Arial" panose="020B0604020202020204" pitchFamily="34" charset="0"/>
            </a:rPr>
            <a:t>$190.097.709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0774-C82B-45DE-B6C0-1CF34D493E2E}" type="datetimeFigureOut">
              <a:rPr lang="es-CR" smtClean="0"/>
              <a:t>23/2/2022</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E4672-78FB-421A-A606-AD2DD2B3753E}" type="slidenum">
              <a:rPr lang="es-CR" smtClean="0"/>
              <a:t>‹Nº›</a:t>
            </a:fld>
            <a:endParaRPr lang="es-CR"/>
          </a:p>
        </p:txBody>
      </p:sp>
    </p:spTree>
    <p:extLst>
      <p:ext uri="{BB962C8B-B14F-4D97-AF65-F5344CB8AC3E}">
        <p14:creationId xmlns:p14="http://schemas.microsoft.com/office/powerpoint/2010/main" val="171624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502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4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Ver última filmina con </a:t>
            </a:r>
            <a:r>
              <a:rPr lang="es-CR" dirty="0" err="1"/>
              <a:t>datosy</a:t>
            </a:r>
            <a:r>
              <a:rPr lang="es-CR" dirty="0"/>
              <a:t> cantidades de entidades.</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BE91D-E86E-4D5D-8464-0500E33E1188}"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638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067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03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45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73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15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94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30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82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83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4676-8356-466E-ADB0-E1C95623127F}"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67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5B3AA2-815E-484F-BBD3-589367E7A3A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CF737D4C-BE7C-4B73-A7DD-5CE75A468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BDE19699-D261-4C06-A75B-3F49FAD5152B}"/>
              </a:ext>
            </a:extLst>
          </p:cNvPr>
          <p:cNvSpPr>
            <a:spLocks noGrp="1"/>
          </p:cNvSpPr>
          <p:nvPr>
            <p:ph type="dt" sz="half" idx="10"/>
          </p:nvPr>
        </p:nvSpPr>
        <p:spPr/>
        <p:txBody>
          <a:bodyPr/>
          <a:lstStyle/>
          <a:p>
            <a:fld id="{E1140628-0398-4274-ADEB-67A10833242C}" type="datetimeFigureOut">
              <a:rPr lang="es-CR" smtClean="0"/>
              <a:t>23/2/2022</a:t>
            </a:fld>
            <a:endParaRPr lang="es-CR" dirty="0"/>
          </a:p>
        </p:txBody>
      </p:sp>
      <p:sp>
        <p:nvSpPr>
          <p:cNvPr id="5" name="Marcador de pie de página 4">
            <a:extLst>
              <a:ext uri="{FF2B5EF4-FFF2-40B4-BE49-F238E27FC236}">
                <a16:creationId xmlns:a16="http://schemas.microsoft.com/office/drawing/2014/main" id="{C9B3B036-CC31-4E46-99BA-520D9140011D}"/>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DE55D635-A0BC-475A-AE01-3CE56E566BEE}"/>
              </a:ext>
            </a:extLst>
          </p:cNvPr>
          <p:cNvSpPr>
            <a:spLocks noGrp="1"/>
          </p:cNvSpPr>
          <p:nvPr>
            <p:ph type="sldNum" sz="quarter" idx="12"/>
          </p:nvPr>
        </p:nvSpPr>
        <p:spPr/>
        <p:txBody>
          <a:bodyPr/>
          <a:lstStyle/>
          <a:p>
            <a:fld id="{85171A87-4C74-4DB7-8559-06B486E71A88}" type="slidenum">
              <a:rPr lang="es-CR" smtClean="0"/>
              <a:t>‹Nº›</a:t>
            </a:fld>
            <a:endParaRPr lang="es-CR" dirty="0"/>
          </a:p>
        </p:txBody>
      </p:sp>
    </p:spTree>
    <p:extLst>
      <p:ext uri="{BB962C8B-B14F-4D97-AF65-F5344CB8AC3E}">
        <p14:creationId xmlns:p14="http://schemas.microsoft.com/office/powerpoint/2010/main" val="72979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8F45B5-113A-4282-9656-67CDF2CCD2A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531822E6-054D-4895-82CD-DCC2EDFFDA9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B375CAF-720E-4FED-BF8E-5C1E5FCEBC56}"/>
              </a:ext>
            </a:extLst>
          </p:cNvPr>
          <p:cNvSpPr>
            <a:spLocks noGrp="1"/>
          </p:cNvSpPr>
          <p:nvPr>
            <p:ph type="dt" sz="half" idx="10"/>
          </p:nvPr>
        </p:nvSpPr>
        <p:spPr/>
        <p:txBody>
          <a:bodyPr/>
          <a:lstStyle/>
          <a:p>
            <a:fld id="{E1140628-0398-4274-ADEB-67A10833242C}" type="datetimeFigureOut">
              <a:rPr lang="es-CR" smtClean="0"/>
              <a:t>23/2/2022</a:t>
            </a:fld>
            <a:endParaRPr lang="es-CR" dirty="0"/>
          </a:p>
        </p:txBody>
      </p:sp>
      <p:sp>
        <p:nvSpPr>
          <p:cNvPr id="5" name="Marcador de pie de página 4">
            <a:extLst>
              <a:ext uri="{FF2B5EF4-FFF2-40B4-BE49-F238E27FC236}">
                <a16:creationId xmlns:a16="http://schemas.microsoft.com/office/drawing/2014/main" id="{27B51442-0772-4C82-81FE-8187254A8893}"/>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8E46E1F7-CDFB-469A-96F7-A1F5CC121001}"/>
              </a:ext>
            </a:extLst>
          </p:cNvPr>
          <p:cNvSpPr>
            <a:spLocks noGrp="1"/>
          </p:cNvSpPr>
          <p:nvPr>
            <p:ph type="sldNum" sz="quarter" idx="12"/>
          </p:nvPr>
        </p:nvSpPr>
        <p:spPr/>
        <p:txBody>
          <a:bodyPr/>
          <a:lstStyle/>
          <a:p>
            <a:fld id="{85171A87-4C74-4DB7-8559-06B486E71A88}" type="slidenum">
              <a:rPr lang="es-CR" smtClean="0"/>
              <a:t>‹Nº›</a:t>
            </a:fld>
            <a:endParaRPr lang="es-CR" dirty="0"/>
          </a:p>
        </p:txBody>
      </p:sp>
    </p:spTree>
    <p:extLst>
      <p:ext uri="{BB962C8B-B14F-4D97-AF65-F5344CB8AC3E}">
        <p14:creationId xmlns:p14="http://schemas.microsoft.com/office/powerpoint/2010/main" val="252333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E0E4C3A-06C1-4EBE-B42D-47E4ECA5D7B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EB0E84B5-1063-4EA5-B0F8-521B10CDE7D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EF7D235-9A8B-4C84-A463-B4BE0544CE78}"/>
              </a:ext>
            </a:extLst>
          </p:cNvPr>
          <p:cNvSpPr>
            <a:spLocks noGrp="1"/>
          </p:cNvSpPr>
          <p:nvPr>
            <p:ph type="dt" sz="half" idx="10"/>
          </p:nvPr>
        </p:nvSpPr>
        <p:spPr/>
        <p:txBody>
          <a:bodyPr/>
          <a:lstStyle/>
          <a:p>
            <a:fld id="{E1140628-0398-4274-ADEB-67A10833242C}" type="datetimeFigureOut">
              <a:rPr lang="es-CR" smtClean="0"/>
              <a:t>23/2/2022</a:t>
            </a:fld>
            <a:endParaRPr lang="es-CR" dirty="0"/>
          </a:p>
        </p:txBody>
      </p:sp>
      <p:sp>
        <p:nvSpPr>
          <p:cNvPr id="5" name="Marcador de pie de página 4">
            <a:extLst>
              <a:ext uri="{FF2B5EF4-FFF2-40B4-BE49-F238E27FC236}">
                <a16:creationId xmlns:a16="http://schemas.microsoft.com/office/drawing/2014/main" id="{C5BC6B4B-8793-4A6A-A52F-EB83AA91D3CE}"/>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B8060804-29E0-4060-82DA-71938F94E81A}"/>
              </a:ext>
            </a:extLst>
          </p:cNvPr>
          <p:cNvSpPr>
            <a:spLocks noGrp="1"/>
          </p:cNvSpPr>
          <p:nvPr>
            <p:ph type="sldNum" sz="quarter" idx="12"/>
          </p:nvPr>
        </p:nvSpPr>
        <p:spPr/>
        <p:txBody>
          <a:bodyPr/>
          <a:lstStyle/>
          <a:p>
            <a:fld id="{85171A87-4C74-4DB7-8559-06B486E71A88}" type="slidenum">
              <a:rPr lang="es-CR" smtClean="0"/>
              <a:t>‹Nº›</a:t>
            </a:fld>
            <a:endParaRPr lang="es-CR" dirty="0"/>
          </a:p>
        </p:txBody>
      </p:sp>
    </p:spTree>
    <p:extLst>
      <p:ext uri="{BB962C8B-B14F-4D97-AF65-F5344CB8AC3E}">
        <p14:creationId xmlns:p14="http://schemas.microsoft.com/office/powerpoint/2010/main" val="3346815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517788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40332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015215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031739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19030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62876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16892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8381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43F45D-5DC6-4088-B656-FE697964E9C8}"/>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D20F1050-F9DE-408B-95A9-0F98933C17E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3766AA58-575B-4D09-AA01-820415047919}"/>
              </a:ext>
            </a:extLst>
          </p:cNvPr>
          <p:cNvSpPr>
            <a:spLocks noGrp="1"/>
          </p:cNvSpPr>
          <p:nvPr>
            <p:ph type="dt" sz="half" idx="10"/>
          </p:nvPr>
        </p:nvSpPr>
        <p:spPr/>
        <p:txBody>
          <a:bodyPr/>
          <a:lstStyle/>
          <a:p>
            <a:fld id="{E1140628-0398-4274-ADEB-67A10833242C}" type="datetimeFigureOut">
              <a:rPr lang="es-CR" smtClean="0"/>
              <a:t>23/2/2022</a:t>
            </a:fld>
            <a:endParaRPr lang="es-CR" dirty="0"/>
          </a:p>
        </p:txBody>
      </p:sp>
      <p:sp>
        <p:nvSpPr>
          <p:cNvPr id="5" name="Marcador de pie de página 4">
            <a:extLst>
              <a:ext uri="{FF2B5EF4-FFF2-40B4-BE49-F238E27FC236}">
                <a16:creationId xmlns:a16="http://schemas.microsoft.com/office/drawing/2014/main" id="{8745F8B1-8007-42B6-8C7C-16AA1387191E}"/>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C3CDB8AC-076F-4011-B326-E6E5D63C0A83}"/>
              </a:ext>
            </a:extLst>
          </p:cNvPr>
          <p:cNvSpPr>
            <a:spLocks noGrp="1"/>
          </p:cNvSpPr>
          <p:nvPr>
            <p:ph type="sldNum" sz="quarter" idx="12"/>
          </p:nvPr>
        </p:nvSpPr>
        <p:spPr/>
        <p:txBody>
          <a:bodyPr/>
          <a:lstStyle/>
          <a:p>
            <a:fld id="{85171A87-4C74-4DB7-8559-06B486E71A88}" type="slidenum">
              <a:rPr lang="es-CR" smtClean="0"/>
              <a:t>‹Nº›</a:t>
            </a:fld>
            <a:endParaRPr lang="es-CR" dirty="0"/>
          </a:p>
        </p:txBody>
      </p:sp>
    </p:spTree>
    <p:extLst>
      <p:ext uri="{BB962C8B-B14F-4D97-AF65-F5344CB8AC3E}">
        <p14:creationId xmlns:p14="http://schemas.microsoft.com/office/powerpoint/2010/main" val="2641123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12606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14708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32415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0DAE0-91E9-4FD7-A5BD-1E0A41A1EA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89C9C52-5C93-4A63-A4EB-84AEF6A58D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5E9C939-2C96-4B8B-9974-D7D2D70D0EBF}"/>
              </a:ext>
            </a:extLst>
          </p:cNvPr>
          <p:cNvSpPr>
            <a:spLocks noGrp="1"/>
          </p:cNvSpPr>
          <p:nvPr>
            <p:ph type="dt" sz="half" idx="10"/>
          </p:nvPr>
        </p:nvSpPr>
        <p:spPr/>
        <p:txBody>
          <a:bodyPr/>
          <a:lstStyle/>
          <a:p>
            <a:fld id="{E1140628-0398-4274-ADEB-67A10833242C}" type="datetimeFigureOut">
              <a:rPr lang="es-CR" smtClean="0"/>
              <a:t>23/2/2022</a:t>
            </a:fld>
            <a:endParaRPr lang="es-CR" dirty="0"/>
          </a:p>
        </p:txBody>
      </p:sp>
      <p:sp>
        <p:nvSpPr>
          <p:cNvPr id="5" name="Marcador de pie de página 4">
            <a:extLst>
              <a:ext uri="{FF2B5EF4-FFF2-40B4-BE49-F238E27FC236}">
                <a16:creationId xmlns:a16="http://schemas.microsoft.com/office/drawing/2014/main" id="{D07A3AB2-2107-4C1F-8ECB-631958E5D39C}"/>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08B480ED-41EF-49FA-8335-E42AF98CB2D6}"/>
              </a:ext>
            </a:extLst>
          </p:cNvPr>
          <p:cNvSpPr>
            <a:spLocks noGrp="1"/>
          </p:cNvSpPr>
          <p:nvPr>
            <p:ph type="sldNum" sz="quarter" idx="12"/>
          </p:nvPr>
        </p:nvSpPr>
        <p:spPr/>
        <p:txBody>
          <a:bodyPr/>
          <a:lstStyle/>
          <a:p>
            <a:fld id="{85171A87-4C74-4DB7-8559-06B486E71A88}" type="slidenum">
              <a:rPr lang="es-CR" smtClean="0"/>
              <a:t>‹Nº›</a:t>
            </a:fld>
            <a:endParaRPr lang="es-CR" dirty="0"/>
          </a:p>
        </p:txBody>
      </p:sp>
    </p:spTree>
    <p:extLst>
      <p:ext uri="{BB962C8B-B14F-4D97-AF65-F5344CB8AC3E}">
        <p14:creationId xmlns:p14="http://schemas.microsoft.com/office/powerpoint/2010/main" val="350934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DC2F9-EBFB-4066-8633-68235039979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D0978468-073E-41DE-B36E-74A2483F6C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F68AFC42-FFF3-4F7E-BCE4-A29F875739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81023579-1FAB-4140-BB07-C93C19119F42}"/>
              </a:ext>
            </a:extLst>
          </p:cNvPr>
          <p:cNvSpPr>
            <a:spLocks noGrp="1"/>
          </p:cNvSpPr>
          <p:nvPr>
            <p:ph type="dt" sz="half" idx="10"/>
          </p:nvPr>
        </p:nvSpPr>
        <p:spPr/>
        <p:txBody>
          <a:bodyPr/>
          <a:lstStyle/>
          <a:p>
            <a:fld id="{E1140628-0398-4274-ADEB-67A10833242C}" type="datetimeFigureOut">
              <a:rPr lang="es-CR" smtClean="0"/>
              <a:t>23/2/2022</a:t>
            </a:fld>
            <a:endParaRPr lang="es-CR" dirty="0"/>
          </a:p>
        </p:txBody>
      </p:sp>
      <p:sp>
        <p:nvSpPr>
          <p:cNvPr id="6" name="Marcador de pie de página 5">
            <a:extLst>
              <a:ext uri="{FF2B5EF4-FFF2-40B4-BE49-F238E27FC236}">
                <a16:creationId xmlns:a16="http://schemas.microsoft.com/office/drawing/2014/main" id="{2EDB5F0A-3E74-410E-93BC-405FCF1AD5DD}"/>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5230987E-549C-46BE-8E22-59755F86BDF8}"/>
              </a:ext>
            </a:extLst>
          </p:cNvPr>
          <p:cNvSpPr>
            <a:spLocks noGrp="1"/>
          </p:cNvSpPr>
          <p:nvPr>
            <p:ph type="sldNum" sz="quarter" idx="12"/>
          </p:nvPr>
        </p:nvSpPr>
        <p:spPr/>
        <p:txBody>
          <a:bodyPr/>
          <a:lstStyle/>
          <a:p>
            <a:fld id="{85171A87-4C74-4DB7-8559-06B486E71A88}" type="slidenum">
              <a:rPr lang="es-CR" smtClean="0"/>
              <a:t>‹Nº›</a:t>
            </a:fld>
            <a:endParaRPr lang="es-CR" dirty="0"/>
          </a:p>
        </p:txBody>
      </p:sp>
    </p:spTree>
    <p:extLst>
      <p:ext uri="{BB962C8B-B14F-4D97-AF65-F5344CB8AC3E}">
        <p14:creationId xmlns:p14="http://schemas.microsoft.com/office/powerpoint/2010/main" val="91515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7937D-266A-477C-9137-775BB448DFD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B2299D30-59DE-4314-B76E-02EE859D1A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5521759-6BBB-432C-8727-A14D61AB48C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82FB4FC8-0D79-45EE-A530-51B631120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86A5D3-9F30-45E7-BC0F-0D16E19122B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CBACAC6F-33B5-4B2B-90F6-0485527CE838}"/>
              </a:ext>
            </a:extLst>
          </p:cNvPr>
          <p:cNvSpPr>
            <a:spLocks noGrp="1"/>
          </p:cNvSpPr>
          <p:nvPr>
            <p:ph type="dt" sz="half" idx="10"/>
          </p:nvPr>
        </p:nvSpPr>
        <p:spPr/>
        <p:txBody>
          <a:bodyPr/>
          <a:lstStyle/>
          <a:p>
            <a:fld id="{E1140628-0398-4274-ADEB-67A10833242C}" type="datetimeFigureOut">
              <a:rPr lang="es-CR" smtClean="0"/>
              <a:t>23/2/2022</a:t>
            </a:fld>
            <a:endParaRPr lang="es-CR" dirty="0"/>
          </a:p>
        </p:txBody>
      </p:sp>
      <p:sp>
        <p:nvSpPr>
          <p:cNvPr id="8" name="Marcador de pie de página 7">
            <a:extLst>
              <a:ext uri="{FF2B5EF4-FFF2-40B4-BE49-F238E27FC236}">
                <a16:creationId xmlns:a16="http://schemas.microsoft.com/office/drawing/2014/main" id="{8B782E09-34EF-4ACB-8C25-B75D27534A88}"/>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2DDB5E8C-137F-4BD4-86D6-B697E779A40F}"/>
              </a:ext>
            </a:extLst>
          </p:cNvPr>
          <p:cNvSpPr>
            <a:spLocks noGrp="1"/>
          </p:cNvSpPr>
          <p:nvPr>
            <p:ph type="sldNum" sz="quarter" idx="12"/>
          </p:nvPr>
        </p:nvSpPr>
        <p:spPr/>
        <p:txBody>
          <a:bodyPr/>
          <a:lstStyle/>
          <a:p>
            <a:fld id="{85171A87-4C74-4DB7-8559-06B486E71A88}" type="slidenum">
              <a:rPr lang="es-CR" smtClean="0"/>
              <a:t>‹Nº›</a:t>
            </a:fld>
            <a:endParaRPr lang="es-CR" dirty="0"/>
          </a:p>
        </p:txBody>
      </p:sp>
    </p:spTree>
    <p:extLst>
      <p:ext uri="{BB962C8B-B14F-4D97-AF65-F5344CB8AC3E}">
        <p14:creationId xmlns:p14="http://schemas.microsoft.com/office/powerpoint/2010/main" val="40707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3CFD24-694E-4D6B-A1C3-9728A08D8B63}"/>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D70CE091-70CB-4F60-9BD4-9A6F15FB7AAA}"/>
              </a:ext>
            </a:extLst>
          </p:cNvPr>
          <p:cNvSpPr>
            <a:spLocks noGrp="1"/>
          </p:cNvSpPr>
          <p:nvPr>
            <p:ph type="dt" sz="half" idx="10"/>
          </p:nvPr>
        </p:nvSpPr>
        <p:spPr/>
        <p:txBody>
          <a:bodyPr/>
          <a:lstStyle/>
          <a:p>
            <a:fld id="{E1140628-0398-4274-ADEB-67A10833242C}" type="datetimeFigureOut">
              <a:rPr lang="es-CR" smtClean="0"/>
              <a:t>23/2/2022</a:t>
            </a:fld>
            <a:endParaRPr lang="es-CR" dirty="0"/>
          </a:p>
        </p:txBody>
      </p:sp>
      <p:sp>
        <p:nvSpPr>
          <p:cNvPr id="4" name="Marcador de pie de página 3">
            <a:extLst>
              <a:ext uri="{FF2B5EF4-FFF2-40B4-BE49-F238E27FC236}">
                <a16:creationId xmlns:a16="http://schemas.microsoft.com/office/drawing/2014/main" id="{95E964D2-63D8-4388-B16D-2E7B9625A11F}"/>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7A867B2E-92D5-45E7-BDE8-E882AAC860B4}"/>
              </a:ext>
            </a:extLst>
          </p:cNvPr>
          <p:cNvSpPr>
            <a:spLocks noGrp="1"/>
          </p:cNvSpPr>
          <p:nvPr>
            <p:ph type="sldNum" sz="quarter" idx="12"/>
          </p:nvPr>
        </p:nvSpPr>
        <p:spPr/>
        <p:txBody>
          <a:bodyPr/>
          <a:lstStyle/>
          <a:p>
            <a:fld id="{85171A87-4C74-4DB7-8559-06B486E71A88}" type="slidenum">
              <a:rPr lang="es-CR" smtClean="0"/>
              <a:t>‹Nº›</a:t>
            </a:fld>
            <a:endParaRPr lang="es-CR" dirty="0"/>
          </a:p>
        </p:txBody>
      </p:sp>
    </p:spTree>
    <p:extLst>
      <p:ext uri="{BB962C8B-B14F-4D97-AF65-F5344CB8AC3E}">
        <p14:creationId xmlns:p14="http://schemas.microsoft.com/office/powerpoint/2010/main" val="167775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F6CCFA-58E5-498B-88D1-EB30703C901D}"/>
              </a:ext>
            </a:extLst>
          </p:cNvPr>
          <p:cNvSpPr>
            <a:spLocks noGrp="1"/>
          </p:cNvSpPr>
          <p:nvPr>
            <p:ph type="dt" sz="half" idx="10"/>
          </p:nvPr>
        </p:nvSpPr>
        <p:spPr/>
        <p:txBody>
          <a:bodyPr/>
          <a:lstStyle/>
          <a:p>
            <a:fld id="{E1140628-0398-4274-ADEB-67A10833242C}" type="datetimeFigureOut">
              <a:rPr lang="es-CR" smtClean="0"/>
              <a:t>23/2/2022</a:t>
            </a:fld>
            <a:endParaRPr lang="es-CR" dirty="0"/>
          </a:p>
        </p:txBody>
      </p:sp>
      <p:sp>
        <p:nvSpPr>
          <p:cNvPr id="3" name="Marcador de pie de página 2">
            <a:extLst>
              <a:ext uri="{FF2B5EF4-FFF2-40B4-BE49-F238E27FC236}">
                <a16:creationId xmlns:a16="http://schemas.microsoft.com/office/drawing/2014/main" id="{90103553-14B2-488C-AE15-B7E42D40E8A8}"/>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E485D169-09B6-43EB-95CC-796070882C43}"/>
              </a:ext>
            </a:extLst>
          </p:cNvPr>
          <p:cNvSpPr>
            <a:spLocks noGrp="1"/>
          </p:cNvSpPr>
          <p:nvPr>
            <p:ph type="sldNum" sz="quarter" idx="12"/>
          </p:nvPr>
        </p:nvSpPr>
        <p:spPr/>
        <p:txBody>
          <a:bodyPr/>
          <a:lstStyle/>
          <a:p>
            <a:fld id="{85171A87-4C74-4DB7-8559-06B486E71A88}" type="slidenum">
              <a:rPr lang="es-CR" smtClean="0"/>
              <a:t>‹Nº›</a:t>
            </a:fld>
            <a:endParaRPr lang="es-CR" dirty="0"/>
          </a:p>
        </p:txBody>
      </p:sp>
    </p:spTree>
    <p:extLst>
      <p:ext uri="{BB962C8B-B14F-4D97-AF65-F5344CB8AC3E}">
        <p14:creationId xmlns:p14="http://schemas.microsoft.com/office/powerpoint/2010/main" val="283741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5A490-43CF-4F5B-AE0D-47C9AB75A0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A9687EC8-CA7D-43BB-B654-91F166A8EA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59D1C30D-1D5B-40AA-990D-186DAE2F0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F70A47-EBDF-468C-8B6D-BC9D31430FAA}"/>
              </a:ext>
            </a:extLst>
          </p:cNvPr>
          <p:cNvSpPr>
            <a:spLocks noGrp="1"/>
          </p:cNvSpPr>
          <p:nvPr>
            <p:ph type="dt" sz="half" idx="10"/>
          </p:nvPr>
        </p:nvSpPr>
        <p:spPr/>
        <p:txBody>
          <a:bodyPr/>
          <a:lstStyle/>
          <a:p>
            <a:fld id="{E1140628-0398-4274-ADEB-67A10833242C}" type="datetimeFigureOut">
              <a:rPr lang="es-CR" smtClean="0"/>
              <a:t>23/2/2022</a:t>
            </a:fld>
            <a:endParaRPr lang="es-CR" dirty="0"/>
          </a:p>
        </p:txBody>
      </p:sp>
      <p:sp>
        <p:nvSpPr>
          <p:cNvPr id="6" name="Marcador de pie de página 5">
            <a:extLst>
              <a:ext uri="{FF2B5EF4-FFF2-40B4-BE49-F238E27FC236}">
                <a16:creationId xmlns:a16="http://schemas.microsoft.com/office/drawing/2014/main" id="{9BAD7833-C448-46B2-9D7F-0ABC3DABFAC2}"/>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A0A738FC-AEE7-404E-AFB4-1A1ADE8BAEC0}"/>
              </a:ext>
            </a:extLst>
          </p:cNvPr>
          <p:cNvSpPr>
            <a:spLocks noGrp="1"/>
          </p:cNvSpPr>
          <p:nvPr>
            <p:ph type="sldNum" sz="quarter" idx="12"/>
          </p:nvPr>
        </p:nvSpPr>
        <p:spPr/>
        <p:txBody>
          <a:bodyPr/>
          <a:lstStyle/>
          <a:p>
            <a:fld id="{85171A87-4C74-4DB7-8559-06B486E71A88}" type="slidenum">
              <a:rPr lang="es-CR" smtClean="0"/>
              <a:t>‹Nº›</a:t>
            </a:fld>
            <a:endParaRPr lang="es-CR" dirty="0"/>
          </a:p>
        </p:txBody>
      </p:sp>
    </p:spTree>
    <p:extLst>
      <p:ext uri="{BB962C8B-B14F-4D97-AF65-F5344CB8AC3E}">
        <p14:creationId xmlns:p14="http://schemas.microsoft.com/office/powerpoint/2010/main" val="238897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8CC6-E0E1-453E-8F34-99F05204F9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791FD424-6215-4BC1-A5A9-835A3CB45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09CBBA75-03B0-4981-9E51-7D50D7E10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1AB958-953A-48E9-803D-00B110FE6052}"/>
              </a:ext>
            </a:extLst>
          </p:cNvPr>
          <p:cNvSpPr>
            <a:spLocks noGrp="1"/>
          </p:cNvSpPr>
          <p:nvPr>
            <p:ph type="dt" sz="half" idx="10"/>
          </p:nvPr>
        </p:nvSpPr>
        <p:spPr/>
        <p:txBody>
          <a:bodyPr/>
          <a:lstStyle/>
          <a:p>
            <a:fld id="{E1140628-0398-4274-ADEB-67A10833242C}" type="datetimeFigureOut">
              <a:rPr lang="es-CR" smtClean="0"/>
              <a:t>23/2/2022</a:t>
            </a:fld>
            <a:endParaRPr lang="es-CR" dirty="0"/>
          </a:p>
        </p:txBody>
      </p:sp>
      <p:sp>
        <p:nvSpPr>
          <p:cNvPr id="6" name="Marcador de pie de página 5">
            <a:extLst>
              <a:ext uri="{FF2B5EF4-FFF2-40B4-BE49-F238E27FC236}">
                <a16:creationId xmlns:a16="http://schemas.microsoft.com/office/drawing/2014/main" id="{5BF112A9-65C7-466C-9EFC-B5B680908C8B}"/>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16871FA9-C205-41DA-861D-1882CED2C044}"/>
              </a:ext>
            </a:extLst>
          </p:cNvPr>
          <p:cNvSpPr>
            <a:spLocks noGrp="1"/>
          </p:cNvSpPr>
          <p:nvPr>
            <p:ph type="sldNum" sz="quarter" idx="12"/>
          </p:nvPr>
        </p:nvSpPr>
        <p:spPr/>
        <p:txBody>
          <a:bodyPr/>
          <a:lstStyle/>
          <a:p>
            <a:fld id="{85171A87-4C74-4DB7-8559-06B486E71A88}" type="slidenum">
              <a:rPr lang="es-CR" smtClean="0"/>
              <a:t>‹Nº›</a:t>
            </a:fld>
            <a:endParaRPr lang="es-CR" dirty="0"/>
          </a:p>
        </p:txBody>
      </p:sp>
    </p:spTree>
    <p:extLst>
      <p:ext uri="{BB962C8B-B14F-4D97-AF65-F5344CB8AC3E}">
        <p14:creationId xmlns:p14="http://schemas.microsoft.com/office/powerpoint/2010/main" val="308714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5F2BFC-72C7-467C-83B5-924E2FD1D3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E577E0C-39E9-4B80-A57E-A625F2DE7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E8056EC-229E-4450-BAE0-BA88ABF630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40628-0398-4274-ADEB-67A10833242C}" type="datetimeFigureOut">
              <a:rPr lang="es-CR" smtClean="0"/>
              <a:t>23/2/2022</a:t>
            </a:fld>
            <a:endParaRPr lang="es-CR" dirty="0"/>
          </a:p>
        </p:txBody>
      </p:sp>
      <p:sp>
        <p:nvSpPr>
          <p:cNvPr id="5" name="Marcador de pie de página 4">
            <a:extLst>
              <a:ext uri="{FF2B5EF4-FFF2-40B4-BE49-F238E27FC236}">
                <a16:creationId xmlns:a16="http://schemas.microsoft.com/office/drawing/2014/main" id="{65A26513-0A8F-4441-AE7F-9EBF75D06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48A95243-205C-43A7-92A4-53C0031D5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71A87-4C74-4DB7-8559-06B486E71A88}" type="slidenum">
              <a:rPr lang="es-CR" smtClean="0"/>
              <a:t>‹Nº›</a:t>
            </a:fld>
            <a:endParaRPr lang="es-CR" dirty="0"/>
          </a:p>
        </p:txBody>
      </p:sp>
    </p:spTree>
    <p:extLst>
      <p:ext uri="{BB962C8B-B14F-4D97-AF65-F5344CB8AC3E}">
        <p14:creationId xmlns:p14="http://schemas.microsoft.com/office/powerpoint/2010/main" val="1648364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2/23/2022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2646550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jp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1.svg"/><Relationship Id="rId18" Type="http://schemas.openxmlformats.org/officeDocument/2006/relationships/image" Target="../media/image29.png"/><Relationship Id="rId3" Type="http://schemas.openxmlformats.org/officeDocument/2006/relationships/image" Target="../media/image9.jpg"/><Relationship Id="rId21" Type="http://schemas.openxmlformats.org/officeDocument/2006/relationships/image" Target="../media/image32.svg"/><Relationship Id="rId7" Type="http://schemas.openxmlformats.org/officeDocument/2006/relationships/image" Target="../media/image13.svg"/><Relationship Id="rId12" Type="http://schemas.openxmlformats.org/officeDocument/2006/relationships/image" Target="../media/image20.png"/><Relationship Id="rId17" Type="http://schemas.openxmlformats.org/officeDocument/2006/relationships/image" Target="../media/image28.svg"/><Relationship Id="rId25" Type="http://schemas.openxmlformats.org/officeDocument/2006/relationships/image" Target="../media/image36.sv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4.svg"/><Relationship Id="rId24" Type="http://schemas.openxmlformats.org/officeDocument/2006/relationships/image" Target="../media/image35.png"/><Relationship Id="rId5" Type="http://schemas.openxmlformats.org/officeDocument/2006/relationships/image" Target="../media/image11.svg"/><Relationship Id="rId15" Type="http://schemas.openxmlformats.org/officeDocument/2006/relationships/image" Target="../media/image26.svg"/><Relationship Id="rId23" Type="http://schemas.openxmlformats.org/officeDocument/2006/relationships/image" Target="../media/image34.svg"/><Relationship Id="rId10" Type="http://schemas.openxmlformats.org/officeDocument/2006/relationships/image" Target="../media/image16.png"/><Relationship Id="rId19" Type="http://schemas.openxmlformats.org/officeDocument/2006/relationships/image" Target="../media/image30.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5.png"/><Relationship Id="rId22"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8.svg"/><Relationship Id="rId18" Type="http://schemas.openxmlformats.org/officeDocument/2006/relationships/comments" Target="../comments/comment1.xml"/><Relationship Id="rId3" Type="http://schemas.openxmlformats.org/officeDocument/2006/relationships/image" Target="../media/image9.jpg"/><Relationship Id="rId7" Type="http://schemas.openxmlformats.org/officeDocument/2006/relationships/image" Target="../media/image13.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notesSlide" Target="../notesSlides/notesSlide5.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1.svg"/><Relationship Id="rId5" Type="http://schemas.openxmlformats.org/officeDocument/2006/relationships/image" Target="../media/image11.svg"/><Relationship Id="rId15" Type="http://schemas.openxmlformats.org/officeDocument/2006/relationships/image" Target="../media/image40.sv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7.svg"/><Relationship Id="rId1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11.sv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9.jpg"/><Relationship Id="rId7" Type="http://schemas.openxmlformats.org/officeDocument/2006/relationships/image" Target="../media/image44.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6.svg"/><Relationship Id="rId5" Type="http://schemas.openxmlformats.org/officeDocument/2006/relationships/image" Target="../media/image11.svg"/><Relationship Id="rId15" Type="http://schemas.openxmlformats.org/officeDocument/2006/relationships/image" Target="../media/image48.svg"/><Relationship Id="rId10" Type="http://schemas.openxmlformats.org/officeDocument/2006/relationships/image" Target="../media/image45.png"/><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9.jp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11.svg"/><Relationship Id="rId10" Type="http://schemas.openxmlformats.org/officeDocument/2006/relationships/image" Target="../media/image53.png"/><Relationship Id="rId4" Type="http://schemas.openxmlformats.org/officeDocument/2006/relationships/image" Target="../media/image10.png"/><Relationship Id="rId9"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11.sv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1.svg"/><Relationship Id="rId4" Type="http://schemas.openxmlformats.org/officeDocument/2006/relationships/diagramData" Target="../diagrams/data4.xml"/><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1.svg"/><Relationship Id="rId5" Type="http://schemas.openxmlformats.org/officeDocument/2006/relationships/diagramQuickStyle" Target="../diagrams/quickStyle5.xml"/><Relationship Id="rId10" Type="http://schemas.openxmlformats.org/officeDocument/2006/relationships/image" Target="../media/image10.png"/><Relationship Id="rId4" Type="http://schemas.openxmlformats.org/officeDocument/2006/relationships/diagramLayout" Target="../diagrams/layout5.xml"/><Relationship Id="rId9" Type="http://schemas.openxmlformats.org/officeDocument/2006/relationships/image" Target="../media/image57.sv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8.svg"/><Relationship Id="rId18" Type="http://schemas.openxmlformats.org/officeDocument/2006/relationships/image" Target="../media/image58.png"/><Relationship Id="rId3" Type="http://schemas.openxmlformats.org/officeDocument/2006/relationships/image" Target="../media/image9.jpg"/><Relationship Id="rId21" Type="http://schemas.openxmlformats.org/officeDocument/2006/relationships/image" Target="../media/image61.svg"/><Relationship Id="rId7" Type="http://schemas.openxmlformats.org/officeDocument/2006/relationships/image" Target="../media/image13.svg"/><Relationship Id="rId12" Type="http://schemas.openxmlformats.org/officeDocument/2006/relationships/image" Target="../media/image37.png"/><Relationship Id="rId17" Type="http://schemas.openxmlformats.org/officeDocument/2006/relationships/image" Target="../media/image40.svg"/><Relationship Id="rId2" Type="http://schemas.openxmlformats.org/officeDocument/2006/relationships/notesSlide" Target="../notesSlides/notesSlide13.xml"/><Relationship Id="rId16" Type="http://schemas.openxmlformats.org/officeDocument/2006/relationships/image" Target="../media/image39.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1.svg"/><Relationship Id="rId5" Type="http://schemas.openxmlformats.org/officeDocument/2006/relationships/image" Target="../media/image11.svg"/><Relationship Id="rId15" Type="http://schemas.openxmlformats.org/officeDocument/2006/relationships/image" Target="../media/image26.svg"/><Relationship Id="rId10" Type="http://schemas.openxmlformats.org/officeDocument/2006/relationships/image" Target="../media/image20.png"/><Relationship Id="rId19" Type="http://schemas.openxmlformats.org/officeDocument/2006/relationships/image" Target="../media/image59.svg"/><Relationship Id="rId4" Type="http://schemas.openxmlformats.org/officeDocument/2006/relationships/image" Target="../media/image10.png"/><Relationship Id="rId9" Type="http://schemas.openxmlformats.org/officeDocument/2006/relationships/image" Target="../media/image17.svg"/><Relationship Id="rId14" Type="http://schemas.openxmlformats.org/officeDocument/2006/relationships/image" Target="../media/image25.png"/><Relationship Id="rId22" Type="http://schemas.openxmlformats.org/officeDocument/2006/relationships/comments" Target="../comments/commen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4.xml"/><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D0B67-C697-4A1A-AE18-9312CEB7D795}"/>
              </a:ext>
            </a:extLst>
          </p:cNvPr>
          <p:cNvSpPr>
            <a:spLocks noGrp="1"/>
          </p:cNvSpPr>
          <p:nvPr>
            <p:ph type="ctrTitle"/>
          </p:nvPr>
        </p:nvSpPr>
        <p:spPr>
          <a:xfrm>
            <a:off x="741680" y="2299793"/>
            <a:ext cx="7869382" cy="1312228"/>
          </a:xfrm>
        </p:spPr>
        <p:txBody>
          <a:bodyPr>
            <a:noAutofit/>
          </a:bodyPr>
          <a:lstStyle/>
          <a:p>
            <a:pPr algn="l"/>
            <a:r>
              <a:rPr lang="es-CR" sz="6600" b="1" dirty="0">
                <a:solidFill>
                  <a:srgbClr val="204775"/>
                </a:solidFill>
                <a:latin typeface="Arial" panose="020B0604020202020204" pitchFamily="34" charset="0"/>
                <a:cs typeface="Arial" panose="020B0604020202020204" pitchFamily="34" charset="0"/>
              </a:rPr>
              <a:t>Informe de labores</a:t>
            </a:r>
            <a:br>
              <a:rPr lang="es-CR" sz="6600" b="1" dirty="0">
                <a:solidFill>
                  <a:srgbClr val="204775"/>
                </a:solidFill>
                <a:latin typeface="Arial" panose="020B0604020202020204" pitchFamily="34" charset="0"/>
                <a:cs typeface="Arial" panose="020B0604020202020204" pitchFamily="34" charset="0"/>
              </a:rPr>
            </a:br>
            <a:r>
              <a:rPr lang="es-CR" b="1" dirty="0">
                <a:solidFill>
                  <a:srgbClr val="204775"/>
                </a:solidFill>
                <a:latin typeface="Arial" panose="020B0604020202020204" pitchFamily="34" charset="0"/>
                <a:cs typeface="Arial" panose="020B0604020202020204" pitchFamily="34" charset="0"/>
              </a:rPr>
              <a:t>2021</a:t>
            </a:r>
            <a:endParaRPr lang="es-CR" b="1" dirty="0">
              <a:solidFill>
                <a:srgbClr val="355968"/>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AEFC46FF-608D-4566-A5FD-29FE08713B84}"/>
              </a:ext>
            </a:extLst>
          </p:cNvPr>
          <p:cNvSpPr>
            <a:spLocks noGrp="1"/>
          </p:cNvSpPr>
          <p:nvPr>
            <p:ph type="subTitle" idx="1"/>
          </p:nvPr>
        </p:nvSpPr>
        <p:spPr>
          <a:xfrm>
            <a:off x="741680" y="4252278"/>
            <a:ext cx="5669280" cy="1655762"/>
          </a:xfrm>
        </p:spPr>
        <p:txBody>
          <a:bodyPr/>
          <a:lstStyle/>
          <a:p>
            <a:endParaRPr lang="es-CR" dirty="0"/>
          </a:p>
          <a:p>
            <a:endParaRPr lang="es-CR" dirty="0"/>
          </a:p>
          <a:p>
            <a:endParaRPr lang="es-CR" dirty="0"/>
          </a:p>
        </p:txBody>
      </p:sp>
    </p:spTree>
    <p:extLst>
      <p:ext uri="{BB962C8B-B14F-4D97-AF65-F5344CB8AC3E}">
        <p14:creationId xmlns:p14="http://schemas.microsoft.com/office/powerpoint/2010/main" val="19495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9B34257-488D-43D4-88DC-DE79F74B7A09}"/>
              </a:ext>
            </a:extLst>
          </p:cNvPr>
          <p:cNvSpPr>
            <a:spLocks noGrp="1"/>
          </p:cNvSpPr>
          <p:nvPr>
            <p:ph type="title"/>
          </p:nvPr>
        </p:nvSpPr>
        <p:spPr>
          <a:xfrm>
            <a:off x="0" y="1244487"/>
            <a:ext cx="12192000" cy="497600"/>
          </a:xfrm>
        </p:spPr>
        <p:txBody>
          <a:bodyPr>
            <a:noAutofit/>
          </a:bodyPr>
          <a:lstStyle/>
          <a:p>
            <a:pPr lvl="0" algn="ctr" defTabSz="609630">
              <a:lnSpc>
                <a:spcPts val="2986"/>
              </a:lnSpc>
              <a:spcBef>
                <a:spcPts val="0"/>
              </a:spcBef>
              <a:defRPr/>
            </a:pPr>
            <a:r>
              <a:rPr lang="es-419" sz="2800" b="1" dirty="0">
                <a:solidFill>
                  <a:srgbClr val="204775"/>
                </a:solidFill>
                <a:latin typeface="Arial" panose="020B0604020202020204" pitchFamily="34" charset="0"/>
                <a:cs typeface="Arial" panose="020B0604020202020204" pitchFamily="34" charset="0"/>
              </a:rPr>
              <a:t>Fondos de inversión inmobiliarios: </a:t>
            </a:r>
            <a:r>
              <a:rPr lang="es-419" sz="2000" b="1" dirty="0">
                <a:solidFill>
                  <a:srgbClr val="204775"/>
                </a:solidFill>
                <a:latin typeface="Arial" panose="020B0604020202020204" pitchFamily="34" charset="0"/>
                <a:cs typeface="Arial" panose="020B0604020202020204" pitchFamily="34" charset="0"/>
              </a:rPr>
              <a:t>diversificación por actividad económica </a:t>
            </a:r>
            <a:endParaRPr lang="es-CR" sz="2000" b="1" dirty="0">
              <a:solidFill>
                <a:srgbClr val="204775"/>
              </a:solidFill>
              <a:latin typeface="Arial" panose="020B0604020202020204" pitchFamily="34" charset="0"/>
              <a:cs typeface="Arial" panose="020B0604020202020204" pitchFamily="34" charset="0"/>
            </a:endParaRPr>
          </a:p>
        </p:txBody>
      </p:sp>
      <p:graphicFrame>
        <p:nvGraphicFramePr>
          <p:cNvPr id="6" name="Chart 3">
            <a:extLst>
              <a:ext uri="{FF2B5EF4-FFF2-40B4-BE49-F238E27FC236}">
                <a16:creationId xmlns:a16="http://schemas.microsoft.com/office/drawing/2014/main" id="{DB7B906F-21FB-4AA7-B9ED-FEE62252108A}"/>
              </a:ext>
            </a:extLst>
          </p:cNvPr>
          <p:cNvGraphicFramePr>
            <a:graphicFrameLocks/>
          </p:cNvGraphicFramePr>
          <p:nvPr>
            <p:extLst>
              <p:ext uri="{D42A27DB-BD31-4B8C-83A1-F6EECF244321}">
                <p14:modId xmlns:p14="http://schemas.microsoft.com/office/powerpoint/2010/main" val="2233985360"/>
              </p:ext>
            </p:extLst>
          </p:nvPr>
        </p:nvGraphicFramePr>
        <p:xfrm>
          <a:off x="1003126" y="1802966"/>
          <a:ext cx="10185747" cy="4482763"/>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5C207EEE-1E4B-49D1-BD2D-F56484AA4696}"/>
              </a:ext>
            </a:extLst>
          </p:cNvPr>
          <p:cNvSpPr txBox="1"/>
          <p:nvPr/>
        </p:nvSpPr>
        <p:spPr>
          <a:xfrm>
            <a:off x="1012377" y="6428253"/>
            <a:ext cx="11130643" cy="276999"/>
          </a:xfrm>
          <a:prstGeom prst="rect">
            <a:avLst/>
          </a:prstGeom>
          <a:noFill/>
        </p:spPr>
        <p:txBody>
          <a:bodyPr wrap="square" rtlCol="0">
            <a:spAutoFit/>
          </a:bodyPr>
          <a:lstStyle/>
          <a:p>
            <a:r>
              <a:rPr lang="es-CR" sz="1200" i="1" dirty="0">
                <a:latin typeface="Arial" panose="020B0604020202020204" pitchFamily="34" charset="0"/>
                <a:cs typeface="Arial" panose="020B0604020202020204" pitchFamily="34" charset="0"/>
              </a:rPr>
              <a:t>En el 2021 mantiene el comportamiento de años anteriores con una mejora en parques industriales</a:t>
            </a:r>
          </a:p>
        </p:txBody>
      </p:sp>
      <p:cxnSp>
        <p:nvCxnSpPr>
          <p:cNvPr id="4" name="Conector recto 3">
            <a:extLst>
              <a:ext uri="{FF2B5EF4-FFF2-40B4-BE49-F238E27FC236}">
                <a16:creationId xmlns:a16="http://schemas.microsoft.com/office/drawing/2014/main" id="{C893B52D-3DC3-4042-A288-B3A75AE38BFE}"/>
              </a:ext>
            </a:extLst>
          </p:cNvPr>
          <p:cNvCxnSpPr/>
          <p:nvPr/>
        </p:nvCxnSpPr>
        <p:spPr>
          <a:xfrm>
            <a:off x="9807262" y="5679583"/>
            <a:ext cx="2446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Conector recto 6">
            <a:extLst>
              <a:ext uri="{FF2B5EF4-FFF2-40B4-BE49-F238E27FC236}">
                <a16:creationId xmlns:a16="http://schemas.microsoft.com/office/drawing/2014/main" id="{3EA21C5C-AD36-451A-BA02-0FFAE0840F2A}"/>
              </a:ext>
            </a:extLst>
          </p:cNvPr>
          <p:cNvCxnSpPr/>
          <p:nvPr/>
        </p:nvCxnSpPr>
        <p:spPr>
          <a:xfrm>
            <a:off x="10114209" y="5677437"/>
            <a:ext cx="244698" cy="0"/>
          </a:xfrm>
          <a:prstGeom prst="line">
            <a:avLst/>
          </a:prstGeom>
          <a:ln>
            <a:solidFill>
              <a:srgbClr val="FBAF3D"/>
            </a:solidFill>
          </a:ln>
        </p:spPr>
        <p:style>
          <a:lnRef idx="3">
            <a:schemeClr val="accent1"/>
          </a:lnRef>
          <a:fillRef idx="0">
            <a:schemeClr val="accent1"/>
          </a:fillRef>
          <a:effectRef idx="2">
            <a:schemeClr val="accent1"/>
          </a:effectRef>
          <a:fontRef idx="minor">
            <a:schemeClr val="tx1"/>
          </a:fontRef>
        </p:style>
      </p:cxnSp>
      <p:cxnSp>
        <p:nvCxnSpPr>
          <p:cNvPr id="8" name="Conector recto 7">
            <a:extLst>
              <a:ext uri="{FF2B5EF4-FFF2-40B4-BE49-F238E27FC236}">
                <a16:creationId xmlns:a16="http://schemas.microsoft.com/office/drawing/2014/main" id="{CC4AC4FA-2D29-49AC-82F9-985785405D97}"/>
              </a:ext>
            </a:extLst>
          </p:cNvPr>
          <p:cNvCxnSpPr/>
          <p:nvPr/>
        </p:nvCxnSpPr>
        <p:spPr>
          <a:xfrm>
            <a:off x="10440473" y="5679584"/>
            <a:ext cx="244698" cy="0"/>
          </a:xfrm>
          <a:prstGeom prst="line">
            <a:avLst/>
          </a:prstGeom>
          <a:ln>
            <a:solidFill>
              <a:srgbClr val="81BD4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358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9B34257-488D-43D4-88DC-DE79F74B7A09}"/>
              </a:ext>
            </a:extLst>
          </p:cNvPr>
          <p:cNvSpPr>
            <a:spLocks noGrp="1"/>
          </p:cNvSpPr>
          <p:nvPr>
            <p:ph type="title"/>
          </p:nvPr>
        </p:nvSpPr>
        <p:spPr>
          <a:xfrm>
            <a:off x="0" y="1175341"/>
            <a:ext cx="12192000" cy="497600"/>
          </a:xfrm>
        </p:spPr>
        <p:txBody>
          <a:bodyPr>
            <a:noAutofit/>
          </a:bodyPr>
          <a:lstStyle/>
          <a:p>
            <a:pPr lvl="0" algn="ctr" defTabSz="609630">
              <a:lnSpc>
                <a:spcPts val="2986"/>
              </a:lnSpc>
              <a:spcBef>
                <a:spcPts val="0"/>
              </a:spcBef>
              <a:defRPr/>
            </a:pPr>
            <a:r>
              <a:rPr lang="es-419" sz="2800" b="1" dirty="0">
                <a:solidFill>
                  <a:srgbClr val="204775"/>
                </a:solidFill>
                <a:latin typeface="Arial" panose="020B0604020202020204" pitchFamily="34" charset="0"/>
                <a:cs typeface="Arial" panose="020B0604020202020204" pitchFamily="34" charset="0"/>
              </a:rPr>
              <a:t>Salud financiera de las entidades</a:t>
            </a:r>
            <a:endParaRPr lang="es-CR" sz="2800" b="1" dirty="0">
              <a:solidFill>
                <a:srgbClr val="204775"/>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EE9D9B7E-3F8F-459A-9891-3379AA313C1D}"/>
              </a:ext>
            </a:extLst>
          </p:cNvPr>
          <p:cNvPicPr>
            <a:picLocks noChangeAspect="1"/>
          </p:cNvPicPr>
          <p:nvPr/>
        </p:nvPicPr>
        <p:blipFill>
          <a:blip r:embed="rId3"/>
          <a:stretch>
            <a:fillRect/>
          </a:stretch>
        </p:blipFill>
        <p:spPr>
          <a:xfrm>
            <a:off x="4710938" y="2120349"/>
            <a:ext cx="6824938" cy="3909389"/>
          </a:xfrm>
          <a:prstGeom prst="rect">
            <a:avLst/>
          </a:prstGeom>
        </p:spPr>
      </p:pic>
      <p:sp>
        <p:nvSpPr>
          <p:cNvPr id="2" name="CuadroTexto 1">
            <a:extLst>
              <a:ext uri="{FF2B5EF4-FFF2-40B4-BE49-F238E27FC236}">
                <a16:creationId xmlns:a16="http://schemas.microsoft.com/office/drawing/2014/main" id="{BCC10BB3-392C-42A8-9422-1544BF30F37E}"/>
              </a:ext>
            </a:extLst>
          </p:cNvPr>
          <p:cNvSpPr txBox="1"/>
          <p:nvPr/>
        </p:nvSpPr>
        <p:spPr>
          <a:xfrm>
            <a:off x="4996316" y="6277197"/>
            <a:ext cx="6788511" cy="276999"/>
          </a:xfrm>
          <a:prstGeom prst="rect">
            <a:avLst/>
          </a:prstGeom>
          <a:noFill/>
        </p:spPr>
        <p:txBody>
          <a:bodyPr wrap="square" rtlCol="0">
            <a:spAutoFit/>
          </a:bodyPr>
          <a:lstStyle/>
          <a:p>
            <a:r>
              <a:rPr lang="es-CR" sz="1200" i="1" dirty="0">
                <a:latin typeface="Arial" panose="020B0604020202020204" pitchFamily="34" charset="0"/>
                <a:cs typeface="Arial" panose="020B0604020202020204" pitchFamily="34" charset="0"/>
              </a:rPr>
              <a:t>Mejora en los indicadores del PB y BNV y disminución para SFI e </a:t>
            </a:r>
            <a:r>
              <a:rPr lang="es-CR" sz="1200" i="1" dirty="0" err="1">
                <a:latin typeface="Arial" panose="020B0604020202020204" pitchFamily="34" charset="0"/>
                <a:cs typeface="Arial" panose="020B0604020202020204" pitchFamily="34" charset="0"/>
              </a:rPr>
              <a:t>Interclear</a:t>
            </a:r>
            <a:endParaRPr lang="es-CR" sz="1200" i="1" dirty="0">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C9140678-721C-40F1-BA54-55FC2B3BBCBA}"/>
              </a:ext>
            </a:extLst>
          </p:cNvPr>
          <p:cNvGrpSpPr/>
          <p:nvPr/>
        </p:nvGrpSpPr>
        <p:grpSpPr>
          <a:xfrm>
            <a:off x="275394" y="2228346"/>
            <a:ext cx="3888992" cy="579222"/>
            <a:chOff x="1436" y="494"/>
            <a:chExt cx="3888992" cy="990465"/>
          </a:xfrm>
          <a:solidFill>
            <a:srgbClr val="FBAF3D"/>
          </a:solidFill>
          <a:effectLst>
            <a:outerShdw blurRad="50800" dist="38100" dir="5400000" algn="t" rotWithShape="0">
              <a:prstClr val="black">
                <a:alpha val="40000"/>
              </a:prstClr>
            </a:outerShdw>
          </a:effectLst>
        </p:grpSpPr>
        <p:sp>
          <p:nvSpPr>
            <p:cNvPr id="7" name="Rectángulo: esquinas redondeadas 6">
              <a:extLst>
                <a:ext uri="{FF2B5EF4-FFF2-40B4-BE49-F238E27FC236}">
                  <a16:creationId xmlns:a16="http://schemas.microsoft.com/office/drawing/2014/main" id="{E0B8AED8-56F3-432A-9010-7704256D919B}"/>
                </a:ext>
              </a:extLst>
            </p:cNvPr>
            <p:cNvSpPr/>
            <p:nvPr/>
          </p:nvSpPr>
          <p:spPr>
            <a:xfrm>
              <a:off x="1436" y="494"/>
              <a:ext cx="3888992" cy="990465"/>
            </a:xfrm>
            <a:prstGeom prst="roundRect">
              <a:avLst>
                <a:gd name="adj" fmla="val 10000"/>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ectángulo: esquinas redondeadas 4">
              <a:extLst>
                <a:ext uri="{FF2B5EF4-FFF2-40B4-BE49-F238E27FC236}">
                  <a16:creationId xmlns:a16="http://schemas.microsoft.com/office/drawing/2014/main" id="{582609F0-F5D2-41BB-9CBC-5EDE763A18CD}"/>
                </a:ext>
              </a:extLst>
            </p:cNvPr>
            <p:cNvSpPr txBox="1"/>
            <p:nvPr/>
          </p:nvSpPr>
          <p:spPr>
            <a:xfrm>
              <a:off x="30446" y="29504"/>
              <a:ext cx="3830972" cy="9324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b="1" dirty="0">
                  <a:solidFill>
                    <a:schemeClr val="tx1"/>
                  </a:solidFill>
                  <a:latin typeface="Arial" panose="020B0604020202020204" pitchFamily="34" charset="0"/>
                  <a:cs typeface="Arial" panose="020B0604020202020204" pitchFamily="34" charset="0"/>
                </a:rPr>
                <a:t>A diciembre 2021</a:t>
              </a:r>
              <a:endParaRPr lang="es-CR" sz="2000" b="1" kern="1200" dirty="0">
                <a:solidFill>
                  <a:schemeClr val="tx1"/>
                </a:solidFill>
                <a:latin typeface="Arial" panose="020B0604020202020204" pitchFamily="34" charset="0"/>
                <a:cs typeface="Arial" panose="020B0604020202020204" pitchFamily="34" charset="0"/>
              </a:endParaRPr>
            </a:p>
          </p:txBody>
        </p:sp>
      </p:grpSp>
      <p:grpSp>
        <p:nvGrpSpPr>
          <p:cNvPr id="9" name="Grupo 8">
            <a:extLst>
              <a:ext uri="{FF2B5EF4-FFF2-40B4-BE49-F238E27FC236}">
                <a16:creationId xmlns:a16="http://schemas.microsoft.com/office/drawing/2014/main" id="{DA4614F7-CDFF-41EC-8434-591C69C69F4A}"/>
              </a:ext>
            </a:extLst>
          </p:cNvPr>
          <p:cNvGrpSpPr/>
          <p:nvPr/>
        </p:nvGrpSpPr>
        <p:grpSpPr>
          <a:xfrm>
            <a:off x="246384" y="2957858"/>
            <a:ext cx="1866119" cy="517837"/>
            <a:chOff x="1436" y="1060345"/>
            <a:chExt cx="1866119" cy="990465"/>
          </a:xfrm>
          <a:solidFill>
            <a:schemeClr val="accent2">
              <a:lumMod val="20000"/>
              <a:lumOff val="80000"/>
            </a:schemeClr>
          </a:solidFill>
        </p:grpSpPr>
        <p:sp>
          <p:nvSpPr>
            <p:cNvPr id="10" name="Rectángulo: esquinas redondeadas 9">
              <a:extLst>
                <a:ext uri="{FF2B5EF4-FFF2-40B4-BE49-F238E27FC236}">
                  <a16:creationId xmlns:a16="http://schemas.microsoft.com/office/drawing/2014/main" id="{BE27E77E-FDEC-47E8-9FA2-E48E01072AEE}"/>
                </a:ext>
              </a:extLst>
            </p:cNvPr>
            <p:cNvSpPr/>
            <p:nvPr/>
          </p:nvSpPr>
          <p:spPr>
            <a:xfrm>
              <a:off x="1436" y="1060345"/>
              <a:ext cx="1866119" cy="990465"/>
            </a:xfrm>
            <a:prstGeom prst="roundRect">
              <a:avLst>
                <a:gd name="adj" fmla="val 10000"/>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ctángulo: esquinas redondeadas 6">
              <a:extLst>
                <a:ext uri="{FF2B5EF4-FFF2-40B4-BE49-F238E27FC236}">
                  <a16:creationId xmlns:a16="http://schemas.microsoft.com/office/drawing/2014/main" id="{A48493C5-872F-45DA-BD5B-A525CF6805C0}"/>
                </a:ext>
              </a:extLst>
            </p:cNvPr>
            <p:cNvSpPr txBox="1"/>
            <p:nvPr/>
          </p:nvSpPr>
          <p:spPr>
            <a:xfrm>
              <a:off x="30446" y="1089355"/>
              <a:ext cx="1808099" cy="9324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latin typeface="Arial" panose="020B0604020202020204" pitchFamily="34" charset="0"/>
                  <a:cs typeface="Arial" panose="020B0604020202020204" pitchFamily="34" charset="0"/>
                </a:rPr>
                <a:t>Puestos de bolsa</a:t>
              </a:r>
            </a:p>
          </p:txBody>
        </p:sp>
      </p:grpSp>
      <p:grpSp>
        <p:nvGrpSpPr>
          <p:cNvPr id="12" name="Grupo 11">
            <a:extLst>
              <a:ext uri="{FF2B5EF4-FFF2-40B4-BE49-F238E27FC236}">
                <a16:creationId xmlns:a16="http://schemas.microsoft.com/office/drawing/2014/main" id="{DB567A70-4708-4131-B5F9-19B57A201088}"/>
              </a:ext>
            </a:extLst>
          </p:cNvPr>
          <p:cNvGrpSpPr/>
          <p:nvPr/>
        </p:nvGrpSpPr>
        <p:grpSpPr>
          <a:xfrm>
            <a:off x="246384" y="3487322"/>
            <a:ext cx="1866119" cy="1143147"/>
            <a:chOff x="1436" y="2120195"/>
            <a:chExt cx="1866119" cy="990465"/>
          </a:xfrm>
          <a:noFill/>
        </p:grpSpPr>
        <p:sp>
          <p:nvSpPr>
            <p:cNvPr id="13" name="Rectángulo: esquinas redondeadas 12">
              <a:extLst>
                <a:ext uri="{FF2B5EF4-FFF2-40B4-BE49-F238E27FC236}">
                  <a16:creationId xmlns:a16="http://schemas.microsoft.com/office/drawing/2014/main" id="{53D8313A-E6D4-4E06-B5A5-CA6376BEB4C5}"/>
                </a:ext>
              </a:extLst>
            </p:cNvPr>
            <p:cNvSpPr/>
            <p:nvPr/>
          </p:nvSpPr>
          <p:spPr>
            <a:xfrm>
              <a:off x="1436" y="2120195"/>
              <a:ext cx="1866119" cy="990465"/>
            </a:xfrm>
            <a:prstGeom prst="roundRect">
              <a:avLst>
                <a:gd name="adj" fmla="val 10000"/>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ectángulo: esquinas redondeadas 8">
              <a:extLst>
                <a:ext uri="{FF2B5EF4-FFF2-40B4-BE49-F238E27FC236}">
                  <a16:creationId xmlns:a16="http://schemas.microsoft.com/office/drawing/2014/main" id="{1CEF5AFF-4AD8-47CA-A65D-90119F18E66E}"/>
                </a:ext>
              </a:extLst>
            </p:cNvPr>
            <p:cNvSpPr txBox="1"/>
            <p:nvPr/>
          </p:nvSpPr>
          <p:spPr>
            <a:xfrm>
              <a:off x="30446" y="2149205"/>
              <a:ext cx="1808099" cy="9324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R" sz="1200" kern="1200" dirty="0">
                  <a:latin typeface="Arial" panose="020B0604020202020204" pitchFamily="34" charset="0"/>
                  <a:cs typeface="Arial" panose="020B0604020202020204" pitchFamily="34" charset="0"/>
                </a:rPr>
                <a:t>Utilidad + </a:t>
              </a:r>
              <a:r>
                <a:rPr lang="es-CR" sz="1200" dirty="0">
                  <a:latin typeface="Arial" panose="020B0604020202020204" pitchFamily="34" charset="0"/>
                  <a:cs typeface="Arial" panose="020B0604020202020204" pitchFamily="34" charset="0"/>
                </a:rPr>
                <a:t>32,4</a:t>
              </a:r>
              <a:r>
                <a:rPr lang="es-CR" sz="1200" kern="1200" dirty="0">
                  <a:latin typeface="Arial" panose="020B0604020202020204" pitchFamily="34" charset="0"/>
                  <a:cs typeface="Arial" panose="020B0604020202020204" pitchFamily="34" charset="0"/>
                </a:rPr>
                <a:t>%</a:t>
              </a:r>
            </a:p>
            <a:p>
              <a:pPr marL="0" lvl="0" indent="0" algn="ctr" defTabSz="444500">
                <a:lnSpc>
                  <a:spcPct val="90000"/>
                </a:lnSpc>
                <a:spcBef>
                  <a:spcPct val="0"/>
                </a:spcBef>
                <a:spcAft>
                  <a:spcPct val="35000"/>
                </a:spcAft>
                <a:buNone/>
              </a:pPr>
              <a:r>
                <a:rPr lang="es-CR" sz="1200" dirty="0">
                  <a:latin typeface="Arial" panose="020B0604020202020204" pitchFamily="34" charset="0"/>
                  <a:cs typeface="Arial" panose="020B0604020202020204" pitchFamily="34" charset="0"/>
                </a:rPr>
                <a:t>ROE 14.88%</a:t>
              </a:r>
              <a:endParaRPr lang="es-CR" sz="1200" kern="1200" dirty="0">
                <a:latin typeface="Arial" panose="020B0604020202020204" pitchFamily="34" charset="0"/>
                <a:cs typeface="Arial" panose="020B0604020202020204" pitchFamily="34" charset="0"/>
              </a:endParaRPr>
            </a:p>
            <a:p>
              <a:pPr marL="0" lvl="0" indent="0" algn="ctr" defTabSz="444500">
                <a:lnSpc>
                  <a:spcPct val="90000"/>
                </a:lnSpc>
                <a:spcBef>
                  <a:spcPct val="0"/>
                </a:spcBef>
                <a:spcAft>
                  <a:spcPct val="35000"/>
                </a:spcAft>
                <a:buNone/>
              </a:pPr>
              <a:r>
                <a:rPr lang="es-CR" sz="1200" dirty="0">
                  <a:latin typeface="Arial" panose="020B0604020202020204" pitchFamily="34" charset="0"/>
                  <a:cs typeface="Arial" panose="020B0604020202020204" pitchFamily="34" charset="0"/>
                </a:rPr>
                <a:t>+ 31</a:t>
              </a:r>
              <a:r>
                <a:rPr lang="es-CR" sz="1200" kern="1200" dirty="0">
                  <a:latin typeface="Arial" panose="020B0604020202020204" pitchFamily="34" charset="0"/>
                  <a:cs typeface="Arial" panose="020B0604020202020204" pitchFamily="34" charset="0"/>
                </a:rPr>
                <a:t>% de comisiones</a:t>
              </a:r>
            </a:p>
          </p:txBody>
        </p:sp>
      </p:grpSp>
      <p:grpSp>
        <p:nvGrpSpPr>
          <p:cNvPr id="15" name="Grupo 14">
            <a:extLst>
              <a:ext uri="{FF2B5EF4-FFF2-40B4-BE49-F238E27FC236}">
                <a16:creationId xmlns:a16="http://schemas.microsoft.com/office/drawing/2014/main" id="{05C3F973-F853-412E-97F9-2FDEF1B6622D}"/>
              </a:ext>
            </a:extLst>
          </p:cNvPr>
          <p:cNvGrpSpPr/>
          <p:nvPr/>
        </p:nvGrpSpPr>
        <p:grpSpPr>
          <a:xfrm>
            <a:off x="2269258" y="2916757"/>
            <a:ext cx="1866119" cy="539233"/>
            <a:chOff x="2024310" y="1060345"/>
            <a:chExt cx="1866119" cy="990465"/>
          </a:xfrm>
          <a:solidFill>
            <a:schemeClr val="accent2">
              <a:lumMod val="20000"/>
              <a:lumOff val="80000"/>
            </a:schemeClr>
          </a:solidFill>
        </p:grpSpPr>
        <p:sp>
          <p:nvSpPr>
            <p:cNvPr id="16" name="Rectángulo: esquinas redondeadas 15">
              <a:extLst>
                <a:ext uri="{FF2B5EF4-FFF2-40B4-BE49-F238E27FC236}">
                  <a16:creationId xmlns:a16="http://schemas.microsoft.com/office/drawing/2014/main" id="{663D7E8D-B048-42BC-88F6-9B72249DAFA9}"/>
                </a:ext>
              </a:extLst>
            </p:cNvPr>
            <p:cNvSpPr/>
            <p:nvPr/>
          </p:nvSpPr>
          <p:spPr>
            <a:xfrm>
              <a:off x="2024310" y="1060345"/>
              <a:ext cx="1866119" cy="990465"/>
            </a:xfrm>
            <a:prstGeom prst="roundRect">
              <a:avLst>
                <a:gd name="adj" fmla="val 10000"/>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ángulo: esquinas redondeadas 10">
              <a:extLst>
                <a:ext uri="{FF2B5EF4-FFF2-40B4-BE49-F238E27FC236}">
                  <a16:creationId xmlns:a16="http://schemas.microsoft.com/office/drawing/2014/main" id="{C8C75CE4-3C2A-4443-A938-62CAA68CA435}"/>
                </a:ext>
              </a:extLst>
            </p:cNvPr>
            <p:cNvSpPr txBox="1"/>
            <p:nvPr/>
          </p:nvSpPr>
          <p:spPr>
            <a:xfrm>
              <a:off x="2053320" y="1089355"/>
              <a:ext cx="1808099" cy="9324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latin typeface="Arial" panose="020B0604020202020204" pitchFamily="34" charset="0"/>
                  <a:cs typeface="Arial" panose="020B0604020202020204" pitchFamily="34" charset="0"/>
                </a:rPr>
                <a:t>SFI</a:t>
              </a:r>
            </a:p>
          </p:txBody>
        </p:sp>
      </p:grpSp>
      <p:grpSp>
        <p:nvGrpSpPr>
          <p:cNvPr id="18" name="Grupo 17">
            <a:extLst>
              <a:ext uri="{FF2B5EF4-FFF2-40B4-BE49-F238E27FC236}">
                <a16:creationId xmlns:a16="http://schemas.microsoft.com/office/drawing/2014/main" id="{AFD0D47F-E2E0-4428-AEB0-30E9B7A66998}"/>
              </a:ext>
            </a:extLst>
          </p:cNvPr>
          <p:cNvGrpSpPr/>
          <p:nvPr/>
        </p:nvGrpSpPr>
        <p:grpSpPr>
          <a:xfrm>
            <a:off x="2269258" y="3471899"/>
            <a:ext cx="1866119" cy="1158570"/>
            <a:chOff x="2024310" y="2120195"/>
            <a:chExt cx="1866119" cy="990465"/>
          </a:xfrm>
          <a:noFill/>
        </p:grpSpPr>
        <p:sp>
          <p:nvSpPr>
            <p:cNvPr id="19" name="Rectángulo: esquinas redondeadas 18">
              <a:extLst>
                <a:ext uri="{FF2B5EF4-FFF2-40B4-BE49-F238E27FC236}">
                  <a16:creationId xmlns:a16="http://schemas.microsoft.com/office/drawing/2014/main" id="{A41D7704-913A-4170-857E-D3D6B0512963}"/>
                </a:ext>
              </a:extLst>
            </p:cNvPr>
            <p:cNvSpPr/>
            <p:nvPr/>
          </p:nvSpPr>
          <p:spPr>
            <a:xfrm>
              <a:off x="2024310" y="2120195"/>
              <a:ext cx="1866119" cy="990465"/>
            </a:xfrm>
            <a:prstGeom prst="roundRect">
              <a:avLst>
                <a:gd name="adj" fmla="val 10000"/>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Rectángulo: esquinas redondeadas 12">
              <a:extLst>
                <a:ext uri="{FF2B5EF4-FFF2-40B4-BE49-F238E27FC236}">
                  <a16:creationId xmlns:a16="http://schemas.microsoft.com/office/drawing/2014/main" id="{66D04D49-EA58-4085-A2D6-EE90D4D3BD95}"/>
                </a:ext>
              </a:extLst>
            </p:cNvPr>
            <p:cNvSpPr txBox="1"/>
            <p:nvPr/>
          </p:nvSpPr>
          <p:spPr>
            <a:xfrm>
              <a:off x="2053320" y="2149205"/>
              <a:ext cx="1808099" cy="9324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R" sz="1200" kern="1200" dirty="0">
                  <a:latin typeface="Arial" panose="020B0604020202020204" pitchFamily="34" charset="0"/>
                  <a:cs typeface="Arial" panose="020B0604020202020204" pitchFamily="34" charset="0"/>
                </a:rPr>
                <a:t>Utilidad - 1,6%</a:t>
              </a:r>
            </a:p>
            <a:p>
              <a:pPr marL="0" lvl="0" indent="0" algn="ctr" defTabSz="444500">
                <a:lnSpc>
                  <a:spcPct val="90000"/>
                </a:lnSpc>
                <a:spcBef>
                  <a:spcPct val="0"/>
                </a:spcBef>
                <a:spcAft>
                  <a:spcPct val="35000"/>
                </a:spcAft>
                <a:buNone/>
              </a:pPr>
              <a:r>
                <a:rPr lang="es-CR" sz="1200" kern="1200" dirty="0">
                  <a:latin typeface="Arial" panose="020B0604020202020204" pitchFamily="34" charset="0"/>
                  <a:cs typeface="Arial" panose="020B0604020202020204" pitchFamily="34" charset="0"/>
                </a:rPr>
                <a:t>ROE </a:t>
              </a:r>
              <a:r>
                <a:rPr lang="es-CR" sz="1200" dirty="0">
                  <a:latin typeface="Arial" panose="020B0604020202020204" pitchFamily="34" charset="0"/>
                  <a:cs typeface="Arial" panose="020B0604020202020204" pitchFamily="34" charset="0"/>
                </a:rPr>
                <a:t>19.42%</a:t>
              </a:r>
              <a:endParaRPr lang="es-CR" sz="1200" kern="1200" dirty="0">
                <a:latin typeface="Arial" panose="020B0604020202020204" pitchFamily="34" charset="0"/>
                <a:cs typeface="Arial" panose="020B0604020202020204" pitchFamily="34" charset="0"/>
              </a:endParaRPr>
            </a:p>
            <a:p>
              <a:pPr marL="0" lvl="0" indent="0" algn="ctr" defTabSz="444500">
                <a:lnSpc>
                  <a:spcPct val="90000"/>
                </a:lnSpc>
                <a:spcBef>
                  <a:spcPct val="0"/>
                </a:spcBef>
                <a:spcAft>
                  <a:spcPct val="35000"/>
                </a:spcAft>
                <a:buNone/>
              </a:pPr>
              <a:r>
                <a:rPr lang="es-CR" sz="1200" kern="1200" dirty="0">
                  <a:latin typeface="Arial" panose="020B0604020202020204" pitchFamily="34" charset="0"/>
                  <a:cs typeface="Arial" panose="020B0604020202020204" pitchFamily="34" charset="0"/>
                </a:rPr>
                <a:t>Concentración en FI en $</a:t>
              </a:r>
            </a:p>
          </p:txBody>
        </p:sp>
      </p:grpSp>
      <p:grpSp>
        <p:nvGrpSpPr>
          <p:cNvPr id="21" name="Grupo 20">
            <a:extLst>
              <a:ext uri="{FF2B5EF4-FFF2-40B4-BE49-F238E27FC236}">
                <a16:creationId xmlns:a16="http://schemas.microsoft.com/office/drawing/2014/main" id="{0004BC53-4150-4D3D-9D2D-D91DBEF5B93A}"/>
              </a:ext>
            </a:extLst>
          </p:cNvPr>
          <p:cNvGrpSpPr/>
          <p:nvPr/>
        </p:nvGrpSpPr>
        <p:grpSpPr>
          <a:xfrm>
            <a:off x="275394" y="4732121"/>
            <a:ext cx="1866119" cy="517837"/>
            <a:chOff x="1436" y="1060345"/>
            <a:chExt cx="1866119" cy="990465"/>
          </a:xfrm>
          <a:solidFill>
            <a:schemeClr val="accent2">
              <a:lumMod val="20000"/>
              <a:lumOff val="80000"/>
            </a:schemeClr>
          </a:solidFill>
        </p:grpSpPr>
        <p:sp>
          <p:nvSpPr>
            <p:cNvPr id="22" name="Rectángulo: esquinas redondeadas 21">
              <a:extLst>
                <a:ext uri="{FF2B5EF4-FFF2-40B4-BE49-F238E27FC236}">
                  <a16:creationId xmlns:a16="http://schemas.microsoft.com/office/drawing/2014/main" id="{5B5008C2-ED1B-4A46-9EE9-F19679E891E5}"/>
                </a:ext>
              </a:extLst>
            </p:cNvPr>
            <p:cNvSpPr/>
            <p:nvPr/>
          </p:nvSpPr>
          <p:spPr>
            <a:xfrm>
              <a:off x="1436" y="1060345"/>
              <a:ext cx="1866119" cy="990465"/>
            </a:xfrm>
            <a:prstGeom prst="roundRect">
              <a:avLst>
                <a:gd name="adj" fmla="val 10000"/>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ángulo: esquinas redondeadas 6">
              <a:extLst>
                <a:ext uri="{FF2B5EF4-FFF2-40B4-BE49-F238E27FC236}">
                  <a16:creationId xmlns:a16="http://schemas.microsoft.com/office/drawing/2014/main" id="{B54C6ADF-D314-4E65-8C11-ABFCAC622053}"/>
                </a:ext>
              </a:extLst>
            </p:cNvPr>
            <p:cNvSpPr txBox="1"/>
            <p:nvPr/>
          </p:nvSpPr>
          <p:spPr>
            <a:xfrm>
              <a:off x="30446" y="1089355"/>
              <a:ext cx="1808099" cy="9324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latin typeface="Arial" panose="020B0604020202020204" pitchFamily="34" charset="0"/>
                  <a:cs typeface="Arial" panose="020B0604020202020204" pitchFamily="34" charset="0"/>
                </a:rPr>
                <a:t>BNV</a:t>
              </a:r>
            </a:p>
          </p:txBody>
        </p:sp>
      </p:grpSp>
      <p:grpSp>
        <p:nvGrpSpPr>
          <p:cNvPr id="24" name="Grupo 23">
            <a:extLst>
              <a:ext uri="{FF2B5EF4-FFF2-40B4-BE49-F238E27FC236}">
                <a16:creationId xmlns:a16="http://schemas.microsoft.com/office/drawing/2014/main" id="{9095A2AB-2936-46F2-9D40-453231F0A564}"/>
              </a:ext>
            </a:extLst>
          </p:cNvPr>
          <p:cNvGrpSpPr/>
          <p:nvPr/>
        </p:nvGrpSpPr>
        <p:grpSpPr>
          <a:xfrm>
            <a:off x="275394" y="5261585"/>
            <a:ext cx="1866119" cy="1142694"/>
            <a:chOff x="1436" y="2120195"/>
            <a:chExt cx="1866119" cy="990465"/>
          </a:xfrm>
          <a:noFill/>
        </p:grpSpPr>
        <p:sp>
          <p:nvSpPr>
            <p:cNvPr id="25" name="Rectángulo: esquinas redondeadas 24">
              <a:extLst>
                <a:ext uri="{FF2B5EF4-FFF2-40B4-BE49-F238E27FC236}">
                  <a16:creationId xmlns:a16="http://schemas.microsoft.com/office/drawing/2014/main" id="{FB0DBE1E-36C0-45EF-8FFD-0A4B94A43DCF}"/>
                </a:ext>
              </a:extLst>
            </p:cNvPr>
            <p:cNvSpPr/>
            <p:nvPr/>
          </p:nvSpPr>
          <p:spPr>
            <a:xfrm>
              <a:off x="1436" y="2120195"/>
              <a:ext cx="1866119" cy="990465"/>
            </a:xfrm>
            <a:prstGeom prst="roundRect">
              <a:avLst>
                <a:gd name="adj" fmla="val 10000"/>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ángulo: esquinas redondeadas 8">
              <a:extLst>
                <a:ext uri="{FF2B5EF4-FFF2-40B4-BE49-F238E27FC236}">
                  <a16:creationId xmlns:a16="http://schemas.microsoft.com/office/drawing/2014/main" id="{FE6ED8C9-8BDA-4DAC-A4FB-C780F644FAD6}"/>
                </a:ext>
              </a:extLst>
            </p:cNvPr>
            <p:cNvSpPr txBox="1"/>
            <p:nvPr/>
          </p:nvSpPr>
          <p:spPr>
            <a:xfrm>
              <a:off x="30446" y="2149205"/>
              <a:ext cx="1808099" cy="9324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R" sz="1200" kern="1200" dirty="0">
                  <a:latin typeface="Arial" panose="020B0604020202020204" pitchFamily="34" charset="0"/>
                  <a:cs typeface="Arial" panose="020B0604020202020204" pitchFamily="34" charset="0"/>
                </a:rPr>
                <a:t>Utilidad + </a:t>
              </a:r>
              <a:r>
                <a:rPr lang="es-CR" sz="1200" dirty="0">
                  <a:latin typeface="Arial" panose="020B0604020202020204" pitchFamily="34" charset="0"/>
                  <a:cs typeface="Arial" panose="020B0604020202020204" pitchFamily="34" charset="0"/>
                </a:rPr>
                <a:t>11,7</a:t>
              </a:r>
              <a:r>
                <a:rPr lang="es-CR" sz="1200" kern="1200" dirty="0">
                  <a:latin typeface="Arial" panose="020B0604020202020204" pitchFamily="34" charset="0"/>
                  <a:cs typeface="Arial" panose="020B0604020202020204" pitchFamily="34" charset="0"/>
                </a:rPr>
                <a:t>%</a:t>
              </a:r>
            </a:p>
            <a:p>
              <a:pPr marL="0" lvl="0" indent="0" algn="ctr" defTabSz="444500">
                <a:lnSpc>
                  <a:spcPct val="90000"/>
                </a:lnSpc>
                <a:spcBef>
                  <a:spcPct val="0"/>
                </a:spcBef>
                <a:spcAft>
                  <a:spcPct val="35000"/>
                </a:spcAft>
                <a:buNone/>
              </a:pPr>
              <a:r>
                <a:rPr lang="es-CR" sz="1200" dirty="0">
                  <a:latin typeface="Arial" panose="020B0604020202020204" pitchFamily="34" charset="0"/>
                  <a:cs typeface="Arial" panose="020B0604020202020204" pitchFamily="34" charset="0"/>
                </a:rPr>
                <a:t>ROE 9,04%</a:t>
              </a:r>
              <a:endParaRPr lang="es-CR" sz="1200" kern="1200" dirty="0">
                <a:latin typeface="Arial" panose="020B0604020202020204" pitchFamily="34" charset="0"/>
                <a:cs typeface="Arial" panose="020B0604020202020204" pitchFamily="34" charset="0"/>
              </a:endParaRPr>
            </a:p>
          </p:txBody>
        </p:sp>
      </p:grpSp>
      <p:grpSp>
        <p:nvGrpSpPr>
          <p:cNvPr id="27" name="Grupo 26">
            <a:extLst>
              <a:ext uri="{FF2B5EF4-FFF2-40B4-BE49-F238E27FC236}">
                <a16:creationId xmlns:a16="http://schemas.microsoft.com/office/drawing/2014/main" id="{681C2113-B725-41C2-9A4A-BD5ABEEFB63C}"/>
              </a:ext>
            </a:extLst>
          </p:cNvPr>
          <p:cNvGrpSpPr/>
          <p:nvPr/>
        </p:nvGrpSpPr>
        <p:grpSpPr>
          <a:xfrm>
            <a:off x="2298268" y="4691020"/>
            <a:ext cx="1866119" cy="539233"/>
            <a:chOff x="2024310" y="1060345"/>
            <a:chExt cx="1866119" cy="990465"/>
          </a:xfrm>
          <a:solidFill>
            <a:schemeClr val="accent2">
              <a:lumMod val="20000"/>
              <a:lumOff val="80000"/>
            </a:schemeClr>
          </a:solidFill>
        </p:grpSpPr>
        <p:sp>
          <p:nvSpPr>
            <p:cNvPr id="29" name="Rectángulo: esquinas redondeadas 28">
              <a:extLst>
                <a:ext uri="{FF2B5EF4-FFF2-40B4-BE49-F238E27FC236}">
                  <a16:creationId xmlns:a16="http://schemas.microsoft.com/office/drawing/2014/main" id="{D4562BA3-5D40-45CB-92AB-68C006217D8F}"/>
                </a:ext>
              </a:extLst>
            </p:cNvPr>
            <p:cNvSpPr/>
            <p:nvPr/>
          </p:nvSpPr>
          <p:spPr>
            <a:xfrm>
              <a:off x="2024310" y="1060345"/>
              <a:ext cx="1866119" cy="990465"/>
            </a:xfrm>
            <a:prstGeom prst="roundRect">
              <a:avLst>
                <a:gd name="adj" fmla="val 10000"/>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Rectángulo: esquinas redondeadas 10">
              <a:extLst>
                <a:ext uri="{FF2B5EF4-FFF2-40B4-BE49-F238E27FC236}">
                  <a16:creationId xmlns:a16="http://schemas.microsoft.com/office/drawing/2014/main" id="{2196FF6E-0F37-4954-9E29-51BD264CBDCD}"/>
                </a:ext>
              </a:extLst>
            </p:cNvPr>
            <p:cNvSpPr txBox="1"/>
            <p:nvPr/>
          </p:nvSpPr>
          <p:spPr>
            <a:xfrm>
              <a:off x="2053320" y="1089355"/>
              <a:ext cx="1808099" cy="9324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err="1">
                  <a:latin typeface="Arial" panose="020B0604020202020204" pitchFamily="34" charset="0"/>
                  <a:cs typeface="Arial" panose="020B0604020202020204" pitchFamily="34" charset="0"/>
                </a:rPr>
                <a:t>Interclear</a:t>
              </a:r>
              <a:endParaRPr lang="es-CR" sz="1800" kern="1200" dirty="0">
                <a:latin typeface="Arial" panose="020B0604020202020204" pitchFamily="34" charset="0"/>
                <a:cs typeface="Arial" panose="020B0604020202020204" pitchFamily="34" charset="0"/>
              </a:endParaRPr>
            </a:p>
          </p:txBody>
        </p:sp>
      </p:grpSp>
      <p:grpSp>
        <p:nvGrpSpPr>
          <p:cNvPr id="31" name="Grupo 30">
            <a:extLst>
              <a:ext uri="{FF2B5EF4-FFF2-40B4-BE49-F238E27FC236}">
                <a16:creationId xmlns:a16="http://schemas.microsoft.com/office/drawing/2014/main" id="{56FF3CCD-3137-4839-8A34-B5C7EC2DDFD5}"/>
              </a:ext>
            </a:extLst>
          </p:cNvPr>
          <p:cNvGrpSpPr/>
          <p:nvPr/>
        </p:nvGrpSpPr>
        <p:grpSpPr>
          <a:xfrm>
            <a:off x="2298268" y="5246162"/>
            <a:ext cx="1866119" cy="1158118"/>
            <a:chOff x="2024310" y="2120195"/>
            <a:chExt cx="1866119" cy="990465"/>
          </a:xfrm>
          <a:noFill/>
        </p:grpSpPr>
        <p:sp>
          <p:nvSpPr>
            <p:cNvPr id="32" name="Rectángulo: esquinas redondeadas 31">
              <a:extLst>
                <a:ext uri="{FF2B5EF4-FFF2-40B4-BE49-F238E27FC236}">
                  <a16:creationId xmlns:a16="http://schemas.microsoft.com/office/drawing/2014/main" id="{F9367A36-3B93-47CE-9C8C-20E742C75F02}"/>
                </a:ext>
              </a:extLst>
            </p:cNvPr>
            <p:cNvSpPr/>
            <p:nvPr/>
          </p:nvSpPr>
          <p:spPr>
            <a:xfrm>
              <a:off x="2024310" y="2120195"/>
              <a:ext cx="1866119" cy="990465"/>
            </a:xfrm>
            <a:prstGeom prst="roundRect">
              <a:avLst>
                <a:gd name="adj" fmla="val 10000"/>
              </a:avLst>
            </a:prstGeom>
            <a:grp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Rectángulo: esquinas redondeadas 12">
              <a:extLst>
                <a:ext uri="{FF2B5EF4-FFF2-40B4-BE49-F238E27FC236}">
                  <a16:creationId xmlns:a16="http://schemas.microsoft.com/office/drawing/2014/main" id="{B1F89072-A786-498C-9A0A-A141AD2A96CB}"/>
                </a:ext>
              </a:extLst>
            </p:cNvPr>
            <p:cNvSpPr txBox="1"/>
            <p:nvPr/>
          </p:nvSpPr>
          <p:spPr>
            <a:xfrm>
              <a:off x="2053320" y="2149205"/>
              <a:ext cx="1808099" cy="9324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R" sz="1200" kern="1200" dirty="0">
                  <a:latin typeface="Arial" panose="020B0604020202020204" pitchFamily="34" charset="0"/>
                  <a:cs typeface="Arial" panose="020B0604020202020204" pitchFamily="34" charset="0"/>
                </a:rPr>
                <a:t>Utilidad - 22,24%</a:t>
              </a:r>
            </a:p>
            <a:p>
              <a:pPr marL="0" lvl="0" indent="0" algn="ctr" defTabSz="444500">
                <a:lnSpc>
                  <a:spcPct val="90000"/>
                </a:lnSpc>
                <a:spcBef>
                  <a:spcPct val="0"/>
                </a:spcBef>
                <a:spcAft>
                  <a:spcPct val="35000"/>
                </a:spcAft>
                <a:buNone/>
              </a:pPr>
              <a:r>
                <a:rPr lang="es-CR" sz="1200" kern="1200" dirty="0">
                  <a:latin typeface="Arial" panose="020B0604020202020204" pitchFamily="34" charset="0"/>
                  <a:cs typeface="Arial" panose="020B0604020202020204" pitchFamily="34" charset="0"/>
                </a:rPr>
                <a:t>ROE </a:t>
              </a:r>
              <a:r>
                <a:rPr lang="es-CR" sz="1200" dirty="0">
                  <a:latin typeface="Arial" panose="020B0604020202020204" pitchFamily="34" charset="0"/>
                  <a:cs typeface="Arial" panose="020B0604020202020204" pitchFamily="34" charset="0"/>
                </a:rPr>
                <a:t>11,07%</a:t>
              </a:r>
              <a:endParaRPr lang="es-CR" sz="12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0074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469D0-7214-4116-B7AE-B3222E71E167}"/>
              </a:ext>
            </a:extLst>
          </p:cNvPr>
          <p:cNvSpPr>
            <a:spLocks noGrp="1"/>
          </p:cNvSpPr>
          <p:nvPr>
            <p:ph type="title"/>
          </p:nvPr>
        </p:nvSpPr>
        <p:spPr>
          <a:xfrm>
            <a:off x="1623060" y="1874520"/>
            <a:ext cx="8945880" cy="3108960"/>
          </a:xfrm>
        </p:spPr>
        <p:txBody>
          <a:bodyPr>
            <a:normAutofit/>
          </a:bodyPr>
          <a:lstStyle/>
          <a:p>
            <a:pPr lvl="0" algn="ctr">
              <a:lnSpc>
                <a:spcPct val="150000"/>
              </a:lnSpc>
            </a:pPr>
            <a:r>
              <a:rPr lang="es-CR" sz="4800" b="1" dirty="0">
                <a:solidFill>
                  <a:srgbClr val="204775"/>
                </a:solidFill>
                <a:latin typeface="Arial" panose="020B0604020202020204" pitchFamily="34" charset="0"/>
                <a:cs typeface="Arial" panose="020B0604020202020204" pitchFamily="34" charset="0"/>
              </a:rPr>
              <a:t>Plan estratégico y gestión operativa</a:t>
            </a:r>
            <a:endParaRPr lang="es-CR" sz="4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74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9B34257-488D-43D4-88DC-DE79F74B7A09}"/>
              </a:ext>
            </a:extLst>
          </p:cNvPr>
          <p:cNvSpPr>
            <a:spLocks noGrp="1"/>
          </p:cNvSpPr>
          <p:nvPr>
            <p:ph type="title"/>
          </p:nvPr>
        </p:nvSpPr>
        <p:spPr>
          <a:xfrm>
            <a:off x="0" y="1244939"/>
            <a:ext cx="12192000" cy="497600"/>
          </a:xfrm>
        </p:spPr>
        <p:txBody>
          <a:bodyPr>
            <a:noAutofit/>
          </a:bodyPr>
          <a:lstStyle/>
          <a:p>
            <a:pPr lvl="0" algn="ctr" defTabSz="609630">
              <a:lnSpc>
                <a:spcPts val="2986"/>
              </a:lnSpc>
              <a:spcBef>
                <a:spcPts val="0"/>
              </a:spcBef>
              <a:defRPr/>
            </a:pPr>
            <a:r>
              <a:rPr lang="es-CR" sz="2800" b="1" dirty="0">
                <a:solidFill>
                  <a:schemeClr val="accent1">
                    <a:lumMod val="50000"/>
                  </a:schemeClr>
                </a:solidFill>
                <a:latin typeface="Arial" panose="020B0604020202020204" pitchFamily="34" charset="0"/>
                <a:cs typeface="Arial" panose="020B0604020202020204" pitchFamily="34" charset="0"/>
              </a:rPr>
              <a:t>Objetivos estratégicos y proyectos 2019-2023</a:t>
            </a:r>
            <a:endParaRPr lang="es-CR" sz="2800" b="1" dirty="0">
              <a:solidFill>
                <a:srgbClr val="204775"/>
              </a:solidFill>
              <a:latin typeface="Arial" panose="020B0604020202020204" pitchFamily="34" charset="0"/>
              <a:cs typeface="Arial" panose="020B0604020202020204" pitchFamily="34" charset="0"/>
            </a:endParaRPr>
          </a:p>
        </p:txBody>
      </p:sp>
      <p:graphicFrame>
        <p:nvGraphicFramePr>
          <p:cNvPr id="24" name="Marcador de contenido 5">
            <a:extLst>
              <a:ext uri="{FF2B5EF4-FFF2-40B4-BE49-F238E27FC236}">
                <a16:creationId xmlns:a16="http://schemas.microsoft.com/office/drawing/2014/main" id="{6C802849-F80F-4D3B-9E3E-94BCCC4975FB}"/>
              </a:ext>
            </a:extLst>
          </p:cNvPr>
          <p:cNvGraphicFramePr>
            <a:graphicFrameLocks noGrp="1"/>
          </p:cNvGraphicFramePr>
          <p:nvPr>
            <p:ph idx="1"/>
            <p:extLst>
              <p:ext uri="{D42A27DB-BD31-4B8C-83A1-F6EECF244321}">
                <p14:modId xmlns:p14="http://schemas.microsoft.com/office/powerpoint/2010/main" val="3416141710"/>
              </p:ext>
            </p:extLst>
          </p:nvPr>
        </p:nvGraphicFramePr>
        <p:xfrm>
          <a:off x="838200" y="2139731"/>
          <a:ext cx="10515600" cy="1385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Marcador de contenido 5">
            <a:extLst>
              <a:ext uri="{FF2B5EF4-FFF2-40B4-BE49-F238E27FC236}">
                <a16:creationId xmlns:a16="http://schemas.microsoft.com/office/drawing/2014/main" id="{01096F2F-4692-4C6E-8EF5-CD322D182311}"/>
              </a:ext>
            </a:extLst>
          </p:cNvPr>
          <p:cNvGraphicFramePr>
            <a:graphicFrameLocks/>
          </p:cNvGraphicFramePr>
          <p:nvPr>
            <p:extLst>
              <p:ext uri="{D42A27DB-BD31-4B8C-83A1-F6EECF244321}">
                <p14:modId xmlns:p14="http://schemas.microsoft.com/office/powerpoint/2010/main" val="3882222673"/>
              </p:ext>
            </p:extLst>
          </p:nvPr>
        </p:nvGraphicFramePr>
        <p:xfrm>
          <a:off x="1121465" y="3216967"/>
          <a:ext cx="9949070" cy="41344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46102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4B38C824-8C7C-4468-B76D-E0F579BFDF24}"/>
              </a:ext>
            </a:extLst>
          </p:cNvPr>
          <p:cNvSpPr/>
          <p:nvPr/>
        </p:nvSpPr>
        <p:spPr>
          <a:xfrm>
            <a:off x="2135224" y="1595291"/>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Elipse 5">
            <a:extLst>
              <a:ext uri="{FF2B5EF4-FFF2-40B4-BE49-F238E27FC236}">
                <a16:creationId xmlns:a16="http://schemas.microsoft.com/office/drawing/2014/main" id="{914D8E47-7DAE-4DC3-8102-95F275159168}"/>
              </a:ext>
            </a:extLst>
          </p:cNvPr>
          <p:cNvSpPr/>
          <p:nvPr/>
        </p:nvSpPr>
        <p:spPr>
          <a:xfrm>
            <a:off x="2133732" y="2225708"/>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Elipse 6">
            <a:extLst>
              <a:ext uri="{FF2B5EF4-FFF2-40B4-BE49-F238E27FC236}">
                <a16:creationId xmlns:a16="http://schemas.microsoft.com/office/drawing/2014/main" id="{B065046E-84B0-4DCA-B22C-C5A39BE70A47}"/>
              </a:ext>
            </a:extLst>
          </p:cNvPr>
          <p:cNvSpPr/>
          <p:nvPr/>
        </p:nvSpPr>
        <p:spPr>
          <a:xfrm>
            <a:off x="2169728" y="3958523"/>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8" name="Elipse 7">
            <a:extLst>
              <a:ext uri="{FF2B5EF4-FFF2-40B4-BE49-F238E27FC236}">
                <a16:creationId xmlns:a16="http://schemas.microsoft.com/office/drawing/2014/main" id="{1D1B983A-467A-49F4-A906-8B7A0BE40DC9}"/>
              </a:ext>
            </a:extLst>
          </p:cNvPr>
          <p:cNvSpPr/>
          <p:nvPr/>
        </p:nvSpPr>
        <p:spPr>
          <a:xfrm>
            <a:off x="2133732" y="3116201"/>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Marcador de contenido 6">
            <a:extLst>
              <a:ext uri="{FF2B5EF4-FFF2-40B4-BE49-F238E27FC236}">
                <a16:creationId xmlns:a16="http://schemas.microsoft.com/office/drawing/2014/main" id="{542824DF-8F6D-4C9D-BF7B-8D067ADF5D92}"/>
              </a:ext>
            </a:extLst>
          </p:cNvPr>
          <p:cNvSpPr>
            <a:spLocks noGrp="1"/>
          </p:cNvSpPr>
          <p:nvPr>
            <p:ph idx="1"/>
          </p:nvPr>
        </p:nvSpPr>
        <p:spPr>
          <a:xfrm>
            <a:off x="2541180" y="1560552"/>
            <a:ext cx="8790634" cy="4664826"/>
          </a:xfrm>
        </p:spPr>
        <p:txBody>
          <a:bodyPr>
            <a:normAutofit fontScale="25000" lnSpcReduction="20000"/>
          </a:bodyPr>
          <a:lstStyle/>
          <a:p>
            <a:pPr marL="0" indent="0" algn="just">
              <a:lnSpc>
                <a:spcPct val="120000"/>
              </a:lnSpc>
              <a:buNone/>
            </a:pPr>
            <a:r>
              <a:rPr lang="es-CR" sz="6400" dirty="0">
                <a:latin typeface="Arial" panose="020B0604020202020204" pitchFamily="34" charset="0"/>
                <a:ea typeface="+mj-ea"/>
                <a:cs typeface="Arial" panose="020B0604020202020204" pitchFamily="34" charset="0"/>
              </a:rPr>
              <a:t>70% </a:t>
            </a:r>
            <a:r>
              <a:rPr lang="es-CR" sz="6400" b="0" dirty="0">
                <a:latin typeface="Arial" panose="020B0604020202020204" pitchFamily="34" charset="0"/>
                <a:cs typeface="Arial" panose="020B0604020202020204" pitchFamily="34" charset="0"/>
              </a:rPr>
              <a:t>de los activos administrados supervisados con lo que se cumple la meta establecida en el PND</a:t>
            </a:r>
            <a:endParaRPr lang="es-CR" sz="6400" dirty="0">
              <a:latin typeface="Arial" panose="020B0604020202020204" pitchFamily="34" charset="0"/>
              <a:ea typeface="+mj-ea"/>
              <a:cs typeface="Arial" panose="020B0604020202020204" pitchFamily="34" charset="0"/>
            </a:endParaRPr>
          </a:p>
          <a:p>
            <a:pPr marL="0" indent="0" algn="just">
              <a:lnSpc>
                <a:spcPct val="120000"/>
              </a:lnSpc>
              <a:buNone/>
            </a:pPr>
            <a:r>
              <a:rPr lang="es-CR" sz="6400" dirty="0">
                <a:latin typeface="Arial" panose="020B0604020202020204" pitchFamily="34" charset="0"/>
                <a:ea typeface="+mj-ea"/>
                <a:cs typeface="Arial" panose="020B0604020202020204" pitchFamily="34" charset="0"/>
              </a:rPr>
              <a:t>Ejecución del proyecto </a:t>
            </a:r>
            <a:r>
              <a:rPr lang="es-CR" sz="6600" b="0" dirty="0">
                <a:latin typeface="Arial" panose="020B0604020202020204" pitchFamily="34" charset="0"/>
                <a:cs typeface="Arial" panose="020B0604020202020204" pitchFamily="34" charset="0"/>
              </a:rPr>
              <a:t>de Optimización de los Procesos de Supervisión (POPS): ajuste de la estructura organizacional y funcional de las áreas de supervisión </a:t>
            </a:r>
            <a:endParaRPr lang="es-CR" sz="6400" dirty="0">
              <a:latin typeface="Arial" panose="020B0604020202020204" pitchFamily="34" charset="0"/>
              <a:ea typeface="+mj-ea"/>
              <a:cs typeface="Arial" panose="020B0604020202020204" pitchFamily="34" charset="0"/>
            </a:endParaRPr>
          </a:p>
          <a:p>
            <a:pPr marL="0" lvl="0" indent="0" algn="just">
              <a:lnSpc>
                <a:spcPct val="120000"/>
              </a:lnSpc>
              <a:buNone/>
            </a:pPr>
            <a:endParaRPr lang="es-CR" sz="2000" dirty="0">
              <a:latin typeface="Arial" panose="020B0604020202020204" pitchFamily="34" charset="0"/>
              <a:ea typeface="+mj-ea"/>
              <a:cs typeface="Arial" panose="020B0604020202020204" pitchFamily="34" charset="0"/>
            </a:endParaRPr>
          </a:p>
          <a:p>
            <a:pPr marL="0" indent="0" algn="just">
              <a:lnSpc>
                <a:spcPct val="120000"/>
              </a:lnSpc>
              <a:buNone/>
            </a:pPr>
            <a:r>
              <a:rPr lang="es-CR" sz="6400" dirty="0">
                <a:latin typeface="Arial" panose="020B0604020202020204" pitchFamily="34" charset="0"/>
                <a:ea typeface="+mj-ea"/>
                <a:cs typeface="Arial" panose="020B0604020202020204" pitchFamily="34" charset="0"/>
              </a:rPr>
              <a:t>Migración </a:t>
            </a:r>
            <a:r>
              <a:rPr lang="es-CR" sz="6600" b="0" dirty="0">
                <a:latin typeface="Arial" panose="020B0604020202020204" pitchFamily="34" charset="0"/>
                <a:cs typeface="Arial" panose="020B0604020202020204" pitchFamily="34" charset="0"/>
              </a:rPr>
              <a:t>a la nueva versión del </a:t>
            </a:r>
            <a:r>
              <a:rPr lang="es-CR" sz="6600" b="0" dirty="0" err="1">
                <a:latin typeface="Arial" panose="020B0604020202020204" pitchFamily="34" charset="0"/>
                <a:cs typeface="Arial" panose="020B0604020202020204" pitchFamily="34" charset="0"/>
              </a:rPr>
              <a:t>Team</a:t>
            </a:r>
            <a:r>
              <a:rPr lang="es-CR" sz="6600" b="0" dirty="0">
                <a:latin typeface="Arial" panose="020B0604020202020204" pitchFamily="34" charset="0"/>
                <a:cs typeface="Arial" panose="020B0604020202020204" pitchFamily="34" charset="0"/>
              </a:rPr>
              <a:t> Mate y habilitación a los regulados para el ingreso de las evidencias de las visitas de inspección (intercambio de papeles de trabajo)</a:t>
            </a:r>
            <a:endParaRPr lang="es-CR" sz="6400" dirty="0">
              <a:latin typeface="Arial" panose="020B0604020202020204" pitchFamily="34" charset="0"/>
              <a:ea typeface="+mj-ea"/>
              <a:cs typeface="Arial" panose="020B0604020202020204" pitchFamily="34" charset="0"/>
            </a:endParaRPr>
          </a:p>
          <a:p>
            <a:pPr marL="0" lvl="0" indent="0" algn="just">
              <a:lnSpc>
                <a:spcPct val="120000"/>
              </a:lnSpc>
              <a:buNone/>
            </a:pPr>
            <a:endParaRPr lang="es-CR" sz="2000" dirty="0">
              <a:latin typeface="Arial" panose="020B0604020202020204" pitchFamily="34" charset="0"/>
              <a:ea typeface="+mj-ea"/>
              <a:cs typeface="Arial" panose="020B0604020202020204" pitchFamily="34" charset="0"/>
            </a:endParaRPr>
          </a:p>
          <a:p>
            <a:pPr marL="0" indent="0" algn="just">
              <a:lnSpc>
                <a:spcPct val="120000"/>
              </a:lnSpc>
              <a:buNone/>
            </a:pPr>
            <a:r>
              <a:rPr lang="es-CR" sz="6400" dirty="0">
                <a:latin typeface="Arial" panose="020B0604020202020204" pitchFamily="34" charset="0"/>
                <a:ea typeface="+mj-ea"/>
                <a:cs typeface="Arial" panose="020B0604020202020204" pitchFamily="34" charset="0"/>
              </a:rPr>
              <a:t>Implementación </a:t>
            </a:r>
            <a:r>
              <a:rPr lang="es-CR" sz="6600" b="0" dirty="0">
                <a:latin typeface="Arial" panose="020B0604020202020204" pitchFamily="34" charset="0"/>
                <a:cs typeface="Arial" panose="020B0604020202020204" pitchFamily="34" charset="0"/>
              </a:rPr>
              <a:t>de la nueva estructura funcional de la Unidad de  Análisis, Investigación y Seguimiento de Mercados (no implico aumento de recursos internos)</a:t>
            </a:r>
          </a:p>
          <a:p>
            <a:pPr marL="0" indent="0" algn="just">
              <a:lnSpc>
                <a:spcPct val="120000"/>
              </a:lnSpc>
              <a:buNone/>
            </a:pPr>
            <a:endParaRPr lang="es-CR" sz="6600" b="0" dirty="0">
              <a:latin typeface="Arial" panose="020B0604020202020204" pitchFamily="34" charset="0"/>
              <a:cs typeface="Arial" panose="020B0604020202020204" pitchFamily="34" charset="0"/>
            </a:endParaRPr>
          </a:p>
          <a:p>
            <a:pPr marL="0" indent="0" algn="just">
              <a:lnSpc>
                <a:spcPct val="120000"/>
              </a:lnSpc>
              <a:buNone/>
            </a:pPr>
            <a:r>
              <a:rPr lang="es-CR" sz="6600" dirty="0">
                <a:latin typeface="Arial" panose="020B0604020202020204" pitchFamily="34" charset="0"/>
                <a:cs typeface="Arial" panose="020B0604020202020204" pitchFamily="34" charset="0"/>
              </a:rPr>
              <a:t>Proyecto </a:t>
            </a:r>
            <a:r>
              <a:rPr lang="es-CR" sz="6600" b="0" dirty="0">
                <a:latin typeface="Arial" panose="020B0604020202020204" pitchFamily="34" charset="0"/>
                <a:cs typeface="Arial" panose="020B0604020202020204" pitchFamily="34" charset="0"/>
              </a:rPr>
              <a:t>de Gestión de Datos para apoyar la supervisión y mejorar la divulgación de información a inversionistas, regulados y otras partes interesadas (formadores de opinión). Aplicación de tecnologías basadas en inteligencia de datos y </a:t>
            </a:r>
            <a:r>
              <a:rPr lang="es-CR" sz="6600" b="0" dirty="0" err="1">
                <a:latin typeface="Arial" panose="020B0604020202020204" pitchFamily="34" charset="0"/>
                <a:cs typeface="Arial" panose="020B0604020202020204" pitchFamily="34" charset="0"/>
              </a:rPr>
              <a:t>maching</a:t>
            </a:r>
            <a:r>
              <a:rPr lang="es-CR" sz="6600" b="0" dirty="0">
                <a:latin typeface="Arial" panose="020B0604020202020204" pitchFamily="34" charset="0"/>
                <a:cs typeface="Arial" panose="020B0604020202020204" pitchFamily="34" charset="0"/>
              </a:rPr>
              <a:t> </a:t>
            </a:r>
            <a:r>
              <a:rPr lang="es-CR" sz="6600" b="0" dirty="0" err="1">
                <a:latin typeface="Arial" panose="020B0604020202020204" pitchFamily="34" charset="0"/>
                <a:cs typeface="Arial" panose="020B0604020202020204" pitchFamily="34" charset="0"/>
              </a:rPr>
              <a:t>learning</a:t>
            </a:r>
            <a:endParaRPr lang="es-CR" sz="6600" b="0" dirty="0">
              <a:latin typeface="Arial" panose="020B0604020202020204" pitchFamily="34" charset="0"/>
              <a:cs typeface="Arial" panose="020B0604020202020204" pitchFamily="34" charset="0"/>
            </a:endParaRPr>
          </a:p>
          <a:p>
            <a:pPr marL="0" indent="0" algn="just">
              <a:lnSpc>
                <a:spcPct val="120000"/>
              </a:lnSpc>
              <a:buNone/>
            </a:pPr>
            <a:endParaRPr lang="es-CR" sz="6600" b="0" dirty="0">
              <a:latin typeface="Arial" panose="020B0604020202020204" pitchFamily="34" charset="0"/>
              <a:cs typeface="Arial" panose="020B0604020202020204" pitchFamily="34" charset="0"/>
            </a:endParaRPr>
          </a:p>
          <a:p>
            <a:pPr marL="0" lvl="0" indent="0" algn="just">
              <a:lnSpc>
                <a:spcPct val="120000"/>
              </a:lnSpc>
              <a:buNone/>
            </a:pPr>
            <a:endParaRPr lang="es-CR" sz="6400" dirty="0">
              <a:latin typeface="Arial" panose="020B0604020202020204" pitchFamily="34" charset="0"/>
              <a:ea typeface="+mj-ea"/>
              <a:cs typeface="Arial" panose="020B0604020202020204" pitchFamily="34" charset="0"/>
            </a:endParaRPr>
          </a:p>
          <a:p>
            <a:pPr marL="0" lvl="0" indent="0" algn="just">
              <a:lnSpc>
                <a:spcPct val="120000"/>
              </a:lnSpc>
              <a:buNone/>
            </a:pPr>
            <a:endParaRPr lang="es-CR" sz="6400" dirty="0">
              <a:latin typeface="Arial" panose="020B0604020202020204" pitchFamily="34" charset="0"/>
              <a:ea typeface="+mj-ea"/>
              <a:cs typeface="Arial" panose="020B0604020202020204" pitchFamily="34" charset="0"/>
            </a:endParaRPr>
          </a:p>
          <a:p>
            <a:pPr marL="0" lvl="0" indent="0" algn="just">
              <a:lnSpc>
                <a:spcPct val="120000"/>
              </a:lnSpc>
              <a:buNone/>
            </a:pPr>
            <a:endParaRPr lang="es-CR" sz="2000" dirty="0">
              <a:latin typeface="Arial" panose="020B0604020202020204" pitchFamily="34" charset="0"/>
              <a:ea typeface="+mj-ea"/>
              <a:cs typeface="Arial" panose="020B0604020202020204" pitchFamily="34" charset="0"/>
            </a:endParaRPr>
          </a:p>
          <a:p>
            <a:pPr marL="0" indent="0" algn="just">
              <a:buNone/>
            </a:pPr>
            <a:endParaRPr lang="es-CR" sz="2400" dirty="0">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id="{02F710D2-DA39-4EAE-B428-45A68B34FFE3}"/>
              </a:ext>
            </a:extLst>
          </p:cNvPr>
          <p:cNvSpPr txBox="1">
            <a:spLocks/>
          </p:cNvSpPr>
          <p:nvPr/>
        </p:nvSpPr>
        <p:spPr>
          <a:xfrm>
            <a:off x="2659246" y="473598"/>
            <a:ext cx="8931966" cy="49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09630">
              <a:lnSpc>
                <a:spcPts val="2986"/>
              </a:lnSpc>
              <a:spcBef>
                <a:spcPts val="0"/>
              </a:spcBef>
              <a:defRPr/>
            </a:pPr>
            <a:r>
              <a:rPr lang="es-419" sz="2800" b="1" dirty="0">
                <a:solidFill>
                  <a:srgbClr val="204775"/>
                </a:solidFill>
                <a:latin typeface="Arial" panose="020B0604020202020204" pitchFamily="34" charset="0"/>
                <a:cs typeface="Arial" panose="020B0604020202020204" pitchFamily="34" charset="0"/>
              </a:rPr>
              <a:t>Supervisión Basada en Riesgos 2021</a:t>
            </a:r>
            <a:endParaRPr lang="es-CR" sz="2800" b="1" dirty="0">
              <a:solidFill>
                <a:srgbClr val="204775"/>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B8844E74-3081-448C-8892-D2BD02B157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86526" y="453206"/>
            <a:ext cx="554654" cy="511668"/>
          </a:xfrm>
          <a:prstGeom prst="rect">
            <a:avLst/>
          </a:prstGeom>
        </p:spPr>
      </p:pic>
      <p:sp>
        <p:nvSpPr>
          <p:cNvPr id="11" name="Elipse 10">
            <a:extLst>
              <a:ext uri="{FF2B5EF4-FFF2-40B4-BE49-F238E27FC236}">
                <a16:creationId xmlns:a16="http://schemas.microsoft.com/office/drawing/2014/main" id="{8C18168F-B299-48CE-A361-EA8B03940897}"/>
              </a:ext>
            </a:extLst>
          </p:cNvPr>
          <p:cNvSpPr/>
          <p:nvPr/>
        </p:nvSpPr>
        <p:spPr>
          <a:xfrm>
            <a:off x="2169728" y="4978596"/>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63399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769704" y="271109"/>
            <a:ext cx="9304559" cy="875861"/>
          </a:xfrm>
        </p:spPr>
        <p:txBody>
          <a:bodyPr>
            <a:noAutofit/>
          </a:bodyPr>
          <a:lstStyle/>
          <a:p>
            <a:r>
              <a:rPr lang="es-MX" sz="2800" b="1" dirty="0">
                <a:solidFill>
                  <a:srgbClr val="204775"/>
                </a:solidFill>
                <a:effectLst/>
                <a:latin typeface="Arial" panose="020B0604020202020204" pitchFamily="34" charset="0"/>
                <a:ea typeface="Calibri" panose="020F0502020204030204" pitchFamily="34" charset="0"/>
              </a:rPr>
              <a:t>Mejora regulatoria 2021</a:t>
            </a:r>
            <a:endParaRPr lang="es-CR" sz="2800" b="1" dirty="0">
              <a:solidFill>
                <a:srgbClr val="204775"/>
              </a:solidFill>
              <a:latin typeface="Arial" panose="020B0604020202020204" pitchFamily="34" charset="0"/>
              <a:cs typeface="Arial" panose="020B0604020202020204" pitchFamily="34" charset="0"/>
            </a:endParaRP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sp>
        <p:nvSpPr>
          <p:cNvPr id="19" name="Rectángulo 18">
            <a:extLst>
              <a:ext uri="{FF2B5EF4-FFF2-40B4-BE49-F238E27FC236}">
                <a16:creationId xmlns:a16="http://schemas.microsoft.com/office/drawing/2014/main" id="{1C05FAAA-5791-4200-9D52-86F0705EF723}"/>
              </a:ext>
            </a:extLst>
          </p:cNvPr>
          <p:cNvSpPr/>
          <p:nvPr/>
        </p:nvSpPr>
        <p:spPr>
          <a:xfrm>
            <a:off x="1854005" y="5022387"/>
            <a:ext cx="9933562" cy="1705725"/>
          </a:xfrm>
          <a:prstGeom prst="rect">
            <a:avLst/>
          </a:prstGeom>
          <a:ln>
            <a:solidFill>
              <a:schemeClr val="bg1"/>
            </a:solidFill>
          </a:ln>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Marcador de contenido 6">
            <a:extLst>
              <a:ext uri="{FF2B5EF4-FFF2-40B4-BE49-F238E27FC236}">
                <a16:creationId xmlns:a16="http://schemas.microsoft.com/office/drawing/2014/main" id="{18F8F903-5828-45A9-93E2-A14F72851470}"/>
              </a:ext>
            </a:extLst>
          </p:cNvPr>
          <p:cNvSpPr>
            <a:spLocks noGrp="1"/>
          </p:cNvSpPr>
          <p:nvPr>
            <p:ph idx="1"/>
          </p:nvPr>
        </p:nvSpPr>
        <p:spPr>
          <a:xfrm>
            <a:off x="838201" y="2468880"/>
            <a:ext cx="8478405" cy="3411803"/>
          </a:xfrm>
        </p:spPr>
        <p:txBody>
          <a:bodyPr>
            <a:normAutofit/>
          </a:bodyPr>
          <a:lstStyle/>
          <a:p>
            <a:pPr algn="just"/>
            <a:endParaRPr lang="es-CR" sz="2000" dirty="0">
              <a:latin typeface="Arial" panose="020B0604020202020204" pitchFamily="34" charset="0"/>
              <a:cs typeface="Arial" panose="020B0604020202020204" pitchFamily="34" charset="0"/>
            </a:endParaRPr>
          </a:p>
          <a:p>
            <a:pPr algn="just"/>
            <a:endParaRPr lang="es-CR" sz="2000" dirty="0">
              <a:latin typeface="Arial" panose="020B0604020202020204" pitchFamily="34" charset="0"/>
              <a:cs typeface="Arial" panose="020B0604020202020204" pitchFamily="34" charset="0"/>
            </a:endParaRPr>
          </a:p>
        </p:txBody>
      </p:sp>
      <p:pic>
        <p:nvPicPr>
          <p:cNvPr id="10" name="Picture 24">
            <a:extLst>
              <a:ext uri="{FF2B5EF4-FFF2-40B4-BE49-F238E27FC236}">
                <a16:creationId xmlns:a16="http://schemas.microsoft.com/office/drawing/2014/main" id="{9BE3E0F2-5D3E-4DF0-93DD-9BB55D57BE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34883" y="1217486"/>
            <a:ext cx="554655" cy="554655"/>
          </a:xfrm>
          <a:prstGeom prst="rect">
            <a:avLst/>
          </a:prstGeom>
        </p:spPr>
      </p:pic>
      <p:sp>
        <p:nvSpPr>
          <p:cNvPr id="12" name="TextBox 32">
            <a:extLst>
              <a:ext uri="{FF2B5EF4-FFF2-40B4-BE49-F238E27FC236}">
                <a16:creationId xmlns:a16="http://schemas.microsoft.com/office/drawing/2014/main" id="{FE173F14-332A-49C1-8376-9B599315B562}"/>
              </a:ext>
            </a:extLst>
          </p:cNvPr>
          <p:cNvSpPr txBox="1"/>
          <p:nvPr/>
        </p:nvSpPr>
        <p:spPr>
          <a:xfrm>
            <a:off x="2810149" y="1377949"/>
            <a:ext cx="2949641" cy="340221"/>
          </a:xfrm>
          <a:prstGeom prst="rect">
            <a:avLst/>
          </a:prstGeom>
        </p:spPr>
        <p:txBody>
          <a:bodyPr wrap="square" lIns="0" tIns="0" rIns="0" bIns="0" rtlCol="0" anchor="t">
            <a:spAutoFit/>
          </a:bodyPr>
          <a:lstStyle/>
          <a:p>
            <a:pPr marL="0" lvl="0" indent="0">
              <a:lnSpc>
                <a:spcPts val="2940"/>
              </a:lnSpc>
            </a:pPr>
            <a:r>
              <a:rPr lang="en-US" b="1" spc="63" dirty="0" err="1">
                <a:solidFill>
                  <a:schemeClr val="accent1">
                    <a:lumMod val="50000"/>
                  </a:schemeClr>
                </a:solidFill>
                <a:latin typeface="Arial" panose="020B0604020202020204" pitchFamily="34" charset="0"/>
                <a:cs typeface="Arial" panose="020B0604020202020204" pitchFamily="34" charset="0"/>
              </a:rPr>
              <a:t>Oferta</a:t>
            </a:r>
            <a:r>
              <a:rPr lang="en-US" b="1" spc="63" dirty="0">
                <a:solidFill>
                  <a:schemeClr val="accent1">
                    <a:lumMod val="50000"/>
                  </a:schemeClr>
                </a:solidFill>
                <a:latin typeface="Arial" panose="020B0604020202020204" pitchFamily="34" charset="0"/>
                <a:cs typeface="Arial" panose="020B0604020202020204" pitchFamily="34" charset="0"/>
              </a:rPr>
              <a:t> </a:t>
            </a:r>
            <a:r>
              <a:rPr lang="en-US" b="1" spc="63" dirty="0" err="1">
                <a:solidFill>
                  <a:schemeClr val="accent1">
                    <a:lumMod val="50000"/>
                  </a:schemeClr>
                </a:solidFill>
                <a:latin typeface="Arial" panose="020B0604020202020204" pitchFamily="34" charset="0"/>
                <a:cs typeface="Arial" panose="020B0604020202020204" pitchFamily="34" charset="0"/>
              </a:rPr>
              <a:t>Pública</a:t>
            </a:r>
            <a:endParaRPr lang="en-US" b="1" spc="63" dirty="0">
              <a:solidFill>
                <a:schemeClr val="accent1">
                  <a:lumMod val="50000"/>
                </a:schemeClr>
              </a:solidFill>
              <a:latin typeface="Arial" panose="020B0604020202020204" pitchFamily="34" charset="0"/>
              <a:cs typeface="Arial" panose="020B0604020202020204" pitchFamily="34" charset="0"/>
            </a:endParaRPr>
          </a:p>
        </p:txBody>
      </p:sp>
      <p:sp>
        <p:nvSpPr>
          <p:cNvPr id="13" name="Marcador de contenido 6">
            <a:extLst>
              <a:ext uri="{FF2B5EF4-FFF2-40B4-BE49-F238E27FC236}">
                <a16:creationId xmlns:a16="http://schemas.microsoft.com/office/drawing/2014/main" id="{2EB6833B-1C29-4DD7-B468-E0024B6992B2}"/>
              </a:ext>
            </a:extLst>
          </p:cNvPr>
          <p:cNvSpPr txBox="1">
            <a:spLocks/>
          </p:cNvSpPr>
          <p:nvPr/>
        </p:nvSpPr>
        <p:spPr>
          <a:xfrm>
            <a:off x="2255494" y="1854604"/>
            <a:ext cx="9426990" cy="2432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CR" sz="1500" b="0" i="0" u="none" dirty="0">
                <a:latin typeface="Arial" panose="020B0604020202020204" pitchFamily="34" charset="0"/>
                <a:cs typeface="Arial" panose="020B0604020202020204" pitchFamily="34" charset="0"/>
              </a:rPr>
              <a:t>Proceso simplificado de inscripción y registro de papel comercial de intermediarios financieros, gobierno y Banco Central</a:t>
            </a:r>
            <a:endParaRPr lang="es-CR" sz="1500" dirty="0">
              <a:latin typeface="Arial" panose="020B0604020202020204" pitchFamily="34" charset="0"/>
              <a:cs typeface="Arial" panose="020B0604020202020204" pitchFamily="34" charset="0"/>
            </a:endParaRPr>
          </a:p>
          <a:p>
            <a:pPr lvl="0" algn="just"/>
            <a:r>
              <a:rPr lang="es-CR" sz="1500" b="0" i="0" u="none" dirty="0">
                <a:latin typeface="Arial" panose="020B0604020202020204" pitchFamily="34" charset="0"/>
                <a:cs typeface="Arial" panose="020B0604020202020204" pitchFamily="34" charset="0"/>
              </a:rPr>
              <a:t>Acreditación y revelación de ofertas privadas (Ley 9746)</a:t>
            </a:r>
            <a:endParaRPr lang="es-CR" sz="1500" dirty="0">
              <a:latin typeface="Arial" panose="020B0604020202020204" pitchFamily="34" charset="0"/>
              <a:cs typeface="Arial" panose="020B0604020202020204" pitchFamily="34" charset="0"/>
            </a:endParaRPr>
          </a:p>
          <a:p>
            <a:pPr lvl="0" algn="just"/>
            <a:r>
              <a:rPr lang="es-CR" sz="1500" b="0" i="0" u="none" dirty="0">
                <a:latin typeface="Arial" panose="020B0604020202020204" pitchFamily="34" charset="0"/>
                <a:cs typeface="Arial" panose="020B0604020202020204" pitchFamily="34" charset="0"/>
              </a:rPr>
              <a:t>Actualización de presunciones sobre oferta pública</a:t>
            </a:r>
            <a:endParaRPr lang="es-CR" sz="1500" dirty="0">
              <a:latin typeface="Arial" panose="020B0604020202020204" pitchFamily="34" charset="0"/>
              <a:cs typeface="Arial" panose="020B0604020202020204" pitchFamily="34" charset="0"/>
            </a:endParaRPr>
          </a:p>
          <a:p>
            <a:pPr lvl="0" algn="just"/>
            <a:r>
              <a:rPr lang="es-CR" sz="1500" dirty="0">
                <a:latin typeface="Arial" panose="020B0604020202020204" pitchFamily="34" charset="0"/>
                <a:cs typeface="Arial" panose="020B0604020202020204" pitchFamily="34" charset="0"/>
              </a:rPr>
              <a:t>Oferta pública de valores ASG - Reglamento sobre oferta pública de valores; Procesos de Titularización; y sobre Financiamiento de Proyectos de Infraestructura</a:t>
            </a:r>
          </a:p>
          <a:p>
            <a:pPr marL="0" indent="0" algn="just">
              <a:lnSpc>
                <a:spcPct val="120000"/>
              </a:lnSpc>
              <a:buFont typeface="Arial" panose="020B0604020202020204" pitchFamily="34" charset="0"/>
              <a:buNone/>
            </a:pPr>
            <a:endParaRPr lang="es-CR" sz="6600" dirty="0">
              <a:latin typeface="Arial" panose="020B0604020202020204" pitchFamily="34" charset="0"/>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2000" dirty="0">
              <a:latin typeface="Arial" panose="020B0604020202020204" pitchFamily="34" charset="0"/>
              <a:ea typeface="+mj-ea"/>
              <a:cs typeface="Arial" panose="020B0604020202020204" pitchFamily="34" charset="0"/>
            </a:endParaRPr>
          </a:p>
          <a:p>
            <a:pPr marL="0" indent="0" algn="just">
              <a:buFont typeface="Arial" panose="020B0604020202020204" pitchFamily="34" charset="0"/>
              <a:buNone/>
            </a:pPr>
            <a:endParaRPr lang="es-CR" sz="2400" dirty="0">
              <a:latin typeface="Arial" panose="020B0604020202020204" pitchFamily="34" charset="0"/>
              <a:cs typeface="Arial" panose="020B0604020202020204" pitchFamily="34" charset="0"/>
            </a:endParaRPr>
          </a:p>
        </p:txBody>
      </p:sp>
      <p:pic>
        <p:nvPicPr>
          <p:cNvPr id="3" name="Gráfico 2" descr="Gráfico de barras con relleno sólido">
            <a:extLst>
              <a:ext uri="{FF2B5EF4-FFF2-40B4-BE49-F238E27FC236}">
                <a16:creationId xmlns:a16="http://schemas.microsoft.com/office/drawing/2014/main" id="{9A4D1DE1-DC01-4A0B-B2C6-CC13357364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91394" y="1293509"/>
            <a:ext cx="424661" cy="424661"/>
          </a:xfrm>
          <a:prstGeom prst="rect">
            <a:avLst/>
          </a:prstGeom>
        </p:spPr>
      </p:pic>
      <p:pic>
        <p:nvPicPr>
          <p:cNvPr id="16" name="Picture 24">
            <a:extLst>
              <a:ext uri="{FF2B5EF4-FFF2-40B4-BE49-F238E27FC236}">
                <a16:creationId xmlns:a16="http://schemas.microsoft.com/office/drawing/2014/main" id="{73852FF9-23C2-4BAD-8944-63E47CCE31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197087" y="3582670"/>
            <a:ext cx="554655" cy="554655"/>
          </a:xfrm>
          <a:prstGeom prst="rect">
            <a:avLst/>
          </a:prstGeom>
        </p:spPr>
      </p:pic>
      <p:sp>
        <p:nvSpPr>
          <p:cNvPr id="17" name="TextBox 32">
            <a:extLst>
              <a:ext uri="{FF2B5EF4-FFF2-40B4-BE49-F238E27FC236}">
                <a16:creationId xmlns:a16="http://schemas.microsoft.com/office/drawing/2014/main" id="{F6A60C47-764B-419B-9C91-D1D008093F09}"/>
              </a:ext>
            </a:extLst>
          </p:cNvPr>
          <p:cNvSpPr txBox="1"/>
          <p:nvPr/>
        </p:nvSpPr>
        <p:spPr>
          <a:xfrm>
            <a:off x="2872353" y="3743133"/>
            <a:ext cx="2949641" cy="340221"/>
          </a:xfrm>
          <a:prstGeom prst="rect">
            <a:avLst/>
          </a:prstGeom>
        </p:spPr>
        <p:txBody>
          <a:bodyPr wrap="square" lIns="0" tIns="0" rIns="0" bIns="0" rtlCol="0" anchor="t">
            <a:spAutoFit/>
          </a:bodyPr>
          <a:lstStyle/>
          <a:p>
            <a:pPr marL="0" lvl="0" indent="0">
              <a:lnSpc>
                <a:spcPts val="2940"/>
              </a:lnSpc>
            </a:pPr>
            <a:r>
              <a:rPr lang="en-US" b="1" spc="63" dirty="0">
                <a:solidFill>
                  <a:schemeClr val="accent1">
                    <a:lumMod val="50000"/>
                  </a:schemeClr>
                </a:solidFill>
                <a:latin typeface="Arial" panose="020B0604020202020204" pitchFamily="34" charset="0"/>
                <a:cs typeface="Arial" panose="020B0604020202020204" pitchFamily="34" charset="0"/>
              </a:rPr>
              <a:t>Fondos de </a:t>
            </a:r>
            <a:r>
              <a:rPr lang="en-US" b="1" spc="63" dirty="0" err="1">
                <a:solidFill>
                  <a:schemeClr val="accent1">
                    <a:lumMod val="50000"/>
                  </a:schemeClr>
                </a:solidFill>
                <a:latin typeface="Arial" panose="020B0604020202020204" pitchFamily="34" charset="0"/>
                <a:cs typeface="Arial" panose="020B0604020202020204" pitchFamily="34" charset="0"/>
              </a:rPr>
              <a:t>inversión</a:t>
            </a:r>
            <a:endParaRPr lang="en-US" b="1" spc="63" dirty="0">
              <a:solidFill>
                <a:schemeClr val="accent1">
                  <a:lumMod val="50000"/>
                </a:schemeClr>
              </a:solidFill>
              <a:latin typeface="Arial" panose="020B0604020202020204" pitchFamily="34" charset="0"/>
              <a:cs typeface="Arial" panose="020B0604020202020204" pitchFamily="34" charset="0"/>
            </a:endParaRPr>
          </a:p>
        </p:txBody>
      </p:sp>
      <p:pic>
        <p:nvPicPr>
          <p:cNvPr id="14" name="Gráfico 13" descr="Diagrama de Gantt con relleno sólido">
            <a:extLst>
              <a:ext uri="{FF2B5EF4-FFF2-40B4-BE49-F238E27FC236}">
                <a16:creationId xmlns:a16="http://schemas.microsoft.com/office/drawing/2014/main" id="{043F3622-CA2F-4E6C-AECB-722E2CAAC9B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63853" y="3628679"/>
            <a:ext cx="440429" cy="440429"/>
          </a:xfrm>
          <a:prstGeom prst="rect">
            <a:avLst/>
          </a:prstGeom>
        </p:spPr>
      </p:pic>
      <p:sp>
        <p:nvSpPr>
          <p:cNvPr id="21" name="Marcador de contenido 6">
            <a:extLst>
              <a:ext uri="{FF2B5EF4-FFF2-40B4-BE49-F238E27FC236}">
                <a16:creationId xmlns:a16="http://schemas.microsoft.com/office/drawing/2014/main" id="{58746DCA-C7BC-4806-ABBC-56E494FEA40D}"/>
              </a:ext>
            </a:extLst>
          </p:cNvPr>
          <p:cNvSpPr txBox="1">
            <a:spLocks/>
          </p:cNvSpPr>
          <p:nvPr/>
        </p:nvSpPr>
        <p:spPr>
          <a:xfrm>
            <a:off x="2220706" y="4276699"/>
            <a:ext cx="9418631" cy="107250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r>
              <a:rPr lang="es-CR" sz="1500" b="0" i="0" u="none" dirty="0">
                <a:latin typeface="Arial" panose="020B0604020202020204" pitchFamily="34" charset="0"/>
                <a:cs typeface="Arial" panose="020B0604020202020204" pitchFamily="34" charset="0"/>
              </a:rPr>
              <a:t>Actualización de normas sobre gestión de conflicto de intereses</a:t>
            </a:r>
          </a:p>
          <a:p>
            <a:pPr lvl="0" algn="just"/>
            <a:r>
              <a:rPr lang="es-CR" sz="1500" b="0" i="0" u="none" dirty="0">
                <a:latin typeface="Arial" panose="020B0604020202020204" pitchFamily="34" charset="0"/>
                <a:cs typeface="Arial" panose="020B0604020202020204" pitchFamily="34" charset="0"/>
              </a:rPr>
              <a:t>Incorporación de asambleas de inversionistas en modalidad virtual en fondos de inversión </a:t>
            </a:r>
          </a:p>
          <a:p>
            <a:pPr lvl="0" algn="l"/>
            <a:r>
              <a:rPr lang="es-CR" sz="1500" b="0" i="0" u="none" dirty="0">
                <a:latin typeface="Arial" panose="020B0604020202020204" pitchFamily="34" charset="0"/>
                <a:cs typeface="Arial" panose="020B0604020202020204" pitchFamily="34" charset="0"/>
              </a:rPr>
              <a:t>Gradualidad para implementación ordenada del registro de pérdidas crediticias esperadas</a:t>
            </a:r>
          </a:p>
          <a:p>
            <a:pPr marL="0" indent="0" algn="just">
              <a:lnSpc>
                <a:spcPct val="120000"/>
              </a:lnSpc>
              <a:buFont typeface="Arial" panose="020B0604020202020204" pitchFamily="34" charset="0"/>
              <a:buNone/>
            </a:pPr>
            <a:endParaRPr lang="es-CR" sz="6600" dirty="0">
              <a:latin typeface="Arial" panose="020B0604020202020204" pitchFamily="34" charset="0"/>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2000" dirty="0">
              <a:latin typeface="Arial" panose="020B0604020202020204" pitchFamily="34" charset="0"/>
              <a:ea typeface="+mj-ea"/>
              <a:cs typeface="Arial" panose="020B0604020202020204" pitchFamily="34" charset="0"/>
            </a:endParaRPr>
          </a:p>
          <a:p>
            <a:pPr marL="0" indent="0" algn="just">
              <a:buFont typeface="Arial" panose="020B0604020202020204" pitchFamily="34" charset="0"/>
              <a:buNone/>
            </a:pPr>
            <a:endParaRPr lang="es-CR" sz="2400" dirty="0">
              <a:latin typeface="Arial" panose="020B0604020202020204" pitchFamily="34" charset="0"/>
              <a:cs typeface="Arial" panose="020B0604020202020204" pitchFamily="34" charset="0"/>
            </a:endParaRPr>
          </a:p>
        </p:txBody>
      </p:sp>
      <p:pic>
        <p:nvPicPr>
          <p:cNvPr id="22" name="Picture 24">
            <a:extLst>
              <a:ext uri="{FF2B5EF4-FFF2-40B4-BE49-F238E27FC236}">
                <a16:creationId xmlns:a16="http://schemas.microsoft.com/office/drawing/2014/main" id="{8B5D358D-1F92-4CB2-8B6E-E49D02344C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255494" y="5397735"/>
            <a:ext cx="554655" cy="554655"/>
          </a:xfrm>
          <a:prstGeom prst="rect">
            <a:avLst/>
          </a:prstGeom>
        </p:spPr>
      </p:pic>
      <p:sp>
        <p:nvSpPr>
          <p:cNvPr id="23" name="TextBox 32">
            <a:extLst>
              <a:ext uri="{FF2B5EF4-FFF2-40B4-BE49-F238E27FC236}">
                <a16:creationId xmlns:a16="http://schemas.microsoft.com/office/drawing/2014/main" id="{B8CAA090-9315-43BD-B272-6A1D63FBD255}"/>
              </a:ext>
            </a:extLst>
          </p:cNvPr>
          <p:cNvSpPr txBox="1"/>
          <p:nvPr/>
        </p:nvSpPr>
        <p:spPr>
          <a:xfrm>
            <a:off x="2930760" y="5558198"/>
            <a:ext cx="6022171" cy="331501"/>
          </a:xfrm>
          <a:prstGeom prst="rect">
            <a:avLst/>
          </a:prstGeom>
        </p:spPr>
        <p:txBody>
          <a:bodyPr wrap="square" lIns="0" tIns="0" rIns="0" bIns="0" rtlCol="0" anchor="t">
            <a:spAutoFit/>
          </a:bodyPr>
          <a:lstStyle/>
          <a:p>
            <a:pPr marL="0" lvl="0" indent="0">
              <a:lnSpc>
                <a:spcPts val="2940"/>
              </a:lnSpc>
            </a:pPr>
            <a:r>
              <a:rPr lang="en-US" b="1" spc="63" dirty="0" err="1">
                <a:solidFill>
                  <a:schemeClr val="accent1">
                    <a:lumMod val="50000"/>
                  </a:schemeClr>
                </a:solidFill>
                <a:latin typeface="Arial" panose="020B0604020202020204" pitchFamily="34" charset="0"/>
                <a:cs typeface="Arial" panose="020B0604020202020204" pitchFamily="34" charset="0"/>
              </a:rPr>
              <a:t>Anotación</a:t>
            </a:r>
            <a:r>
              <a:rPr lang="en-US" b="1" spc="63" dirty="0">
                <a:solidFill>
                  <a:schemeClr val="accent1">
                    <a:lumMod val="50000"/>
                  </a:schemeClr>
                </a:solidFill>
                <a:latin typeface="Arial" panose="020B0604020202020204" pitchFamily="34" charset="0"/>
                <a:cs typeface="Arial" panose="020B0604020202020204" pitchFamily="34" charset="0"/>
              </a:rPr>
              <a:t> </a:t>
            </a:r>
            <a:r>
              <a:rPr lang="en-US" b="1" spc="63" dirty="0" err="1">
                <a:solidFill>
                  <a:schemeClr val="accent1">
                    <a:lumMod val="50000"/>
                  </a:schemeClr>
                </a:solidFill>
                <a:latin typeface="Arial" panose="020B0604020202020204" pitchFamily="34" charset="0"/>
                <a:cs typeface="Arial" panose="020B0604020202020204" pitchFamily="34" charset="0"/>
              </a:rPr>
              <a:t>en</a:t>
            </a:r>
            <a:r>
              <a:rPr lang="en-US" b="1" spc="63" dirty="0">
                <a:solidFill>
                  <a:schemeClr val="accent1">
                    <a:lumMod val="50000"/>
                  </a:schemeClr>
                </a:solidFill>
                <a:latin typeface="Arial" panose="020B0604020202020204" pitchFamily="34" charset="0"/>
                <a:cs typeface="Arial" panose="020B0604020202020204" pitchFamily="34" charset="0"/>
              </a:rPr>
              <a:t> </a:t>
            </a:r>
            <a:r>
              <a:rPr lang="en-US" b="1" spc="63" dirty="0" err="1">
                <a:solidFill>
                  <a:schemeClr val="accent1">
                    <a:lumMod val="50000"/>
                  </a:schemeClr>
                </a:solidFill>
                <a:latin typeface="Arial" panose="020B0604020202020204" pitchFamily="34" charset="0"/>
                <a:cs typeface="Arial" panose="020B0604020202020204" pitchFamily="34" charset="0"/>
              </a:rPr>
              <a:t>cuenta</a:t>
            </a:r>
            <a:r>
              <a:rPr lang="en-US" b="1" spc="63" dirty="0">
                <a:solidFill>
                  <a:schemeClr val="accent1">
                    <a:lumMod val="50000"/>
                  </a:schemeClr>
                </a:solidFill>
                <a:latin typeface="Arial" panose="020B0604020202020204" pitchFamily="34" charset="0"/>
                <a:cs typeface="Arial" panose="020B0604020202020204" pitchFamily="34" charset="0"/>
              </a:rPr>
              <a:t> y custodia</a:t>
            </a:r>
          </a:p>
        </p:txBody>
      </p:sp>
      <p:sp>
        <p:nvSpPr>
          <p:cNvPr id="25" name="Marcador de contenido 6">
            <a:extLst>
              <a:ext uri="{FF2B5EF4-FFF2-40B4-BE49-F238E27FC236}">
                <a16:creationId xmlns:a16="http://schemas.microsoft.com/office/drawing/2014/main" id="{408AD386-D5E0-481A-903E-F42687A19E2A}"/>
              </a:ext>
            </a:extLst>
          </p:cNvPr>
          <p:cNvSpPr txBox="1">
            <a:spLocks/>
          </p:cNvSpPr>
          <p:nvPr/>
        </p:nvSpPr>
        <p:spPr>
          <a:xfrm>
            <a:off x="2368936" y="6100610"/>
            <a:ext cx="9418631" cy="1072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CR" sz="1500" b="0" i="0" u="none" dirty="0">
                <a:latin typeface="Arial" panose="020B0604020202020204" pitchFamily="34" charset="0"/>
                <a:cs typeface="Arial" panose="020B0604020202020204" pitchFamily="34" charset="0"/>
              </a:rPr>
              <a:t>Identificación del Beneficio Final de emisores cotizados que permita una mejor protección de accionistas minoritarios</a:t>
            </a:r>
          </a:p>
          <a:p>
            <a:pPr marL="0" indent="0" algn="just">
              <a:lnSpc>
                <a:spcPct val="120000"/>
              </a:lnSpc>
              <a:buFont typeface="Arial" panose="020B0604020202020204" pitchFamily="34" charset="0"/>
              <a:buNone/>
            </a:pPr>
            <a:endParaRPr lang="es-CR" sz="6600" dirty="0">
              <a:latin typeface="Arial" panose="020B0604020202020204" pitchFamily="34" charset="0"/>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2000" dirty="0">
              <a:latin typeface="Arial" panose="020B0604020202020204" pitchFamily="34" charset="0"/>
              <a:ea typeface="+mj-ea"/>
              <a:cs typeface="Arial" panose="020B0604020202020204" pitchFamily="34" charset="0"/>
            </a:endParaRPr>
          </a:p>
          <a:p>
            <a:pPr marL="0" indent="0" algn="just">
              <a:buFont typeface="Arial" panose="020B0604020202020204" pitchFamily="34" charset="0"/>
              <a:buNone/>
            </a:pPr>
            <a:endParaRPr lang="es-CR" sz="2400" dirty="0">
              <a:latin typeface="Arial" panose="020B0604020202020204" pitchFamily="34" charset="0"/>
              <a:cs typeface="Arial" panose="020B0604020202020204" pitchFamily="34" charset="0"/>
            </a:endParaRPr>
          </a:p>
        </p:txBody>
      </p:sp>
      <p:pic>
        <p:nvPicPr>
          <p:cNvPr id="20" name="Gráfico 19" descr="Filantropía con relleno sólido">
            <a:extLst>
              <a:ext uri="{FF2B5EF4-FFF2-40B4-BE49-F238E27FC236}">
                <a16:creationId xmlns:a16="http://schemas.microsoft.com/office/drawing/2014/main" id="{7B540E14-FC3F-4D26-93E6-89E5C8C41F9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307064" y="5429854"/>
            <a:ext cx="451514" cy="451514"/>
          </a:xfrm>
          <a:prstGeom prst="rect">
            <a:avLst/>
          </a:prstGeom>
        </p:spPr>
      </p:pic>
    </p:spTree>
    <p:extLst>
      <p:ext uri="{BB962C8B-B14F-4D97-AF65-F5344CB8AC3E}">
        <p14:creationId xmlns:p14="http://schemas.microsoft.com/office/powerpoint/2010/main" val="347994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769704" y="271109"/>
            <a:ext cx="9304559" cy="875861"/>
          </a:xfrm>
        </p:spPr>
        <p:txBody>
          <a:bodyPr>
            <a:noAutofit/>
          </a:bodyPr>
          <a:lstStyle/>
          <a:p>
            <a:r>
              <a:rPr lang="es-MX" sz="2800" b="1" dirty="0">
                <a:solidFill>
                  <a:srgbClr val="204775"/>
                </a:solidFill>
                <a:effectLst/>
                <a:latin typeface="Arial" panose="020B0604020202020204" pitchFamily="34" charset="0"/>
                <a:ea typeface="Calibri" panose="020F0502020204030204" pitchFamily="34" charset="0"/>
              </a:rPr>
              <a:t>Mejora regulatoria 2021</a:t>
            </a:r>
            <a:endParaRPr lang="es-CR" sz="2800" b="1" dirty="0">
              <a:solidFill>
                <a:srgbClr val="204775"/>
              </a:solidFill>
              <a:latin typeface="Arial" panose="020B0604020202020204" pitchFamily="34" charset="0"/>
              <a:cs typeface="Arial" panose="020B0604020202020204" pitchFamily="34" charset="0"/>
            </a:endParaRP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pic>
        <p:nvPicPr>
          <p:cNvPr id="10" name="Picture 24">
            <a:extLst>
              <a:ext uri="{FF2B5EF4-FFF2-40B4-BE49-F238E27FC236}">
                <a16:creationId xmlns:a16="http://schemas.microsoft.com/office/drawing/2014/main" id="{9BE3E0F2-5D3E-4DF0-93DD-9BB55D57BE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08011" y="1508974"/>
            <a:ext cx="554655" cy="554655"/>
          </a:xfrm>
          <a:prstGeom prst="rect">
            <a:avLst/>
          </a:prstGeom>
        </p:spPr>
      </p:pic>
      <p:sp>
        <p:nvSpPr>
          <p:cNvPr id="12" name="TextBox 32">
            <a:extLst>
              <a:ext uri="{FF2B5EF4-FFF2-40B4-BE49-F238E27FC236}">
                <a16:creationId xmlns:a16="http://schemas.microsoft.com/office/drawing/2014/main" id="{FE173F14-332A-49C1-8376-9B599315B562}"/>
              </a:ext>
            </a:extLst>
          </p:cNvPr>
          <p:cNvSpPr txBox="1"/>
          <p:nvPr/>
        </p:nvSpPr>
        <p:spPr>
          <a:xfrm>
            <a:off x="2797016" y="1674873"/>
            <a:ext cx="4750711" cy="276999"/>
          </a:xfrm>
          <a:prstGeom prst="rect">
            <a:avLst/>
          </a:prstGeom>
        </p:spPr>
        <p:txBody>
          <a:bodyPr wrap="square" lIns="0" tIns="0" rIns="0" bIns="0" rtlCol="0" anchor="t">
            <a:spAutoFit/>
          </a:bodyPr>
          <a:lstStyle/>
          <a:p>
            <a:pPr lvl="0"/>
            <a:r>
              <a:rPr lang="es-CR" sz="1800" b="1" i="0" u="none" dirty="0">
                <a:solidFill>
                  <a:schemeClr val="accent1">
                    <a:lumMod val="50000"/>
                  </a:schemeClr>
                </a:solidFill>
                <a:latin typeface="Arial" panose="020B0604020202020204" pitchFamily="34" charset="0"/>
                <a:cs typeface="Arial" panose="020B0604020202020204" pitchFamily="34" charset="0"/>
              </a:rPr>
              <a:t>Valoración </a:t>
            </a:r>
            <a:r>
              <a:rPr lang="es-CR" b="1" spc="63" dirty="0">
                <a:solidFill>
                  <a:schemeClr val="accent1">
                    <a:lumMod val="50000"/>
                  </a:schemeClr>
                </a:solidFill>
                <a:latin typeface="Arial" panose="020B0604020202020204" pitchFamily="34" charset="0"/>
                <a:cs typeface="Arial" panose="020B0604020202020204" pitchFamily="34" charset="0"/>
              </a:rPr>
              <a:t>de</a:t>
            </a:r>
            <a:r>
              <a:rPr lang="es-CR" sz="1800" b="1" i="0" u="none" dirty="0">
                <a:solidFill>
                  <a:schemeClr val="accent1">
                    <a:lumMod val="50000"/>
                  </a:schemeClr>
                </a:solidFill>
                <a:latin typeface="Arial" panose="020B0604020202020204" pitchFamily="34" charset="0"/>
                <a:cs typeface="Arial" panose="020B0604020202020204" pitchFamily="34" charset="0"/>
              </a:rPr>
              <a:t> instrumentos financieros</a:t>
            </a:r>
            <a:endParaRPr lang="es-CR" sz="1800" b="0" i="0" u="none" dirty="0">
              <a:solidFill>
                <a:schemeClr val="accent1">
                  <a:lumMod val="50000"/>
                </a:schemeClr>
              </a:solidFill>
              <a:latin typeface="Arial" panose="020B0604020202020204" pitchFamily="34" charset="0"/>
              <a:cs typeface="Arial" panose="020B0604020202020204" pitchFamily="34" charset="0"/>
            </a:endParaRPr>
          </a:p>
        </p:txBody>
      </p:sp>
      <p:sp>
        <p:nvSpPr>
          <p:cNvPr id="13" name="Marcador de contenido 6">
            <a:extLst>
              <a:ext uri="{FF2B5EF4-FFF2-40B4-BE49-F238E27FC236}">
                <a16:creationId xmlns:a16="http://schemas.microsoft.com/office/drawing/2014/main" id="{2EB6833B-1C29-4DD7-B468-E0024B6992B2}"/>
              </a:ext>
            </a:extLst>
          </p:cNvPr>
          <p:cNvSpPr txBox="1">
            <a:spLocks/>
          </p:cNvSpPr>
          <p:nvPr/>
        </p:nvSpPr>
        <p:spPr>
          <a:xfrm>
            <a:off x="2279374" y="1815548"/>
            <a:ext cx="9403110" cy="5042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s-CR" sz="200" dirty="0">
              <a:latin typeface="Arial" panose="020B0604020202020204" pitchFamily="34" charset="0"/>
              <a:cs typeface="Arial" panose="020B0604020202020204" pitchFamily="34" charset="0"/>
            </a:endParaRPr>
          </a:p>
          <a:p>
            <a:r>
              <a:rPr lang="es-CR" sz="1500" b="0" i="0" u="none" dirty="0">
                <a:latin typeface="Arial" panose="020B0604020202020204" pitchFamily="34" charset="0"/>
                <a:cs typeface="Arial" panose="020B0604020202020204" pitchFamily="34" charset="0"/>
              </a:rPr>
              <a:t>Principios y lineamientos para el establecimiento de las metodologías y modelos de valoración </a:t>
            </a:r>
          </a:p>
          <a:p>
            <a:pPr marL="0" lvl="0" indent="0">
              <a:buNone/>
            </a:pPr>
            <a:endParaRPr lang="es-CR" sz="100" dirty="0">
              <a:latin typeface="Arial" panose="020B0604020202020204" pitchFamily="34" charset="0"/>
              <a:cs typeface="Arial" panose="020B0604020202020204" pitchFamily="34" charset="0"/>
            </a:endParaRPr>
          </a:p>
          <a:p>
            <a:pPr marL="0" lvl="0" indent="0">
              <a:buNone/>
            </a:pPr>
            <a:endParaRPr lang="es-CR" sz="100" b="0" i="0" u="none" dirty="0">
              <a:latin typeface="Arial" panose="020B0604020202020204" pitchFamily="34" charset="0"/>
              <a:cs typeface="Arial" panose="020B0604020202020204" pitchFamily="34" charset="0"/>
            </a:endParaRPr>
          </a:p>
          <a:p>
            <a:pPr marL="457200" lvl="1" indent="0">
              <a:buNone/>
            </a:pPr>
            <a:r>
              <a:rPr lang="es-CR" sz="1800" b="1" dirty="0">
                <a:solidFill>
                  <a:schemeClr val="accent1">
                    <a:lumMod val="50000"/>
                  </a:schemeClr>
                </a:solidFill>
                <a:latin typeface="Arial" panose="020B0604020202020204" pitchFamily="34" charset="0"/>
                <a:cs typeface="Arial" panose="020B0604020202020204" pitchFamily="34" charset="0"/>
              </a:rPr>
              <a:t>Auditores</a:t>
            </a:r>
            <a:r>
              <a:rPr lang="es-CR" sz="1800" b="1" i="0" u="none" dirty="0">
                <a:solidFill>
                  <a:schemeClr val="accent1">
                    <a:lumMod val="50000"/>
                  </a:schemeClr>
                </a:solidFill>
                <a:latin typeface="Arial" panose="020B0604020202020204" pitchFamily="34" charset="0"/>
                <a:cs typeface="Arial" panose="020B0604020202020204" pitchFamily="34" charset="0"/>
              </a:rPr>
              <a:t> Externos</a:t>
            </a:r>
            <a:endParaRPr lang="es-CR" sz="1800" b="0" i="0" u="none" dirty="0">
              <a:solidFill>
                <a:schemeClr val="accent1">
                  <a:lumMod val="50000"/>
                </a:schemeClr>
              </a:solidFill>
              <a:latin typeface="Arial" panose="020B0604020202020204" pitchFamily="34" charset="0"/>
              <a:cs typeface="Arial" panose="020B0604020202020204" pitchFamily="34" charset="0"/>
            </a:endParaRPr>
          </a:p>
          <a:p>
            <a:r>
              <a:rPr lang="es-CR" sz="1500" dirty="0">
                <a:latin typeface="Arial" panose="020B0604020202020204" pitchFamily="34" charset="0"/>
                <a:cs typeface="Arial" panose="020B0604020202020204" pitchFamily="34" charset="0"/>
              </a:rPr>
              <a:t>Fortalecimiento de la calidad de las auditorías mediante requisitos de rotación, experiencia y conocimiento especializado</a:t>
            </a:r>
          </a:p>
          <a:p>
            <a:endParaRPr lang="es-CR" sz="100" dirty="0">
              <a:latin typeface="Arial" panose="020B0604020202020204" pitchFamily="34" charset="0"/>
              <a:cs typeface="Arial" panose="020B0604020202020204" pitchFamily="34" charset="0"/>
            </a:endParaRPr>
          </a:p>
          <a:p>
            <a:endParaRPr lang="es-CR" sz="100" dirty="0">
              <a:latin typeface="Arial" panose="020B0604020202020204" pitchFamily="34" charset="0"/>
              <a:cs typeface="Arial" panose="020B0604020202020204" pitchFamily="34" charset="0"/>
            </a:endParaRPr>
          </a:p>
          <a:p>
            <a:pPr marL="457200" lvl="1" indent="0">
              <a:buNone/>
            </a:pPr>
            <a:r>
              <a:rPr lang="es-CR" sz="1800" b="1" dirty="0">
                <a:solidFill>
                  <a:schemeClr val="accent1">
                    <a:lumMod val="50000"/>
                  </a:schemeClr>
                </a:solidFill>
                <a:latin typeface="Arial" panose="020B0604020202020204" pitchFamily="34" charset="0"/>
                <a:cs typeface="Arial" panose="020B0604020202020204" pitchFamily="34" charset="0"/>
              </a:rPr>
              <a:t>Intercambio de información entre Superintendencias</a:t>
            </a:r>
          </a:p>
          <a:p>
            <a:r>
              <a:rPr lang="es-CR" sz="1500" dirty="0">
                <a:latin typeface="Arial" panose="020B0604020202020204" pitchFamily="34" charset="0"/>
                <a:cs typeface="Arial" panose="020B0604020202020204" pitchFamily="34" charset="0"/>
              </a:rPr>
              <a:t>Facilitar la cooperación e intercambio de información para ser signatarios del </a:t>
            </a:r>
            <a:r>
              <a:rPr lang="es-CR" sz="1500" dirty="0" err="1">
                <a:latin typeface="Arial" panose="020B0604020202020204" pitchFamily="34" charset="0"/>
                <a:cs typeface="Arial" panose="020B0604020202020204" pitchFamily="34" charset="0"/>
              </a:rPr>
              <a:t>MMoU</a:t>
            </a:r>
            <a:r>
              <a:rPr lang="es-CR" sz="1500" dirty="0">
                <a:latin typeface="Arial" panose="020B0604020202020204" pitchFamily="34" charset="0"/>
                <a:cs typeface="Arial" panose="020B0604020202020204" pitchFamily="34" charset="0"/>
              </a:rPr>
              <a:t> con IOSCO</a:t>
            </a:r>
          </a:p>
          <a:p>
            <a:endParaRPr lang="es-CR" sz="100" dirty="0">
              <a:latin typeface="Arial" panose="020B0604020202020204" pitchFamily="34" charset="0"/>
              <a:cs typeface="Arial" panose="020B0604020202020204" pitchFamily="34" charset="0"/>
            </a:endParaRPr>
          </a:p>
          <a:p>
            <a:endParaRPr lang="es-CR" sz="100" dirty="0">
              <a:latin typeface="Arial" panose="020B0604020202020204" pitchFamily="34" charset="0"/>
              <a:cs typeface="Arial" panose="020B0604020202020204" pitchFamily="34" charset="0"/>
            </a:endParaRPr>
          </a:p>
          <a:p>
            <a:pPr marL="457200" lvl="1" indent="0">
              <a:buNone/>
            </a:pPr>
            <a:r>
              <a:rPr lang="es-CR" sz="1800" b="1" dirty="0">
                <a:solidFill>
                  <a:schemeClr val="accent1">
                    <a:lumMod val="50000"/>
                  </a:schemeClr>
                </a:solidFill>
                <a:latin typeface="Arial" panose="020B0604020202020204" pitchFamily="34" charset="0"/>
                <a:cs typeface="Arial" panose="020B0604020202020204" pitchFamily="34" charset="0"/>
              </a:rPr>
              <a:t>Suministro de información</a:t>
            </a:r>
          </a:p>
          <a:p>
            <a:r>
              <a:rPr lang="es-CR" sz="1500" dirty="0">
                <a:latin typeface="Arial" panose="020B0604020202020204" pitchFamily="34" charset="0"/>
                <a:cs typeface="Arial" panose="020B0604020202020204" pitchFamily="34" charset="0"/>
              </a:rPr>
              <a:t> Simplificación y automatización del proceso de divulgación de hechos relevantes</a:t>
            </a:r>
          </a:p>
          <a:p>
            <a:endParaRPr lang="es-CR" sz="100" dirty="0">
              <a:latin typeface="Arial" panose="020B0604020202020204" pitchFamily="34" charset="0"/>
              <a:cs typeface="Arial" panose="020B0604020202020204" pitchFamily="34" charset="0"/>
            </a:endParaRPr>
          </a:p>
          <a:p>
            <a:endParaRPr lang="es-CR" sz="100" dirty="0">
              <a:latin typeface="Arial" panose="020B0604020202020204" pitchFamily="34" charset="0"/>
              <a:cs typeface="Arial" panose="020B0604020202020204" pitchFamily="34" charset="0"/>
            </a:endParaRPr>
          </a:p>
          <a:p>
            <a:pPr marL="457200" lvl="1" indent="0">
              <a:buNone/>
            </a:pPr>
            <a:r>
              <a:rPr lang="es-CR" sz="1800" b="1" dirty="0">
                <a:solidFill>
                  <a:schemeClr val="accent1">
                    <a:lumMod val="50000"/>
                  </a:schemeClr>
                </a:solidFill>
                <a:latin typeface="Arial" panose="020B0604020202020204" pitchFamily="34" charset="0"/>
                <a:cs typeface="Arial" panose="020B0604020202020204" pitchFamily="34" charset="0"/>
              </a:rPr>
              <a:t>Intermediación y actividades complementarias</a:t>
            </a:r>
          </a:p>
          <a:p>
            <a:r>
              <a:rPr lang="es-CR" sz="1500" dirty="0">
                <a:latin typeface="Arial" panose="020B0604020202020204" pitchFamily="34" charset="0"/>
                <a:cs typeface="Arial" panose="020B0604020202020204" pitchFamily="34" charset="0"/>
              </a:rPr>
              <a:t>Servicios de intermediación de valores extranjeros y valores privados</a:t>
            </a:r>
          </a:p>
          <a:p>
            <a:pPr marL="457200" lvl="1" indent="0">
              <a:buNone/>
            </a:pPr>
            <a:endParaRPr lang="es-CR" sz="1800" b="1" dirty="0">
              <a:solidFill>
                <a:schemeClr val="accent1">
                  <a:lumMod val="50000"/>
                </a:schemeClr>
              </a:solidFill>
              <a:latin typeface="Arial" panose="020B0604020202020204" pitchFamily="34" charset="0"/>
              <a:cs typeface="Arial" panose="020B0604020202020204" pitchFamily="34" charset="0"/>
            </a:endParaRPr>
          </a:p>
          <a:p>
            <a:endParaRPr lang="es-CR" sz="1500" dirty="0">
              <a:latin typeface="Arial" panose="020B0604020202020204" pitchFamily="34" charset="0"/>
              <a:cs typeface="Arial" panose="020B0604020202020204" pitchFamily="34" charset="0"/>
            </a:endParaRPr>
          </a:p>
          <a:p>
            <a:endParaRPr lang="es-CR" sz="1500" dirty="0">
              <a:latin typeface="Arial" panose="020B0604020202020204" pitchFamily="34" charset="0"/>
              <a:cs typeface="Arial" panose="020B0604020202020204" pitchFamily="34" charset="0"/>
            </a:endParaRPr>
          </a:p>
          <a:p>
            <a:pPr marL="457200" lvl="1" indent="0">
              <a:buNone/>
            </a:pPr>
            <a:endParaRPr lang="es-CR" sz="1800" b="1" dirty="0">
              <a:solidFill>
                <a:schemeClr val="accent1">
                  <a:lumMod val="50000"/>
                </a:schemeClr>
              </a:solidFill>
              <a:latin typeface="Arial" panose="020B0604020202020204" pitchFamily="34" charset="0"/>
              <a:cs typeface="Arial" panose="020B0604020202020204" pitchFamily="34" charset="0"/>
            </a:endParaRPr>
          </a:p>
          <a:p>
            <a:endParaRPr lang="es-CR" sz="1500" dirty="0">
              <a:latin typeface="Arial" panose="020B0604020202020204" pitchFamily="34" charset="0"/>
              <a:cs typeface="Arial" panose="020B0604020202020204" pitchFamily="34" charset="0"/>
            </a:endParaRPr>
          </a:p>
          <a:p>
            <a:pPr marL="457200" lvl="1" indent="0">
              <a:buNone/>
            </a:pPr>
            <a:endParaRPr lang="es-CR" sz="1800" b="1" dirty="0">
              <a:solidFill>
                <a:schemeClr val="accent1">
                  <a:lumMod val="50000"/>
                </a:schemeClr>
              </a:solidFill>
              <a:latin typeface="Arial" panose="020B0604020202020204" pitchFamily="34" charset="0"/>
              <a:cs typeface="Arial" panose="020B0604020202020204" pitchFamily="34" charset="0"/>
            </a:endParaRPr>
          </a:p>
          <a:p>
            <a:endParaRPr lang="es-CR" sz="1500" dirty="0">
              <a:latin typeface="Arial" panose="020B0604020202020204" pitchFamily="34" charset="0"/>
              <a:cs typeface="Arial" panose="020B0604020202020204" pitchFamily="34" charset="0"/>
            </a:endParaRPr>
          </a:p>
          <a:p>
            <a:pPr lvl="0"/>
            <a:endParaRPr lang="es-CR" sz="100" b="0" i="0" u="none" dirty="0">
              <a:latin typeface="Arial" panose="020B0604020202020204" pitchFamily="34" charset="0"/>
              <a:cs typeface="Arial" panose="020B0604020202020204" pitchFamily="34" charset="0"/>
            </a:endParaRPr>
          </a:p>
          <a:p>
            <a:pPr lvl="0"/>
            <a:endParaRPr lang="es-CR" sz="100" b="0" i="0" u="none" dirty="0">
              <a:latin typeface="Arial" panose="020B0604020202020204" pitchFamily="34" charset="0"/>
              <a:cs typeface="Arial" panose="020B0604020202020204" pitchFamily="34" charset="0"/>
            </a:endParaRPr>
          </a:p>
          <a:p>
            <a:pPr lvl="0"/>
            <a:endParaRPr lang="es-CR" sz="1500" dirty="0">
              <a:latin typeface="Arial" panose="020B0604020202020204" pitchFamily="34" charset="0"/>
              <a:cs typeface="Arial" panose="020B0604020202020204" pitchFamily="34" charset="0"/>
            </a:endParaRPr>
          </a:p>
          <a:p>
            <a:pPr marL="0" lvl="0" indent="0">
              <a:buNone/>
            </a:pPr>
            <a:endParaRPr lang="es-CR" sz="1500" dirty="0">
              <a:latin typeface="Arial" panose="020B0604020202020204" pitchFamily="34" charset="0"/>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2000" dirty="0">
              <a:latin typeface="Arial" panose="020B0604020202020204" pitchFamily="34" charset="0"/>
              <a:ea typeface="+mj-ea"/>
              <a:cs typeface="Arial" panose="020B0604020202020204" pitchFamily="34" charset="0"/>
            </a:endParaRPr>
          </a:p>
          <a:p>
            <a:pPr marL="0" indent="0" algn="just">
              <a:buFont typeface="Arial" panose="020B0604020202020204" pitchFamily="34" charset="0"/>
              <a:buNone/>
            </a:pPr>
            <a:endParaRPr lang="es-CR" sz="2400" dirty="0">
              <a:latin typeface="Arial" panose="020B0604020202020204" pitchFamily="34" charset="0"/>
              <a:cs typeface="Arial" panose="020B0604020202020204" pitchFamily="34" charset="0"/>
            </a:endParaRPr>
          </a:p>
        </p:txBody>
      </p:sp>
      <p:pic>
        <p:nvPicPr>
          <p:cNvPr id="3" name="Gráfico 2" descr="Gráfico de barras con relleno sólido">
            <a:extLst>
              <a:ext uri="{FF2B5EF4-FFF2-40B4-BE49-F238E27FC236}">
                <a16:creationId xmlns:a16="http://schemas.microsoft.com/office/drawing/2014/main" id="{9A4D1DE1-DC01-4A0B-B2C6-CC13357364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64500" y="1570619"/>
            <a:ext cx="424661" cy="424661"/>
          </a:xfrm>
          <a:prstGeom prst="rect">
            <a:avLst/>
          </a:prstGeom>
        </p:spPr>
      </p:pic>
      <p:pic>
        <p:nvPicPr>
          <p:cNvPr id="32" name="Picture 24">
            <a:extLst>
              <a:ext uri="{FF2B5EF4-FFF2-40B4-BE49-F238E27FC236}">
                <a16:creationId xmlns:a16="http://schemas.microsoft.com/office/drawing/2014/main" id="{6FBBCE6C-28D5-49CE-AB83-782B91AA13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81122" y="2528495"/>
            <a:ext cx="554655" cy="554655"/>
          </a:xfrm>
          <a:prstGeom prst="rect">
            <a:avLst/>
          </a:prstGeom>
        </p:spPr>
      </p:pic>
      <p:pic>
        <p:nvPicPr>
          <p:cNvPr id="33" name="Picture 24">
            <a:extLst>
              <a:ext uri="{FF2B5EF4-FFF2-40B4-BE49-F238E27FC236}">
                <a16:creationId xmlns:a16="http://schemas.microsoft.com/office/drawing/2014/main" id="{5E9AFBBF-8BA5-498D-9137-0AD71EF17B3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134883" y="3506796"/>
            <a:ext cx="554655" cy="554655"/>
          </a:xfrm>
          <a:prstGeom prst="rect">
            <a:avLst/>
          </a:prstGeom>
        </p:spPr>
      </p:pic>
      <p:pic>
        <p:nvPicPr>
          <p:cNvPr id="34" name="Picture 24">
            <a:extLst>
              <a:ext uri="{FF2B5EF4-FFF2-40B4-BE49-F238E27FC236}">
                <a16:creationId xmlns:a16="http://schemas.microsoft.com/office/drawing/2014/main" id="{B1A0DC4B-53AE-40B4-B7DC-098E431CB04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148016" y="4381231"/>
            <a:ext cx="554655" cy="554655"/>
          </a:xfrm>
          <a:prstGeom prst="rect">
            <a:avLst/>
          </a:prstGeom>
        </p:spPr>
      </p:pic>
      <p:pic>
        <p:nvPicPr>
          <p:cNvPr id="35" name="Picture 24">
            <a:extLst>
              <a:ext uri="{FF2B5EF4-FFF2-40B4-BE49-F238E27FC236}">
                <a16:creationId xmlns:a16="http://schemas.microsoft.com/office/drawing/2014/main" id="{549F0C9D-7F24-4C01-AC91-C294CE36D43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134883" y="5373190"/>
            <a:ext cx="554655" cy="554655"/>
          </a:xfrm>
          <a:prstGeom prst="rect">
            <a:avLst/>
          </a:prstGeom>
        </p:spPr>
      </p:pic>
      <p:pic>
        <p:nvPicPr>
          <p:cNvPr id="9" name="Gráfico 8" descr="Lupa con relleno sólido">
            <a:extLst>
              <a:ext uri="{FF2B5EF4-FFF2-40B4-BE49-F238E27FC236}">
                <a16:creationId xmlns:a16="http://schemas.microsoft.com/office/drawing/2014/main" id="{D7B9CE32-C29A-4616-9068-8D2EA93A080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108011" y="2617066"/>
            <a:ext cx="414784" cy="414784"/>
          </a:xfrm>
          <a:prstGeom prst="rect">
            <a:avLst/>
          </a:prstGeom>
        </p:spPr>
      </p:pic>
      <p:pic>
        <p:nvPicPr>
          <p:cNvPr id="15" name="Gráfico 14" descr="Chateo con relleno sólido">
            <a:extLst>
              <a:ext uri="{FF2B5EF4-FFF2-40B4-BE49-F238E27FC236}">
                <a16:creationId xmlns:a16="http://schemas.microsoft.com/office/drawing/2014/main" id="{0F74454A-8344-43A8-8C05-D3C406A2279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134883" y="3528412"/>
            <a:ext cx="554655" cy="554655"/>
          </a:xfrm>
          <a:prstGeom prst="rect">
            <a:avLst/>
          </a:prstGeom>
        </p:spPr>
      </p:pic>
      <p:pic>
        <p:nvPicPr>
          <p:cNvPr id="36" name="Gráfico 35" descr="Notas adhesivas  con relleno sólido">
            <a:extLst>
              <a:ext uri="{FF2B5EF4-FFF2-40B4-BE49-F238E27FC236}">
                <a16:creationId xmlns:a16="http://schemas.microsoft.com/office/drawing/2014/main" id="{A65B705A-17D0-46EC-BE30-1DF411A16AF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164500" y="4376778"/>
            <a:ext cx="511591" cy="511591"/>
          </a:xfrm>
          <a:prstGeom prst="rect">
            <a:avLst/>
          </a:prstGeom>
        </p:spPr>
      </p:pic>
      <p:pic>
        <p:nvPicPr>
          <p:cNvPr id="38" name="Gráfico 37" descr="Ábaco con relleno sólido">
            <a:extLst>
              <a:ext uri="{FF2B5EF4-FFF2-40B4-BE49-F238E27FC236}">
                <a16:creationId xmlns:a16="http://schemas.microsoft.com/office/drawing/2014/main" id="{655BB4E2-95F6-4CC4-984C-BDE9A6C4CE3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183610" y="5421917"/>
            <a:ext cx="457200" cy="457200"/>
          </a:xfrm>
          <a:prstGeom prst="rect">
            <a:avLst/>
          </a:prstGeom>
        </p:spPr>
      </p:pic>
    </p:spTree>
    <p:extLst>
      <p:ext uri="{BB962C8B-B14F-4D97-AF65-F5344CB8AC3E}">
        <p14:creationId xmlns:p14="http://schemas.microsoft.com/office/powerpoint/2010/main" val="1985742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4B38C824-8C7C-4468-B76D-E0F579BFDF24}"/>
              </a:ext>
            </a:extLst>
          </p:cNvPr>
          <p:cNvSpPr/>
          <p:nvPr/>
        </p:nvSpPr>
        <p:spPr>
          <a:xfrm>
            <a:off x="2135224" y="2127987"/>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Elipse 5">
            <a:extLst>
              <a:ext uri="{FF2B5EF4-FFF2-40B4-BE49-F238E27FC236}">
                <a16:creationId xmlns:a16="http://schemas.microsoft.com/office/drawing/2014/main" id="{914D8E47-7DAE-4DC3-8102-95F275159168}"/>
              </a:ext>
            </a:extLst>
          </p:cNvPr>
          <p:cNvSpPr/>
          <p:nvPr/>
        </p:nvSpPr>
        <p:spPr>
          <a:xfrm>
            <a:off x="2125870" y="3135407"/>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Elipse 6">
            <a:extLst>
              <a:ext uri="{FF2B5EF4-FFF2-40B4-BE49-F238E27FC236}">
                <a16:creationId xmlns:a16="http://schemas.microsoft.com/office/drawing/2014/main" id="{B065046E-84B0-4DCA-B22C-C5A39BE70A47}"/>
              </a:ext>
            </a:extLst>
          </p:cNvPr>
          <p:cNvSpPr/>
          <p:nvPr/>
        </p:nvSpPr>
        <p:spPr>
          <a:xfrm>
            <a:off x="2135224" y="5135572"/>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8" name="Elipse 7">
            <a:extLst>
              <a:ext uri="{FF2B5EF4-FFF2-40B4-BE49-F238E27FC236}">
                <a16:creationId xmlns:a16="http://schemas.microsoft.com/office/drawing/2014/main" id="{1D1B983A-467A-49F4-A906-8B7A0BE40DC9}"/>
              </a:ext>
            </a:extLst>
          </p:cNvPr>
          <p:cNvSpPr/>
          <p:nvPr/>
        </p:nvSpPr>
        <p:spPr>
          <a:xfrm>
            <a:off x="2125870" y="4128152"/>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Marcador de contenido 6">
            <a:extLst>
              <a:ext uri="{FF2B5EF4-FFF2-40B4-BE49-F238E27FC236}">
                <a16:creationId xmlns:a16="http://schemas.microsoft.com/office/drawing/2014/main" id="{542824DF-8F6D-4C9D-BF7B-8D067ADF5D92}"/>
              </a:ext>
            </a:extLst>
          </p:cNvPr>
          <p:cNvSpPr>
            <a:spLocks noGrp="1"/>
          </p:cNvSpPr>
          <p:nvPr>
            <p:ph idx="1"/>
          </p:nvPr>
        </p:nvSpPr>
        <p:spPr>
          <a:xfrm>
            <a:off x="2541180" y="1719576"/>
            <a:ext cx="8931966" cy="4664826"/>
          </a:xfrm>
        </p:spPr>
        <p:txBody>
          <a:bodyPr>
            <a:normAutofit fontScale="25000" lnSpcReduction="20000"/>
          </a:bodyPr>
          <a:lstStyle/>
          <a:p>
            <a:pPr marL="0" lvl="0" indent="0" algn="just">
              <a:buNone/>
            </a:pPr>
            <a:endParaRPr lang="es-CR" sz="1800" dirty="0">
              <a:latin typeface="Arial Nova Light" panose="020B0304020202020204" pitchFamily="34" charset="0"/>
            </a:endParaRPr>
          </a:p>
          <a:p>
            <a:pPr marL="0" lvl="0" indent="0" algn="just">
              <a:buNone/>
            </a:pPr>
            <a:endParaRPr lang="es-CR" sz="1800" dirty="0">
              <a:latin typeface="Arial Nova Light" panose="020B0304020202020204" pitchFamily="34" charset="0"/>
            </a:endParaRPr>
          </a:p>
          <a:p>
            <a:pPr marL="0" lvl="0" indent="0" algn="just">
              <a:lnSpc>
                <a:spcPct val="120000"/>
              </a:lnSpc>
              <a:buNone/>
            </a:pPr>
            <a:r>
              <a:rPr lang="es-CR" sz="6400" dirty="0">
                <a:latin typeface="Arial" panose="020B0604020202020204" pitchFamily="34" charset="0"/>
                <a:ea typeface="+mj-ea"/>
                <a:cs typeface="Arial" panose="020B0604020202020204" pitchFamily="34" charset="0"/>
              </a:rPr>
              <a:t>Participación en las actividades de diálogo con gremios y actores relevantes del sector financiero y empresas </a:t>
            </a:r>
            <a:r>
              <a:rPr lang="es-CR" sz="6400" dirty="0" err="1">
                <a:latin typeface="Arial" panose="020B0604020202020204" pitchFamily="34" charset="0"/>
                <a:ea typeface="+mj-ea"/>
                <a:cs typeface="Arial" panose="020B0604020202020204" pitchFamily="34" charset="0"/>
              </a:rPr>
              <a:t>FinTech</a:t>
            </a:r>
            <a:endParaRPr lang="es-CR" sz="6400" dirty="0">
              <a:latin typeface="Arial" panose="020B0604020202020204" pitchFamily="34" charset="0"/>
              <a:ea typeface="+mj-ea"/>
              <a:cs typeface="Arial" panose="020B0604020202020204" pitchFamily="34" charset="0"/>
            </a:endParaRPr>
          </a:p>
          <a:p>
            <a:pPr marL="0" lvl="0" indent="0" algn="just">
              <a:lnSpc>
                <a:spcPct val="120000"/>
              </a:lnSpc>
              <a:buNone/>
            </a:pPr>
            <a:endParaRPr lang="es-CR" sz="2000" dirty="0">
              <a:latin typeface="Arial" panose="020B0604020202020204" pitchFamily="34" charset="0"/>
              <a:ea typeface="+mj-ea"/>
              <a:cs typeface="Arial" panose="020B0604020202020204" pitchFamily="34" charset="0"/>
            </a:endParaRPr>
          </a:p>
          <a:p>
            <a:pPr marL="0" lvl="0" indent="0" algn="just">
              <a:lnSpc>
                <a:spcPct val="120000"/>
              </a:lnSpc>
              <a:buNone/>
            </a:pPr>
            <a:endParaRPr lang="es-CR" sz="2000" dirty="0">
              <a:latin typeface="Arial" panose="020B0604020202020204" pitchFamily="34" charset="0"/>
              <a:ea typeface="+mj-ea"/>
              <a:cs typeface="Arial" panose="020B0604020202020204" pitchFamily="34" charset="0"/>
            </a:endParaRPr>
          </a:p>
          <a:p>
            <a:pPr marL="0" lvl="0" indent="0" algn="just">
              <a:lnSpc>
                <a:spcPct val="120000"/>
              </a:lnSpc>
              <a:buNone/>
            </a:pPr>
            <a:r>
              <a:rPr lang="es-CR" sz="6400" dirty="0">
                <a:latin typeface="Arial" panose="020B0604020202020204" pitchFamily="34" charset="0"/>
                <a:ea typeface="+mj-ea"/>
                <a:cs typeface="Arial" panose="020B0604020202020204" pitchFamily="34" charset="0"/>
              </a:rPr>
              <a:t>Implementación de los canales de coordinación y cooperación para fortalecer el entendimiento de los modelos de negocio </a:t>
            </a:r>
            <a:r>
              <a:rPr lang="es-CR" sz="6400" dirty="0" err="1">
                <a:latin typeface="Arial" panose="020B0604020202020204" pitchFamily="34" charset="0"/>
                <a:ea typeface="+mj-ea"/>
                <a:cs typeface="Arial" panose="020B0604020202020204" pitchFamily="34" charset="0"/>
              </a:rPr>
              <a:t>FinTech</a:t>
            </a:r>
            <a:r>
              <a:rPr lang="es-CR" sz="6400" dirty="0">
                <a:latin typeface="Arial" panose="020B0604020202020204" pitchFamily="34" charset="0"/>
                <a:ea typeface="+mj-ea"/>
                <a:cs typeface="Arial" panose="020B0604020202020204" pitchFamily="34" charset="0"/>
              </a:rPr>
              <a:t> vinculados al mercado de valores</a:t>
            </a:r>
          </a:p>
          <a:p>
            <a:pPr marL="0" lvl="0" indent="0" algn="just">
              <a:lnSpc>
                <a:spcPct val="120000"/>
              </a:lnSpc>
              <a:buNone/>
            </a:pPr>
            <a:endParaRPr lang="es-CR" sz="2000" dirty="0">
              <a:latin typeface="Arial" panose="020B0604020202020204" pitchFamily="34" charset="0"/>
              <a:ea typeface="+mj-ea"/>
              <a:cs typeface="Arial" panose="020B0604020202020204" pitchFamily="34" charset="0"/>
            </a:endParaRPr>
          </a:p>
          <a:p>
            <a:pPr marL="0" lvl="0" indent="0" algn="just">
              <a:lnSpc>
                <a:spcPct val="120000"/>
              </a:lnSpc>
              <a:buNone/>
            </a:pPr>
            <a:endParaRPr lang="es-CR" sz="2000" dirty="0">
              <a:latin typeface="Arial" panose="020B0604020202020204" pitchFamily="34" charset="0"/>
              <a:ea typeface="+mj-ea"/>
              <a:cs typeface="Arial" panose="020B0604020202020204" pitchFamily="34" charset="0"/>
            </a:endParaRPr>
          </a:p>
          <a:p>
            <a:pPr marL="0" lvl="0" indent="0" algn="just">
              <a:lnSpc>
                <a:spcPct val="120000"/>
              </a:lnSpc>
              <a:buNone/>
            </a:pPr>
            <a:r>
              <a:rPr lang="es-CR" sz="6400" dirty="0">
                <a:latin typeface="Arial" panose="020B0604020202020204" pitchFamily="34" charset="0"/>
                <a:ea typeface="+mj-ea"/>
                <a:cs typeface="Arial" panose="020B0604020202020204" pitchFamily="34" charset="0"/>
              </a:rPr>
              <a:t>Apoyo a la capacitación para funcionarios de las Superintendencias y </a:t>
            </a:r>
            <a:r>
              <a:rPr lang="es-CR" sz="6400" dirty="0" err="1">
                <a:latin typeface="Arial" panose="020B0604020202020204" pitchFamily="34" charset="0"/>
                <a:ea typeface="+mj-ea"/>
                <a:cs typeface="Arial" panose="020B0604020202020204" pitchFamily="34" charset="0"/>
              </a:rPr>
              <a:t>Conassif</a:t>
            </a:r>
            <a:r>
              <a:rPr lang="es-CR" sz="6400" dirty="0">
                <a:latin typeface="Arial" panose="020B0604020202020204" pitchFamily="34" charset="0"/>
                <a:ea typeface="+mj-ea"/>
                <a:cs typeface="Arial" panose="020B0604020202020204" pitchFamily="34" charset="0"/>
              </a:rPr>
              <a:t> en los temas </a:t>
            </a:r>
            <a:r>
              <a:rPr lang="es-CR" sz="6400" dirty="0" err="1">
                <a:latin typeface="Arial" panose="020B0604020202020204" pitchFamily="34" charset="0"/>
                <a:ea typeface="+mj-ea"/>
                <a:cs typeface="Arial" panose="020B0604020202020204" pitchFamily="34" charset="0"/>
              </a:rPr>
              <a:t>FinTech</a:t>
            </a:r>
            <a:endParaRPr lang="es-CR" sz="6400" dirty="0">
              <a:latin typeface="Arial" panose="020B0604020202020204" pitchFamily="34" charset="0"/>
              <a:ea typeface="+mj-ea"/>
              <a:cs typeface="Arial" panose="020B0604020202020204" pitchFamily="34" charset="0"/>
            </a:endParaRPr>
          </a:p>
          <a:p>
            <a:pPr marL="0" lvl="0" indent="0" algn="just">
              <a:lnSpc>
                <a:spcPct val="120000"/>
              </a:lnSpc>
              <a:buNone/>
            </a:pPr>
            <a:endParaRPr lang="es-CR" sz="2000" dirty="0">
              <a:latin typeface="Arial" panose="020B0604020202020204" pitchFamily="34" charset="0"/>
              <a:ea typeface="+mj-ea"/>
              <a:cs typeface="Arial" panose="020B0604020202020204" pitchFamily="34" charset="0"/>
            </a:endParaRPr>
          </a:p>
          <a:p>
            <a:pPr marL="0" lvl="0" indent="0" algn="just">
              <a:lnSpc>
                <a:spcPct val="120000"/>
              </a:lnSpc>
              <a:buNone/>
            </a:pPr>
            <a:endParaRPr lang="es-CR" sz="2000" dirty="0">
              <a:latin typeface="Arial" panose="020B0604020202020204" pitchFamily="34" charset="0"/>
              <a:ea typeface="+mj-ea"/>
              <a:cs typeface="Arial" panose="020B0604020202020204" pitchFamily="34" charset="0"/>
            </a:endParaRPr>
          </a:p>
          <a:p>
            <a:pPr marL="0" lvl="0" indent="0" algn="just">
              <a:lnSpc>
                <a:spcPct val="120000"/>
              </a:lnSpc>
              <a:buNone/>
            </a:pPr>
            <a:r>
              <a:rPr lang="es-CR" sz="6400" dirty="0">
                <a:latin typeface="Arial" panose="020B0604020202020204" pitchFamily="34" charset="0"/>
                <a:ea typeface="+mj-ea"/>
                <a:cs typeface="Arial" panose="020B0604020202020204" pitchFamily="34" charset="0"/>
              </a:rPr>
              <a:t>Participación en la  asistencia técnica con el BID para la instauración de un Centro de Innovación </a:t>
            </a:r>
            <a:r>
              <a:rPr lang="es-CR" sz="6400" dirty="0" err="1">
                <a:latin typeface="Arial" panose="020B0604020202020204" pitchFamily="34" charset="0"/>
                <a:ea typeface="+mj-ea"/>
                <a:cs typeface="Arial" panose="020B0604020202020204" pitchFamily="34" charset="0"/>
              </a:rPr>
              <a:t>FinTech</a:t>
            </a:r>
            <a:r>
              <a:rPr lang="es-CR" sz="6400" dirty="0">
                <a:latin typeface="Arial" panose="020B0604020202020204" pitchFamily="34" charset="0"/>
                <a:ea typeface="+mj-ea"/>
                <a:cs typeface="Arial" panose="020B0604020202020204" pitchFamily="34" charset="0"/>
              </a:rPr>
              <a:t>, con participación interinstitucional (Superintendencias - </a:t>
            </a:r>
            <a:r>
              <a:rPr lang="es-CR" sz="6400" dirty="0" err="1">
                <a:latin typeface="Arial" panose="020B0604020202020204" pitchFamily="34" charset="0"/>
                <a:ea typeface="+mj-ea"/>
                <a:cs typeface="Arial" panose="020B0604020202020204" pitchFamily="34" charset="0"/>
              </a:rPr>
              <a:t>Conassif</a:t>
            </a:r>
            <a:r>
              <a:rPr lang="es-CR" sz="6400" dirty="0">
                <a:latin typeface="Arial" panose="020B0604020202020204" pitchFamily="34" charset="0"/>
                <a:ea typeface="+mj-ea"/>
                <a:cs typeface="Arial" panose="020B0604020202020204" pitchFamily="34" charset="0"/>
              </a:rPr>
              <a:t> y BCCR)</a:t>
            </a:r>
          </a:p>
          <a:p>
            <a:pPr marL="0" lvl="0" indent="0" algn="just">
              <a:lnSpc>
                <a:spcPct val="120000"/>
              </a:lnSpc>
              <a:buNone/>
            </a:pPr>
            <a:endParaRPr lang="es-CR" sz="2000" dirty="0">
              <a:latin typeface="Arial" panose="020B0604020202020204" pitchFamily="34" charset="0"/>
              <a:ea typeface="+mj-ea"/>
              <a:cs typeface="Arial" panose="020B0604020202020204" pitchFamily="34" charset="0"/>
            </a:endParaRPr>
          </a:p>
          <a:p>
            <a:pPr marL="0" indent="0" algn="just">
              <a:buNone/>
            </a:pPr>
            <a:endParaRPr lang="es-CR" sz="2400" dirty="0">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id="{02F710D2-DA39-4EAE-B428-45A68B34FFE3}"/>
              </a:ext>
            </a:extLst>
          </p:cNvPr>
          <p:cNvSpPr txBox="1">
            <a:spLocks/>
          </p:cNvSpPr>
          <p:nvPr/>
        </p:nvSpPr>
        <p:spPr>
          <a:xfrm>
            <a:off x="2699002" y="716074"/>
            <a:ext cx="8931966" cy="49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09630">
              <a:lnSpc>
                <a:spcPts val="2986"/>
              </a:lnSpc>
              <a:spcBef>
                <a:spcPts val="0"/>
              </a:spcBef>
              <a:defRPr/>
            </a:pPr>
            <a:r>
              <a:rPr lang="es-419" sz="2800" b="1" dirty="0">
                <a:solidFill>
                  <a:srgbClr val="204775"/>
                </a:solidFill>
                <a:latin typeface="Arial" panose="020B0604020202020204" pitchFamily="34" charset="0"/>
                <a:cs typeface="Arial" panose="020B0604020202020204" pitchFamily="34" charset="0"/>
              </a:rPr>
              <a:t>Proyecto Interinstitucional Grupo Fintech – Acciones 2021 - 2022</a:t>
            </a:r>
            <a:endParaRPr lang="es-CR" sz="2800" b="1" dirty="0">
              <a:solidFill>
                <a:srgbClr val="204775"/>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B8844E74-3081-448C-8892-D2BD02B157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86526" y="453206"/>
            <a:ext cx="554654" cy="511668"/>
          </a:xfrm>
          <a:prstGeom prst="rect">
            <a:avLst/>
          </a:prstGeom>
        </p:spPr>
      </p:pic>
    </p:spTree>
    <p:extLst>
      <p:ext uri="{BB962C8B-B14F-4D97-AF65-F5344CB8AC3E}">
        <p14:creationId xmlns:p14="http://schemas.microsoft.com/office/powerpoint/2010/main" val="3037012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4B38C824-8C7C-4468-B76D-E0F579BFDF24}"/>
              </a:ext>
            </a:extLst>
          </p:cNvPr>
          <p:cNvSpPr/>
          <p:nvPr/>
        </p:nvSpPr>
        <p:spPr>
          <a:xfrm>
            <a:off x="2152806" y="2031881"/>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Elipse 5">
            <a:extLst>
              <a:ext uri="{FF2B5EF4-FFF2-40B4-BE49-F238E27FC236}">
                <a16:creationId xmlns:a16="http://schemas.microsoft.com/office/drawing/2014/main" id="{914D8E47-7DAE-4DC3-8102-95F275159168}"/>
              </a:ext>
            </a:extLst>
          </p:cNvPr>
          <p:cNvSpPr/>
          <p:nvPr/>
        </p:nvSpPr>
        <p:spPr>
          <a:xfrm>
            <a:off x="2135224" y="4170195"/>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Marcador de contenido 6">
            <a:extLst>
              <a:ext uri="{FF2B5EF4-FFF2-40B4-BE49-F238E27FC236}">
                <a16:creationId xmlns:a16="http://schemas.microsoft.com/office/drawing/2014/main" id="{542824DF-8F6D-4C9D-BF7B-8D067ADF5D92}"/>
              </a:ext>
            </a:extLst>
          </p:cNvPr>
          <p:cNvSpPr>
            <a:spLocks noGrp="1"/>
          </p:cNvSpPr>
          <p:nvPr>
            <p:ph idx="1"/>
          </p:nvPr>
        </p:nvSpPr>
        <p:spPr>
          <a:xfrm>
            <a:off x="2541180" y="1470126"/>
            <a:ext cx="8790634" cy="4664826"/>
          </a:xfrm>
        </p:spPr>
        <p:txBody>
          <a:bodyPr>
            <a:normAutofit/>
          </a:bodyPr>
          <a:lstStyle/>
          <a:p>
            <a:pPr marL="0" indent="0" algn="just">
              <a:buNone/>
            </a:pPr>
            <a:endParaRPr lang="es-CR" sz="1000" b="1" dirty="0">
              <a:solidFill>
                <a:schemeClr val="accent1">
                  <a:lumMod val="50000"/>
                </a:schemeClr>
              </a:solidFill>
              <a:latin typeface="Arial" panose="020B0604020202020204" pitchFamily="34" charset="0"/>
              <a:cs typeface="Arial" panose="020B0604020202020204" pitchFamily="34" charset="0"/>
            </a:endParaRPr>
          </a:p>
          <a:p>
            <a:pPr marL="0" indent="0" algn="just">
              <a:buNone/>
            </a:pPr>
            <a:endParaRPr lang="es-CR" sz="1000" b="1" dirty="0">
              <a:solidFill>
                <a:schemeClr val="accent1">
                  <a:lumMod val="50000"/>
                </a:schemeClr>
              </a:solidFill>
              <a:latin typeface="Arial" panose="020B0604020202020204" pitchFamily="34" charset="0"/>
              <a:cs typeface="Arial" panose="020B0604020202020204" pitchFamily="34" charset="0"/>
            </a:endParaRPr>
          </a:p>
          <a:p>
            <a:pPr marL="0" lvl="0" indent="0" algn="just">
              <a:lnSpc>
                <a:spcPct val="100000"/>
              </a:lnSpc>
              <a:buNone/>
            </a:pPr>
            <a:r>
              <a:rPr lang="es-CR" sz="1600" dirty="0">
                <a:latin typeface="Arial" panose="020B0604020202020204" pitchFamily="34" charset="0"/>
                <a:cs typeface="Arial" panose="020B0604020202020204" pitchFamily="34" charset="0"/>
              </a:rPr>
              <a:t>Implementar el desarrollo de la Hoja de Ruta </a:t>
            </a:r>
          </a:p>
          <a:p>
            <a:pPr lvl="1" algn="just">
              <a:lnSpc>
                <a:spcPct val="100000"/>
              </a:lnSpc>
              <a:buFont typeface="Courier New" panose="02070309020205020404" pitchFamily="49" charset="0"/>
              <a:buChar char="o"/>
            </a:pPr>
            <a:r>
              <a:rPr lang="es-CR" sz="1600" dirty="0">
                <a:latin typeface="Arial" panose="020B0604020202020204" pitchFamily="34" charset="0"/>
                <a:cs typeface="Arial" panose="020B0604020202020204" pitchFamily="34" charset="0"/>
              </a:rPr>
              <a:t>Establecimiento de la Gobernanza: Constitución y funcionamiento del Comité Consultivo </a:t>
            </a:r>
          </a:p>
          <a:p>
            <a:pPr lvl="1" algn="just">
              <a:lnSpc>
                <a:spcPct val="100000"/>
              </a:lnSpc>
              <a:buFont typeface="Courier New" panose="02070309020205020404" pitchFamily="49" charset="0"/>
              <a:buChar char="o"/>
            </a:pPr>
            <a:r>
              <a:rPr lang="es-CR" sz="1600" dirty="0">
                <a:latin typeface="Arial" panose="020B0604020202020204" pitchFamily="34" charset="0"/>
                <a:cs typeface="Arial" panose="020B0604020202020204" pitchFamily="34" charset="0"/>
              </a:rPr>
              <a:t>Definición de ejes temáticos, conformación de mesas de trabajo y apoyo técnico.</a:t>
            </a:r>
          </a:p>
          <a:p>
            <a:pPr lvl="1" algn="just">
              <a:lnSpc>
                <a:spcPct val="100000"/>
              </a:lnSpc>
              <a:buFont typeface="Courier New" panose="02070309020205020404" pitchFamily="49" charset="0"/>
              <a:buChar char="o"/>
            </a:pPr>
            <a:r>
              <a:rPr lang="es-CR" sz="1600" dirty="0">
                <a:latin typeface="Arial" panose="020B0604020202020204" pitchFamily="34" charset="0"/>
                <a:cs typeface="Arial" panose="020B0604020202020204" pitchFamily="34" charset="0"/>
              </a:rPr>
              <a:t>Plan de Acción a desarrollar a partir del 2022 con acciones de corto y mediano plazo</a:t>
            </a:r>
          </a:p>
          <a:p>
            <a:pPr lvl="1" algn="just">
              <a:lnSpc>
                <a:spcPct val="100000"/>
              </a:lnSpc>
              <a:buFont typeface="Courier New" panose="02070309020205020404" pitchFamily="49" charset="0"/>
              <a:buChar char="o"/>
            </a:pPr>
            <a:r>
              <a:rPr lang="es-CR" sz="1600" dirty="0">
                <a:latin typeface="Arial" panose="020B0604020202020204" pitchFamily="34" charset="0"/>
                <a:cs typeface="Arial" panose="020B0604020202020204" pitchFamily="34" charset="0"/>
              </a:rPr>
              <a:t>Propuesta de reformas a la LRMV para actualizar el marco legal.</a:t>
            </a:r>
          </a:p>
          <a:p>
            <a:pPr marL="457200" lvl="1" indent="0" algn="just">
              <a:lnSpc>
                <a:spcPct val="100000"/>
              </a:lnSpc>
              <a:buNone/>
            </a:pPr>
            <a:endParaRPr lang="es-CR" sz="1600" dirty="0">
              <a:latin typeface="Arial" panose="020B0604020202020204" pitchFamily="34" charset="0"/>
              <a:cs typeface="Arial" panose="020B0604020202020204" pitchFamily="34" charset="0"/>
            </a:endParaRPr>
          </a:p>
          <a:p>
            <a:pPr marL="0" lvl="0" indent="0" algn="just">
              <a:lnSpc>
                <a:spcPct val="100000"/>
              </a:lnSpc>
              <a:buNone/>
            </a:pPr>
            <a:r>
              <a:rPr lang="es-CR" sz="1600" dirty="0">
                <a:latin typeface="Arial" panose="020B0604020202020204" pitchFamily="34" charset="0"/>
                <a:cs typeface="Arial" panose="020B0604020202020204" pitchFamily="34" charset="0"/>
              </a:rPr>
              <a:t>Realizar las investigaciones sobre modelos de negocio:</a:t>
            </a:r>
          </a:p>
          <a:p>
            <a:pPr lvl="1" algn="just">
              <a:lnSpc>
                <a:spcPct val="100000"/>
              </a:lnSpc>
              <a:buFont typeface="Courier New" panose="02070309020205020404" pitchFamily="49" charset="0"/>
              <a:buChar char="o"/>
            </a:pPr>
            <a:r>
              <a:rPr lang="es-CR" sz="1600" dirty="0">
                <a:latin typeface="Arial" panose="020B0604020202020204" pitchFamily="34" charset="0"/>
                <a:cs typeface="Arial" panose="020B0604020202020204" pitchFamily="34" charset="0"/>
              </a:rPr>
              <a:t>Plataformas de negociación (Fintech), </a:t>
            </a:r>
          </a:p>
          <a:p>
            <a:pPr lvl="1" algn="just">
              <a:lnSpc>
                <a:spcPct val="100000"/>
              </a:lnSpc>
              <a:buFont typeface="Courier New" panose="02070309020205020404" pitchFamily="49" charset="0"/>
              <a:buChar char="o"/>
            </a:pPr>
            <a:r>
              <a:rPr lang="es-CR" sz="1600" dirty="0" err="1">
                <a:latin typeface="Arial" panose="020B0604020202020204" pitchFamily="34" charset="0"/>
                <a:cs typeface="Arial" panose="020B0604020202020204" pitchFamily="34" charset="0"/>
              </a:rPr>
              <a:t>Factoring</a:t>
            </a:r>
            <a:endParaRPr lang="es-CR" sz="1600" dirty="0">
              <a:latin typeface="Arial" panose="020B0604020202020204" pitchFamily="34" charset="0"/>
              <a:cs typeface="Arial" panose="020B0604020202020204" pitchFamily="34" charset="0"/>
            </a:endParaRPr>
          </a:p>
          <a:p>
            <a:pPr lvl="1" algn="just">
              <a:lnSpc>
                <a:spcPct val="100000"/>
              </a:lnSpc>
              <a:buFont typeface="Courier New" panose="02070309020205020404" pitchFamily="49" charset="0"/>
              <a:buChar char="o"/>
            </a:pPr>
            <a:r>
              <a:rPr lang="es-CR" sz="1600" dirty="0">
                <a:latin typeface="Arial" panose="020B0604020202020204" pitchFamily="34" charset="0"/>
                <a:cs typeface="Arial" panose="020B0604020202020204" pitchFamily="34" charset="0"/>
              </a:rPr>
              <a:t>AMERCA</a:t>
            </a:r>
          </a:p>
          <a:p>
            <a:pPr marL="457200" lvl="1" indent="0" algn="just">
              <a:lnSpc>
                <a:spcPct val="100000"/>
              </a:lnSpc>
              <a:buNone/>
            </a:pPr>
            <a:endParaRPr lang="es-CR" sz="1600" dirty="0">
              <a:latin typeface="Arial" panose="020B0604020202020204" pitchFamily="34" charset="0"/>
              <a:cs typeface="Arial" panose="020B0604020202020204" pitchFamily="34" charset="0"/>
            </a:endParaRPr>
          </a:p>
          <a:p>
            <a:pPr marL="0" lvl="0" indent="0" algn="just">
              <a:lnSpc>
                <a:spcPct val="100000"/>
              </a:lnSpc>
              <a:buNone/>
            </a:pPr>
            <a:r>
              <a:rPr lang="es-CR" sz="1600" dirty="0">
                <a:latin typeface="Arial" panose="020B0604020202020204" pitchFamily="34" charset="0"/>
                <a:cs typeface="Arial" panose="020B0604020202020204" pitchFamily="34" charset="0"/>
              </a:rPr>
              <a:t>Elaboración de estudio de un Proyecto de Ley sobre Crowdfunding</a:t>
            </a:r>
            <a:r>
              <a:rPr lang="es-CR" sz="1800" dirty="0">
                <a:latin typeface="Arial Nova Light" panose="020B0304020202020204" pitchFamily="34" charset="0"/>
                <a:cs typeface="Arial" panose="020B0604020202020204" pitchFamily="34" charset="0"/>
              </a:rPr>
              <a:t>. </a:t>
            </a:r>
            <a:endParaRPr lang="es-CR" sz="1800" dirty="0">
              <a:solidFill>
                <a:srgbClr val="7030A0"/>
              </a:solidFill>
              <a:latin typeface="Arial" panose="020B0604020202020204" pitchFamily="34" charset="0"/>
              <a:cs typeface="Arial" panose="020B0604020202020204" pitchFamily="34" charset="0"/>
            </a:endParaRPr>
          </a:p>
          <a:p>
            <a:pPr marL="0" indent="0" algn="just">
              <a:buNone/>
            </a:pPr>
            <a:endParaRPr lang="es-CR" sz="2400" dirty="0">
              <a:latin typeface="Arial" panose="020B0604020202020204" pitchFamily="34" charset="0"/>
              <a:cs typeface="Arial" panose="020B0604020202020204" pitchFamily="34" charset="0"/>
            </a:endParaRPr>
          </a:p>
        </p:txBody>
      </p:sp>
      <p:sp>
        <p:nvSpPr>
          <p:cNvPr id="12" name="Elipse 11">
            <a:extLst>
              <a:ext uri="{FF2B5EF4-FFF2-40B4-BE49-F238E27FC236}">
                <a16:creationId xmlns:a16="http://schemas.microsoft.com/office/drawing/2014/main" id="{D2DFDDFF-0D4D-41D6-A5FE-B8A116D6FAE3}"/>
              </a:ext>
            </a:extLst>
          </p:cNvPr>
          <p:cNvSpPr/>
          <p:nvPr/>
        </p:nvSpPr>
        <p:spPr>
          <a:xfrm>
            <a:off x="2135224" y="5780049"/>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Título 1">
            <a:extLst>
              <a:ext uri="{FF2B5EF4-FFF2-40B4-BE49-F238E27FC236}">
                <a16:creationId xmlns:a16="http://schemas.microsoft.com/office/drawing/2014/main" id="{02F710D2-DA39-4EAE-B428-45A68B34FFE3}"/>
              </a:ext>
            </a:extLst>
          </p:cNvPr>
          <p:cNvSpPr txBox="1">
            <a:spLocks/>
          </p:cNvSpPr>
          <p:nvPr/>
        </p:nvSpPr>
        <p:spPr>
          <a:xfrm>
            <a:off x="2700206" y="709040"/>
            <a:ext cx="8931966" cy="49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09630">
              <a:lnSpc>
                <a:spcPts val="2986"/>
              </a:lnSpc>
              <a:spcBef>
                <a:spcPts val="0"/>
              </a:spcBef>
              <a:defRPr/>
            </a:pPr>
            <a:r>
              <a:rPr lang="es-419" sz="2800" b="1" dirty="0">
                <a:solidFill>
                  <a:srgbClr val="204775"/>
                </a:solidFill>
                <a:latin typeface="Arial" panose="020B0604020202020204" pitchFamily="34" charset="0"/>
                <a:cs typeface="Arial" panose="020B0604020202020204" pitchFamily="34" charset="0"/>
              </a:rPr>
              <a:t>Plan Fortalecimiento del Mercado de Valores</a:t>
            </a:r>
            <a:r>
              <a:rPr lang="es-CR" sz="2800" b="1" dirty="0">
                <a:solidFill>
                  <a:srgbClr val="204775"/>
                </a:solidFill>
                <a:latin typeface="Arial" panose="020B0604020202020204" pitchFamily="34" charset="0"/>
                <a:cs typeface="Arial" panose="020B0604020202020204" pitchFamily="34" charset="0"/>
              </a:rPr>
              <a:t> – Acciones 2021</a:t>
            </a:r>
            <a:endParaRPr lang="es-419" sz="2800" b="1" dirty="0">
              <a:solidFill>
                <a:srgbClr val="204775"/>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B8844E74-3081-448C-8892-D2BD02B157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86526" y="453206"/>
            <a:ext cx="554654" cy="511668"/>
          </a:xfrm>
          <a:prstGeom prst="rect">
            <a:avLst/>
          </a:prstGeom>
        </p:spPr>
      </p:pic>
    </p:spTree>
    <p:extLst>
      <p:ext uri="{BB962C8B-B14F-4D97-AF65-F5344CB8AC3E}">
        <p14:creationId xmlns:p14="http://schemas.microsoft.com/office/powerpoint/2010/main" val="59222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769704" y="271109"/>
            <a:ext cx="9304559" cy="875861"/>
          </a:xfrm>
        </p:spPr>
        <p:txBody>
          <a:bodyPr>
            <a:noAutofit/>
          </a:bodyPr>
          <a:lstStyle/>
          <a:p>
            <a:r>
              <a:rPr lang="es-MX" sz="2800" b="1" dirty="0">
                <a:solidFill>
                  <a:srgbClr val="204775"/>
                </a:solidFill>
                <a:effectLst/>
                <a:latin typeface="Arial" panose="020B0604020202020204" pitchFamily="34" charset="0"/>
                <a:ea typeface="Calibri" panose="020F0502020204030204" pitchFamily="34" charset="0"/>
              </a:rPr>
              <a:t>Autorización de Oferta Pública</a:t>
            </a:r>
            <a:endParaRPr lang="es-CR" sz="2800" b="1" dirty="0">
              <a:solidFill>
                <a:srgbClr val="204775"/>
              </a:solidFill>
              <a:latin typeface="Arial" panose="020B0604020202020204" pitchFamily="34" charset="0"/>
              <a:cs typeface="Arial" panose="020B0604020202020204" pitchFamily="34" charset="0"/>
            </a:endParaRP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grpSp>
        <p:nvGrpSpPr>
          <p:cNvPr id="62" name="Grupo 61">
            <a:extLst>
              <a:ext uri="{FF2B5EF4-FFF2-40B4-BE49-F238E27FC236}">
                <a16:creationId xmlns:a16="http://schemas.microsoft.com/office/drawing/2014/main" id="{517A150E-48CE-408F-8810-739EC458A0BA}"/>
              </a:ext>
            </a:extLst>
          </p:cNvPr>
          <p:cNvGrpSpPr/>
          <p:nvPr/>
        </p:nvGrpSpPr>
        <p:grpSpPr>
          <a:xfrm>
            <a:off x="2669190" y="1261334"/>
            <a:ext cx="7966725" cy="2627956"/>
            <a:chOff x="4762540" y="1209730"/>
            <a:chExt cx="8805710" cy="3675511"/>
          </a:xfrm>
        </p:grpSpPr>
        <p:sp>
          <p:nvSpPr>
            <p:cNvPr id="63" name="AutoShape 4">
              <a:extLst>
                <a:ext uri="{FF2B5EF4-FFF2-40B4-BE49-F238E27FC236}">
                  <a16:creationId xmlns:a16="http://schemas.microsoft.com/office/drawing/2014/main" id="{D6BC1872-F652-45C8-A32E-701BE7159B65}"/>
                </a:ext>
              </a:extLst>
            </p:cNvPr>
            <p:cNvSpPr/>
            <p:nvPr/>
          </p:nvSpPr>
          <p:spPr>
            <a:xfrm>
              <a:off x="7506228" y="1231350"/>
              <a:ext cx="1427887" cy="742558"/>
            </a:xfrm>
            <a:prstGeom prst="rect">
              <a:avLst/>
            </a:prstGeom>
            <a:solidFill>
              <a:srgbClr val="FBAF3F"/>
            </a:solidFill>
          </p:spPr>
        </p:sp>
        <p:sp>
          <p:nvSpPr>
            <p:cNvPr id="64" name="AutoShape 16">
              <a:extLst>
                <a:ext uri="{FF2B5EF4-FFF2-40B4-BE49-F238E27FC236}">
                  <a16:creationId xmlns:a16="http://schemas.microsoft.com/office/drawing/2014/main" id="{12887560-9E54-442C-9A33-4901310C6AF3}"/>
                </a:ext>
              </a:extLst>
            </p:cNvPr>
            <p:cNvSpPr/>
            <p:nvPr/>
          </p:nvSpPr>
          <p:spPr>
            <a:xfrm>
              <a:off x="9007794" y="1209730"/>
              <a:ext cx="1427887" cy="742559"/>
            </a:xfrm>
            <a:prstGeom prst="rect">
              <a:avLst/>
            </a:prstGeom>
            <a:solidFill>
              <a:srgbClr val="81BC41"/>
            </a:solidFill>
          </p:spPr>
        </p:sp>
        <p:sp>
          <p:nvSpPr>
            <p:cNvPr id="65" name="AutoShape 17">
              <a:extLst>
                <a:ext uri="{FF2B5EF4-FFF2-40B4-BE49-F238E27FC236}">
                  <a16:creationId xmlns:a16="http://schemas.microsoft.com/office/drawing/2014/main" id="{941C24DD-6AF8-48D1-BD41-ABB578CE3DDB}"/>
                </a:ext>
              </a:extLst>
            </p:cNvPr>
            <p:cNvSpPr/>
            <p:nvPr/>
          </p:nvSpPr>
          <p:spPr>
            <a:xfrm>
              <a:off x="10554276" y="1209730"/>
              <a:ext cx="1427887" cy="742559"/>
            </a:xfrm>
            <a:prstGeom prst="rect">
              <a:avLst/>
            </a:prstGeom>
            <a:solidFill>
              <a:srgbClr val="1B75BB"/>
            </a:solidFill>
          </p:spPr>
        </p:sp>
        <p:sp>
          <p:nvSpPr>
            <p:cNvPr id="66" name="AutoShape 18">
              <a:extLst>
                <a:ext uri="{FF2B5EF4-FFF2-40B4-BE49-F238E27FC236}">
                  <a16:creationId xmlns:a16="http://schemas.microsoft.com/office/drawing/2014/main" id="{0B220A99-3769-4AA9-8346-E260A56A2011}"/>
                </a:ext>
              </a:extLst>
            </p:cNvPr>
            <p:cNvSpPr/>
            <p:nvPr/>
          </p:nvSpPr>
          <p:spPr>
            <a:xfrm>
              <a:off x="12096511" y="1209730"/>
              <a:ext cx="1427887" cy="742559"/>
            </a:xfrm>
            <a:prstGeom prst="rect">
              <a:avLst/>
            </a:prstGeom>
            <a:solidFill>
              <a:srgbClr val="C39A6B"/>
            </a:solidFill>
          </p:spPr>
        </p:sp>
        <p:grpSp>
          <p:nvGrpSpPr>
            <p:cNvPr id="67" name="Grupo 66">
              <a:extLst>
                <a:ext uri="{FF2B5EF4-FFF2-40B4-BE49-F238E27FC236}">
                  <a16:creationId xmlns:a16="http://schemas.microsoft.com/office/drawing/2014/main" id="{25CC1866-FAD7-40B9-BF39-7642350DA09E}"/>
                </a:ext>
              </a:extLst>
            </p:cNvPr>
            <p:cNvGrpSpPr/>
            <p:nvPr/>
          </p:nvGrpSpPr>
          <p:grpSpPr>
            <a:xfrm>
              <a:off x="4762540" y="1313022"/>
              <a:ext cx="8805710" cy="3572219"/>
              <a:chOff x="4762540" y="1313022"/>
              <a:chExt cx="8805710" cy="3572219"/>
            </a:xfrm>
          </p:grpSpPr>
          <p:grpSp>
            <p:nvGrpSpPr>
              <p:cNvPr id="68" name="Group 2">
                <a:extLst>
                  <a:ext uri="{FF2B5EF4-FFF2-40B4-BE49-F238E27FC236}">
                    <a16:creationId xmlns:a16="http://schemas.microsoft.com/office/drawing/2014/main" id="{52AEA50A-C25C-4E8B-9848-9B55704DFA0E}"/>
                  </a:ext>
                </a:extLst>
              </p:cNvPr>
              <p:cNvGrpSpPr/>
              <p:nvPr/>
            </p:nvGrpSpPr>
            <p:grpSpPr>
              <a:xfrm>
                <a:off x="7464498" y="2115965"/>
                <a:ext cx="1427887" cy="505249"/>
                <a:chOff x="0" y="0"/>
                <a:chExt cx="4131388" cy="1461866"/>
              </a:xfrm>
            </p:grpSpPr>
            <p:sp>
              <p:nvSpPr>
                <p:cNvPr id="117" name="Freeform 3">
                  <a:extLst>
                    <a:ext uri="{FF2B5EF4-FFF2-40B4-BE49-F238E27FC236}">
                      <a16:creationId xmlns:a16="http://schemas.microsoft.com/office/drawing/2014/main" id="{F3F1CAA1-8252-47AC-914C-248A08143075}"/>
                    </a:ext>
                  </a:extLst>
                </p:cNvPr>
                <p:cNvSpPr/>
                <p:nvPr/>
              </p:nvSpPr>
              <p:spPr>
                <a:xfrm>
                  <a:off x="0" y="0"/>
                  <a:ext cx="4131388" cy="1461866"/>
                </a:xfrm>
                <a:custGeom>
                  <a:avLst/>
                  <a:gdLst/>
                  <a:ahLst/>
                  <a:cxnLst/>
                  <a:rect l="l" t="t" r="r" b="b"/>
                  <a:pathLst>
                    <a:path w="4131388" h="1461866">
                      <a:moveTo>
                        <a:pt x="0" y="0"/>
                      </a:moveTo>
                      <a:lnTo>
                        <a:pt x="0" y="1461866"/>
                      </a:lnTo>
                      <a:lnTo>
                        <a:pt x="4131388" y="1461866"/>
                      </a:lnTo>
                      <a:lnTo>
                        <a:pt x="4131388" y="0"/>
                      </a:lnTo>
                      <a:lnTo>
                        <a:pt x="0" y="0"/>
                      </a:lnTo>
                      <a:close/>
                      <a:moveTo>
                        <a:pt x="4070428" y="1400906"/>
                      </a:moveTo>
                      <a:lnTo>
                        <a:pt x="59690" y="1400906"/>
                      </a:lnTo>
                      <a:lnTo>
                        <a:pt x="59690" y="59690"/>
                      </a:lnTo>
                      <a:lnTo>
                        <a:pt x="4070428" y="59690"/>
                      </a:lnTo>
                      <a:lnTo>
                        <a:pt x="4070428" y="1400906"/>
                      </a:lnTo>
                      <a:close/>
                    </a:path>
                  </a:pathLst>
                </a:custGeom>
                <a:solidFill>
                  <a:srgbClr val="FF9B19"/>
                </a:solidFill>
              </p:spPr>
            </p:sp>
          </p:grpSp>
          <p:sp>
            <p:nvSpPr>
              <p:cNvPr id="69" name="TextBox 5">
                <a:extLst>
                  <a:ext uri="{FF2B5EF4-FFF2-40B4-BE49-F238E27FC236}">
                    <a16:creationId xmlns:a16="http://schemas.microsoft.com/office/drawing/2014/main" id="{8F8EBA91-1FC9-4A10-ABAA-85E49CE47607}"/>
                  </a:ext>
                </a:extLst>
              </p:cNvPr>
              <p:cNvSpPr txBox="1"/>
              <p:nvPr/>
            </p:nvSpPr>
            <p:spPr>
              <a:xfrm>
                <a:off x="7643494" y="2253246"/>
                <a:ext cx="1069894" cy="179229"/>
              </a:xfrm>
              <a:prstGeom prst="rect">
                <a:avLst/>
              </a:prstGeom>
            </p:spPr>
            <p:txBody>
              <a:bodyPr lIns="0" tIns="0" rIns="0" bIns="0" rtlCol="0" anchor="t">
                <a:spAutoFit/>
              </a:bodyPr>
              <a:lstStyle/>
              <a:p>
                <a:pPr algn="ctr">
                  <a:lnSpc>
                    <a:spcPts val="1360"/>
                  </a:lnSpc>
                </a:pPr>
                <a:r>
                  <a:rPr lang="en-US" sz="1133">
                    <a:solidFill>
                      <a:srgbClr val="191919"/>
                    </a:solidFill>
                    <a:latin typeface="Aileron Regular"/>
                  </a:rPr>
                  <a:t>17</a:t>
                </a:r>
              </a:p>
            </p:txBody>
          </p:sp>
          <p:grpSp>
            <p:nvGrpSpPr>
              <p:cNvPr id="70" name="Group 6">
                <a:extLst>
                  <a:ext uri="{FF2B5EF4-FFF2-40B4-BE49-F238E27FC236}">
                    <a16:creationId xmlns:a16="http://schemas.microsoft.com/office/drawing/2014/main" id="{BA80F551-1ACD-454E-A7BC-50A98036FFF4}"/>
                  </a:ext>
                </a:extLst>
              </p:cNvPr>
              <p:cNvGrpSpPr/>
              <p:nvPr/>
            </p:nvGrpSpPr>
            <p:grpSpPr>
              <a:xfrm>
                <a:off x="9008856" y="2125292"/>
                <a:ext cx="1427887" cy="495922"/>
                <a:chOff x="0" y="0"/>
                <a:chExt cx="4131388" cy="1434879"/>
              </a:xfrm>
            </p:grpSpPr>
            <p:sp>
              <p:nvSpPr>
                <p:cNvPr id="116" name="Freeform 7">
                  <a:extLst>
                    <a:ext uri="{FF2B5EF4-FFF2-40B4-BE49-F238E27FC236}">
                      <a16:creationId xmlns:a16="http://schemas.microsoft.com/office/drawing/2014/main" id="{A6B5D451-54AD-44DD-AE65-1204CBEF6133}"/>
                    </a:ext>
                  </a:extLst>
                </p:cNvPr>
                <p:cNvSpPr/>
                <p:nvPr/>
              </p:nvSpPr>
              <p:spPr>
                <a:xfrm>
                  <a:off x="0" y="0"/>
                  <a:ext cx="4131388" cy="1434879"/>
                </a:xfrm>
                <a:custGeom>
                  <a:avLst/>
                  <a:gdLst/>
                  <a:ahLst/>
                  <a:cxnLst/>
                  <a:rect l="l" t="t" r="r" b="b"/>
                  <a:pathLst>
                    <a:path w="4131388" h="1434879">
                      <a:moveTo>
                        <a:pt x="0" y="0"/>
                      </a:moveTo>
                      <a:lnTo>
                        <a:pt x="0" y="1434879"/>
                      </a:lnTo>
                      <a:lnTo>
                        <a:pt x="4131388" y="1434879"/>
                      </a:lnTo>
                      <a:lnTo>
                        <a:pt x="4131388" y="0"/>
                      </a:lnTo>
                      <a:lnTo>
                        <a:pt x="0" y="0"/>
                      </a:lnTo>
                      <a:close/>
                      <a:moveTo>
                        <a:pt x="4070428" y="1373919"/>
                      </a:moveTo>
                      <a:lnTo>
                        <a:pt x="59690" y="1373919"/>
                      </a:lnTo>
                      <a:lnTo>
                        <a:pt x="59690" y="59690"/>
                      </a:lnTo>
                      <a:lnTo>
                        <a:pt x="4070428" y="59690"/>
                      </a:lnTo>
                      <a:lnTo>
                        <a:pt x="4070428" y="1373919"/>
                      </a:lnTo>
                      <a:close/>
                    </a:path>
                  </a:pathLst>
                </a:custGeom>
                <a:solidFill>
                  <a:srgbClr val="81BC41"/>
                </a:solidFill>
              </p:spPr>
            </p:sp>
          </p:grpSp>
          <p:sp>
            <p:nvSpPr>
              <p:cNvPr id="71" name="TextBox 8">
                <a:extLst>
                  <a:ext uri="{FF2B5EF4-FFF2-40B4-BE49-F238E27FC236}">
                    <a16:creationId xmlns:a16="http://schemas.microsoft.com/office/drawing/2014/main" id="{F983D747-ECCF-4D78-972F-C59A09DD3FD5}"/>
                  </a:ext>
                </a:extLst>
              </p:cNvPr>
              <p:cNvSpPr txBox="1"/>
              <p:nvPr/>
            </p:nvSpPr>
            <p:spPr>
              <a:xfrm>
                <a:off x="9186791" y="2253246"/>
                <a:ext cx="1069894" cy="179229"/>
              </a:xfrm>
              <a:prstGeom prst="rect">
                <a:avLst/>
              </a:prstGeom>
            </p:spPr>
            <p:txBody>
              <a:bodyPr lIns="0" tIns="0" rIns="0" bIns="0" rtlCol="0" anchor="t">
                <a:spAutoFit/>
              </a:bodyPr>
              <a:lstStyle/>
              <a:p>
                <a:pPr algn="ctr">
                  <a:lnSpc>
                    <a:spcPts val="1360"/>
                  </a:lnSpc>
                </a:pPr>
                <a:r>
                  <a:rPr lang="en-US" sz="1133">
                    <a:solidFill>
                      <a:srgbClr val="191919"/>
                    </a:solidFill>
                    <a:latin typeface="Aileron Regular"/>
                  </a:rPr>
                  <a:t>2</a:t>
                </a:r>
              </a:p>
            </p:txBody>
          </p:sp>
          <p:grpSp>
            <p:nvGrpSpPr>
              <p:cNvPr id="72" name="Group 9">
                <a:extLst>
                  <a:ext uri="{FF2B5EF4-FFF2-40B4-BE49-F238E27FC236}">
                    <a16:creationId xmlns:a16="http://schemas.microsoft.com/office/drawing/2014/main" id="{B80C7DD0-9E2F-4602-AEC6-23394AF0EAC4}"/>
                  </a:ext>
                </a:extLst>
              </p:cNvPr>
              <p:cNvGrpSpPr/>
              <p:nvPr/>
            </p:nvGrpSpPr>
            <p:grpSpPr>
              <a:xfrm>
                <a:off x="10555337" y="2115965"/>
                <a:ext cx="1427887" cy="505249"/>
                <a:chOff x="0" y="0"/>
                <a:chExt cx="4131388" cy="1461866"/>
              </a:xfrm>
            </p:grpSpPr>
            <p:sp>
              <p:nvSpPr>
                <p:cNvPr id="115" name="Freeform 10">
                  <a:extLst>
                    <a:ext uri="{FF2B5EF4-FFF2-40B4-BE49-F238E27FC236}">
                      <a16:creationId xmlns:a16="http://schemas.microsoft.com/office/drawing/2014/main" id="{2A30B209-F49A-4C8B-9DE2-93B3BB5BB1C5}"/>
                    </a:ext>
                  </a:extLst>
                </p:cNvPr>
                <p:cNvSpPr/>
                <p:nvPr/>
              </p:nvSpPr>
              <p:spPr>
                <a:xfrm>
                  <a:off x="0" y="0"/>
                  <a:ext cx="4131388" cy="1461866"/>
                </a:xfrm>
                <a:custGeom>
                  <a:avLst/>
                  <a:gdLst/>
                  <a:ahLst/>
                  <a:cxnLst/>
                  <a:rect l="l" t="t" r="r" b="b"/>
                  <a:pathLst>
                    <a:path w="4131388" h="1461866">
                      <a:moveTo>
                        <a:pt x="0" y="0"/>
                      </a:moveTo>
                      <a:lnTo>
                        <a:pt x="0" y="1461866"/>
                      </a:lnTo>
                      <a:lnTo>
                        <a:pt x="4131388" y="1461866"/>
                      </a:lnTo>
                      <a:lnTo>
                        <a:pt x="4131388" y="0"/>
                      </a:lnTo>
                      <a:lnTo>
                        <a:pt x="0" y="0"/>
                      </a:lnTo>
                      <a:close/>
                      <a:moveTo>
                        <a:pt x="4070428" y="1400906"/>
                      </a:moveTo>
                      <a:lnTo>
                        <a:pt x="59690" y="1400906"/>
                      </a:lnTo>
                      <a:lnTo>
                        <a:pt x="59690" y="59690"/>
                      </a:lnTo>
                      <a:lnTo>
                        <a:pt x="4070428" y="59690"/>
                      </a:lnTo>
                      <a:lnTo>
                        <a:pt x="4070428" y="1400906"/>
                      </a:lnTo>
                      <a:close/>
                    </a:path>
                  </a:pathLst>
                </a:custGeom>
                <a:solidFill>
                  <a:srgbClr val="1B75BB"/>
                </a:solidFill>
              </p:spPr>
            </p:sp>
          </p:grpSp>
          <p:sp>
            <p:nvSpPr>
              <p:cNvPr id="73" name="TextBox 11">
                <a:extLst>
                  <a:ext uri="{FF2B5EF4-FFF2-40B4-BE49-F238E27FC236}">
                    <a16:creationId xmlns:a16="http://schemas.microsoft.com/office/drawing/2014/main" id="{BE40796E-C7B3-416C-B8D6-6A8D7E200FB7}"/>
                  </a:ext>
                </a:extLst>
              </p:cNvPr>
              <p:cNvSpPr txBox="1"/>
              <p:nvPr/>
            </p:nvSpPr>
            <p:spPr>
              <a:xfrm>
                <a:off x="10733272" y="2253246"/>
                <a:ext cx="1069894" cy="179229"/>
              </a:xfrm>
              <a:prstGeom prst="rect">
                <a:avLst/>
              </a:prstGeom>
            </p:spPr>
            <p:txBody>
              <a:bodyPr lIns="0" tIns="0" rIns="0" bIns="0" rtlCol="0" anchor="t">
                <a:spAutoFit/>
              </a:bodyPr>
              <a:lstStyle/>
              <a:p>
                <a:pPr algn="ctr">
                  <a:lnSpc>
                    <a:spcPts val="1360"/>
                  </a:lnSpc>
                </a:pPr>
                <a:r>
                  <a:rPr lang="en-US" sz="1133">
                    <a:solidFill>
                      <a:srgbClr val="191919"/>
                    </a:solidFill>
                    <a:latin typeface="Aileron Regular"/>
                  </a:rPr>
                  <a:t>9</a:t>
                </a:r>
              </a:p>
            </p:txBody>
          </p:sp>
          <p:grpSp>
            <p:nvGrpSpPr>
              <p:cNvPr id="74" name="Group 12">
                <a:extLst>
                  <a:ext uri="{FF2B5EF4-FFF2-40B4-BE49-F238E27FC236}">
                    <a16:creationId xmlns:a16="http://schemas.microsoft.com/office/drawing/2014/main" id="{77AF0CFF-5C92-4357-8C44-B200030D0CF9}"/>
                  </a:ext>
                </a:extLst>
              </p:cNvPr>
              <p:cNvGrpSpPr/>
              <p:nvPr/>
            </p:nvGrpSpPr>
            <p:grpSpPr>
              <a:xfrm>
                <a:off x="12097573" y="2115965"/>
                <a:ext cx="1427887" cy="505249"/>
                <a:chOff x="0" y="0"/>
                <a:chExt cx="4131388" cy="1461866"/>
              </a:xfrm>
            </p:grpSpPr>
            <p:sp>
              <p:nvSpPr>
                <p:cNvPr id="114" name="Freeform 13">
                  <a:extLst>
                    <a:ext uri="{FF2B5EF4-FFF2-40B4-BE49-F238E27FC236}">
                      <a16:creationId xmlns:a16="http://schemas.microsoft.com/office/drawing/2014/main" id="{961BD039-3E31-4AEF-B703-D6AA3B69FD1E}"/>
                    </a:ext>
                  </a:extLst>
                </p:cNvPr>
                <p:cNvSpPr/>
                <p:nvPr/>
              </p:nvSpPr>
              <p:spPr>
                <a:xfrm>
                  <a:off x="0" y="0"/>
                  <a:ext cx="4131388" cy="1461866"/>
                </a:xfrm>
                <a:custGeom>
                  <a:avLst/>
                  <a:gdLst/>
                  <a:ahLst/>
                  <a:cxnLst/>
                  <a:rect l="l" t="t" r="r" b="b"/>
                  <a:pathLst>
                    <a:path w="4131388" h="1461866">
                      <a:moveTo>
                        <a:pt x="0" y="0"/>
                      </a:moveTo>
                      <a:lnTo>
                        <a:pt x="0" y="1461866"/>
                      </a:lnTo>
                      <a:lnTo>
                        <a:pt x="4131388" y="1461866"/>
                      </a:lnTo>
                      <a:lnTo>
                        <a:pt x="4131388" y="0"/>
                      </a:lnTo>
                      <a:lnTo>
                        <a:pt x="0" y="0"/>
                      </a:lnTo>
                      <a:close/>
                      <a:moveTo>
                        <a:pt x="4070428" y="1400906"/>
                      </a:moveTo>
                      <a:lnTo>
                        <a:pt x="59690" y="1400906"/>
                      </a:lnTo>
                      <a:lnTo>
                        <a:pt x="59690" y="59690"/>
                      </a:lnTo>
                      <a:lnTo>
                        <a:pt x="4070428" y="59690"/>
                      </a:lnTo>
                      <a:lnTo>
                        <a:pt x="4070428" y="1400906"/>
                      </a:lnTo>
                      <a:close/>
                    </a:path>
                  </a:pathLst>
                </a:custGeom>
                <a:solidFill>
                  <a:srgbClr val="C39A6B"/>
                </a:solidFill>
              </p:spPr>
            </p:sp>
          </p:grpSp>
          <p:sp>
            <p:nvSpPr>
              <p:cNvPr id="75" name="TextBox 14">
                <a:extLst>
                  <a:ext uri="{FF2B5EF4-FFF2-40B4-BE49-F238E27FC236}">
                    <a16:creationId xmlns:a16="http://schemas.microsoft.com/office/drawing/2014/main" id="{2E709A48-F050-45CE-8A11-8D00DC95E23C}"/>
                  </a:ext>
                </a:extLst>
              </p:cNvPr>
              <p:cNvSpPr txBox="1"/>
              <p:nvPr/>
            </p:nvSpPr>
            <p:spPr>
              <a:xfrm>
                <a:off x="12275507" y="2253246"/>
                <a:ext cx="1069894" cy="179229"/>
              </a:xfrm>
              <a:prstGeom prst="rect">
                <a:avLst/>
              </a:prstGeom>
            </p:spPr>
            <p:txBody>
              <a:bodyPr lIns="0" tIns="0" rIns="0" bIns="0" rtlCol="0" anchor="t">
                <a:spAutoFit/>
              </a:bodyPr>
              <a:lstStyle/>
              <a:p>
                <a:pPr algn="ctr">
                  <a:lnSpc>
                    <a:spcPts val="1360"/>
                  </a:lnSpc>
                </a:pPr>
                <a:r>
                  <a:rPr lang="en-US" sz="1133">
                    <a:solidFill>
                      <a:srgbClr val="191919"/>
                    </a:solidFill>
                    <a:latin typeface="Aileron Regular"/>
                  </a:rPr>
                  <a:t>1</a:t>
                </a:r>
              </a:p>
            </p:txBody>
          </p:sp>
          <p:sp>
            <p:nvSpPr>
              <p:cNvPr id="76" name="TextBox 15">
                <a:extLst>
                  <a:ext uri="{FF2B5EF4-FFF2-40B4-BE49-F238E27FC236}">
                    <a16:creationId xmlns:a16="http://schemas.microsoft.com/office/drawing/2014/main" id="{1D053217-0165-49DD-8162-A8BFF7CC9805}"/>
                  </a:ext>
                </a:extLst>
              </p:cNvPr>
              <p:cNvSpPr txBox="1"/>
              <p:nvPr/>
            </p:nvSpPr>
            <p:spPr>
              <a:xfrm>
                <a:off x="4762540" y="2335352"/>
                <a:ext cx="2521898" cy="251103"/>
              </a:xfrm>
              <a:prstGeom prst="rect">
                <a:avLst/>
              </a:prstGeom>
            </p:spPr>
            <p:txBody>
              <a:bodyPr wrap="square" lIns="0" tIns="0" rIns="0" bIns="0" rtlCol="0" anchor="t">
                <a:spAutoFit/>
              </a:bodyPr>
              <a:lstStyle/>
              <a:p>
                <a:pPr>
                  <a:lnSpc>
                    <a:spcPts val="1439"/>
                  </a:lnSpc>
                </a:pPr>
                <a:r>
                  <a:rPr lang="en-US" sz="1200" b="1" dirty="0" err="1">
                    <a:solidFill>
                      <a:srgbClr val="191919"/>
                    </a:solidFill>
                    <a:latin typeface="Arial"/>
                  </a:rPr>
                  <a:t>Cantidad</a:t>
                </a:r>
                <a:r>
                  <a:rPr lang="en-US" sz="1200" b="1" dirty="0">
                    <a:solidFill>
                      <a:srgbClr val="191919"/>
                    </a:solidFill>
                    <a:latin typeface="Arial"/>
                  </a:rPr>
                  <a:t> de </a:t>
                </a:r>
                <a:r>
                  <a:rPr lang="en-US" sz="1200" b="1" dirty="0" err="1">
                    <a:solidFill>
                      <a:srgbClr val="191919"/>
                    </a:solidFill>
                    <a:latin typeface="Arial"/>
                  </a:rPr>
                  <a:t>productos</a:t>
                </a:r>
                <a:endParaRPr lang="en-US" sz="1200" b="1" dirty="0">
                  <a:solidFill>
                    <a:srgbClr val="191919"/>
                  </a:solidFill>
                  <a:latin typeface="Arial"/>
                </a:endParaRPr>
              </a:p>
            </p:txBody>
          </p:sp>
          <p:sp>
            <p:nvSpPr>
              <p:cNvPr id="77" name="TextBox 19">
                <a:extLst>
                  <a:ext uri="{FF2B5EF4-FFF2-40B4-BE49-F238E27FC236}">
                    <a16:creationId xmlns:a16="http://schemas.microsoft.com/office/drawing/2014/main" id="{4F972E65-AE51-42B5-8B30-B1ECC33FD3BE}"/>
                  </a:ext>
                </a:extLst>
              </p:cNvPr>
              <p:cNvSpPr txBox="1"/>
              <p:nvPr/>
            </p:nvSpPr>
            <p:spPr>
              <a:xfrm>
                <a:off x="7548706" y="1471473"/>
                <a:ext cx="1261593" cy="251103"/>
              </a:xfrm>
              <a:prstGeom prst="rect">
                <a:avLst/>
              </a:prstGeom>
            </p:spPr>
            <p:txBody>
              <a:bodyPr lIns="0" tIns="0" rIns="0" bIns="0" rtlCol="0" anchor="t">
                <a:spAutoFit/>
              </a:bodyPr>
              <a:lstStyle/>
              <a:p>
                <a:pPr algn="ctr">
                  <a:lnSpc>
                    <a:spcPts val="1439"/>
                  </a:lnSpc>
                </a:pPr>
                <a:r>
                  <a:rPr lang="en-US" sz="1200" b="1" dirty="0" err="1">
                    <a:solidFill>
                      <a:srgbClr val="FFFFFF"/>
                    </a:solidFill>
                    <a:latin typeface="Arial Bold"/>
                  </a:rPr>
                  <a:t>Bonos</a:t>
                </a:r>
                <a:endParaRPr lang="en-US" sz="1200" b="1" dirty="0">
                  <a:solidFill>
                    <a:srgbClr val="FFFFFF"/>
                  </a:solidFill>
                  <a:latin typeface="Arial Bold"/>
                </a:endParaRPr>
              </a:p>
            </p:txBody>
          </p:sp>
          <p:sp>
            <p:nvSpPr>
              <p:cNvPr id="78" name="TextBox 20">
                <a:extLst>
                  <a:ext uri="{FF2B5EF4-FFF2-40B4-BE49-F238E27FC236}">
                    <a16:creationId xmlns:a16="http://schemas.microsoft.com/office/drawing/2014/main" id="{28A926F8-140D-44E6-8BDC-139BBF1C2118}"/>
                  </a:ext>
                </a:extLst>
              </p:cNvPr>
              <p:cNvSpPr txBox="1"/>
              <p:nvPr/>
            </p:nvSpPr>
            <p:spPr>
              <a:xfrm>
                <a:off x="9090941" y="1356556"/>
                <a:ext cx="1261593" cy="502207"/>
              </a:xfrm>
              <a:prstGeom prst="rect">
                <a:avLst/>
              </a:prstGeom>
            </p:spPr>
            <p:txBody>
              <a:bodyPr lIns="0" tIns="0" rIns="0" bIns="0" rtlCol="0" anchor="t">
                <a:spAutoFit/>
              </a:bodyPr>
              <a:lstStyle/>
              <a:p>
                <a:pPr algn="ctr">
                  <a:lnSpc>
                    <a:spcPts val="1439"/>
                  </a:lnSpc>
                </a:pPr>
                <a:r>
                  <a:rPr lang="en-US" sz="1200" b="1" dirty="0" err="1">
                    <a:solidFill>
                      <a:srgbClr val="FFFFFF"/>
                    </a:solidFill>
                    <a:latin typeface="Arial" panose="020B0604020202020204" pitchFamily="34" charset="0"/>
                    <a:cs typeface="Arial" panose="020B0604020202020204" pitchFamily="34" charset="0"/>
                  </a:rPr>
                  <a:t>Papel</a:t>
                </a:r>
                <a:r>
                  <a:rPr lang="en-US" sz="1200" b="1" dirty="0">
                    <a:solidFill>
                      <a:srgbClr val="FFFFFF"/>
                    </a:solidFill>
                    <a:latin typeface="Arial" panose="020B0604020202020204" pitchFamily="34" charset="0"/>
                    <a:cs typeface="Arial" panose="020B0604020202020204" pitchFamily="34" charset="0"/>
                  </a:rPr>
                  <a:t> </a:t>
                </a:r>
                <a:r>
                  <a:rPr lang="en-US" sz="1200" b="1" dirty="0" err="1">
                    <a:solidFill>
                      <a:srgbClr val="FFFFFF"/>
                    </a:solidFill>
                    <a:latin typeface="Arial" panose="020B0604020202020204" pitchFamily="34" charset="0"/>
                    <a:cs typeface="Arial" panose="020B0604020202020204" pitchFamily="34" charset="0"/>
                  </a:rPr>
                  <a:t>Comercial</a:t>
                </a:r>
                <a:endParaRPr lang="en-US" sz="1200" b="1" dirty="0">
                  <a:solidFill>
                    <a:srgbClr val="FFFFFF"/>
                  </a:solidFill>
                  <a:latin typeface="Arial" panose="020B0604020202020204" pitchFamily="34" charset="0"/>
                  <a:cs typeface="Arial" panose="020B0604020202020204" pitchFamily="34" charset="0"/>
                </a:endParaRPr>
              </a:p>
            </p:txBody>
          </p:sp>
          <p:sp>
            <p:nvSpPr>
              <p:cNvPr id="79" name="TextBox 21">
                <a:extLst>
                  <a:ext uri="{FF2B5EF4-FFF2-40B4-BE49-F238E27FC236}">
                    <a16:creationId xmlns:a16="http://schemas.microsoft.com/office/drawing/2014/main" id="{766993DE-0DAA-42C5-BB79-8B47577D4353}"/>
                  </a:ext>
                </a:extLst>
              </p:cNvPr>
              <p:cNvSpPr txBox="1"/>
              <p:nvPr/>
            </p:nvSpPr>
            <p:spPr>
              <a:xfrm>
                <a:off x="10637424" y="1349030"/>
                <a:ext cx="1261593" cy="502207"/>
              </a:xfrm>
              <a:prstGeom prst="rect">
                <a:avLst/>
              </a:prstGeom>
            </p:spPr>
            <p:txBody>
              <a:bodyPr lIns="0" tIns="0" rIns="0" bIns="0" rtlCol="0" anchor="t">
                <a:spAutoFit/>
              </a:bodyPr>
              <a:lstStyle/>
              <a:p>
                <a:pPr algn="ctr">
                  <a:lnSpc>
                    <a:spcPts val="1439"/>
                  </a:lnSpc>
                </a:pPr>
                <a:r>
                  <a:rPr lang="en-US" sz="1200" b="1" dirty="0" err="1">
                    <a:solidFill>
                      <a:srgbClr val="FFFFFF"/>
                    </a:solidFill>
                    <a:latin typeface="Arial" panose="020B0604020202020204" pitchFamily="34" charset="0"/>
                    <a:cs typeface="Arial" panose="020B0604020202020204" pitchFamily="34" charset="0"/>
                  </a:rPr>
                  <a:t>Programas</a:t>
                </a:r>
                <a:r>
                  <a:rPr lang="en-US" sz="1200" b="1" dirty="0">
                    <a:solidFill>
                      <a:srgbClr val="FFFFFF"/>
                    </a:solidFill>
                    <a:latin typeface="Arial" panose="020B0604020202020204" pitchFamily="34" charset="0"/>
                    <a:cs typeface="Arial" panose="020B0604020202020204" pitchFamily="34" charset="0"/>
                  </a:rPr>
                  <a:t> de </a:t>
                </a:r>
                <a:r>
                  <a:rPr lang="en-US" sz="1200" b="1" dirty="0" err="1">
                    <a:solidFill>
                      <a:srgbClr val="FFFFFF"/>
                    </a:solidFill>
                    <a:latin typeface="Arial" panose="020B0604020202020204" pitchFamily="34" charset="0"/>
                    <a:cs typeface="Arial" panose="020B0604020202020204" pitchFamily="34" charset="0"/>
                  </a:rPr>
                  <a:t>emisiones</a:t>
                </a:r>
                <a:endParaRPr lang="en-US" sz="1200" b="1" dirty="0">
                  <a:solidFill>
                    <a:srgbClr val="FFFFFF"/>
                  </a:solidFill>
                  <a:latin typeface="Arial" panose="020B0604020202020204" pitchFamily="34" charset="0"/>
                  <a:cs typeface="Arial" panose="020B0604020202020204" pitchFamily="34" charset="0"/>
                </a:endParaRPr>
              </a:p>
            </p:txBody>
          </p:sp>
          <p:sp>
            <p:nvSpPr>
              <p:cNvPr id="80" name="TextBox 22">
                <a:extLst>
                  <a:ext uri="{FF2B5EF4-FFF2-40B4-BE49-F238E27FC236}">
                    <a16:creationId xmlns:a16="http://schemas.microsoft.com/office/drawing/2014/main" id="{5B7A9561-90DF-44D6-A99B-C18E095755B2}"/>
                  </a:ext>
                </a:extLst>
              </p:cNvPr>
              <p:cNvSpPr txBox="1"/>
              <p:nvPr/>
            </p:nvSpPr>
            <p:spPr>
              <a:xfrm>
                <a:off x="12096511" y="1313022"/>
                <a:ext cx="1427887" cy="484360"/>
              </a:xfrm>
              <a:prstGeom prst="rect">
                <a:avLst/>
              </a:prstGeom>
            </p:spPr>
            <p:txBody>
              <a:bodyPr wrap="square" lIns="0" tIns="0" rIns="0" bIns="0" rtlCol="0" anchor="t">
                <a:spAutoFit/>
              </a:bodyPr>
              <a:lstStyle/>
              <a:p>
                <a:pPr algn="ctr">
                  <a:lnSpc>
                    <a:spcPts val="1439"/>
                  </a:lnSpc>
                </a:pPr>
                <a:r>
                  <a:rPr lang="en-US" sz="1100" b="1" dirty="0">
                    <a:solidFill>
                      <a:srgbClr val="FFFFFF"/>
                    </a:solidFill>
                    <a:latin typeface="Arial" panose="020B0604020202020204" pitchFamily="34" charset="0"/>
                    <a:cs typeface="Arial" panose="020B0604020202020204" pitchFamily="34" charset="0"/>
                  </a:rPr>
                  <a:t>Fondos de </a:t>
                </a:r>
                <a:r>
                  <a:rPr lang="en-US" sz="1100" b="1" dirty="0" err="1">
                    <a:solidFill>
                      <a:srgbClr val="FFFFFF"/>
                    </a:solidFill>
                    <a:latin typeface="Arial" panose="020B0604020202020204" pitchFamily="34" charset="0"/>
                    <a:cs typeface="Arial" panose="020B0604020202020204" pitchFamily="34" charset="0"/>
                  </a:rPr>
                  <a:t>inversión</a:t>
                </a:r>
                <a:r>
                  <a:rPr lang="en-US" sz="1100" b="1" dirty="0">
                    <a:solidFill>
                      <a:srgbClr val="FFFFFF"/>
                    </a:solidFill>
                    <a:latin typeface="Arial" panose="020B0604020202020204" pitchFamily="34" charset="0"/>
                    <a:cs typeface="Arial" panose="020B0604020202020204" pitchFamily="34" charset="0"/>
                  </a:rPr>
                  <a:t> </a:t>
                </a:r>
                <a:r>
                  <a:rPr lang="en-US" sz="1100" b="1" dirty="0" err="1">
                    <a:solidFill>
                      <a:srgbClr val="FFFFFF"/>
                    </a:solidFill>
                    <a:latin typeface="Arial" panose="020B0604020202020204" pitchFamily="34" charset="0"/>
                    <a:cs typeface="Arial" panose="020B0604020202020204" pitchFamily="34" charset="0"/>
                  </a:rPr>
                  <a:t>cerrados</a:t>
                </a:r>
                <a:endParaRPr lang="en-US" sz="1100" b="1" dirty="0">
                  <a:solidFill>
                    <a:srgbClr val="FFFFFF"/>
                  </a:solidFill>
                  <a:latin typeface="Arial" panose="020B0604020202020204" pitchFamily="34" charset="0"/>
                  <a:cs typeface="Arial" panose="020B0604020202020204" pitchFamily="34" charset="0"/>
                </a:endParaRPr>
              </a:p>
            </p:txBody>
          </p:sp>
          <p:sp>
            <p:nvSpPr>
              <p:cNvPr id="81" name="AutoShape 23">
                <a:extLst>
                  <a:ext uri="{FF2B5EF4-FFF2-40B4-BE49-F238E27FC236}">
                    <a16:creationId xmlns:a16="http://schemas.microsoft.com/office/drawing/2014/main" id="{E40D218E-6964-4089-8520-F5D3D90637EF}"/>
                  </a:ext>
                </a:extLst>
              </p:cNvPr>
              <p:cNvSpPr/>
              <p:nvPr/>
            </p:nvSpPr>
            <p:spPr>
              <a:xfrm>
                <a:off x="4762540" y="2711029"/>
                <a:ext cx="2510213" cy="14470"/>
              </a:xfrm>
              <a:prstGeom prst="rect">
                <a:avLst/>
              </a:prstGeom>
              <a:solidFill>
                <a:srgbClr val="777777">
                  <a:alpha val="19608"/>
                </a:srgbClr>
              </a:solidFill>
            </p:spPr>
          </p:sp>
          <p:sp>
            <p:nvSpPr>
              <p:cNvPr id="82" name="AutoShape 24">
                <a:extLst>
                  <a:ext uri="{FF2B5EF4-FFF2-40B4-BE49-F238E27FC236}">
                    <a16:creationId xmlns:a16="http://schemas.microsoft.com/office/drawing/2014/main" id="{A6B79471-84B3-4310-82E0-A31DAB87EFA8}"/>
                  </a:ext>
                </a:extLst>
              </p:cNvPr>
              <p:cNvSpPr/>
              <p:nvPr/>
            </p:nvSpPr>
            <p:spPr>
              <a:xfrm>
                <a:off x="4805331" y="4328256"/>
                <a:ext cx="2510212" cy="14470"/>
              </a:xfrm>
              <a:prstGeom prst="rect">
                <a:avLst/>
              </a:prstGeom>
              <a:solidFill>
                <a:srgbClr val="777777">
                  <a:alpha val="19608"/>
                </a:srgbClr>
              </a:solidFill>
            </p:spPr>
          </p:sp>
          <p:grpSp>
            <p:nvGrpSpPr>
              <p:cNvPr id="83" name="Group 25">
                <a:extLst>
                  <a:ext uri="{FF2B5EF4-FFF2-40B4-BE49-F238E27FC236}">
                    <a16:creationId xmlns:a16="http://schemas.microsoft.com/office/drawing/2014/main" id="{F388D0C2-9830-489D-B9E7-38FD08922841}"/>
                  </a:ext>
                </a:extLst>
              </p:cNvPr>
              <p:cNvGrpSpPr/>
              <p:nvPr/>
            </p:nvGrpSpPr>
            <p:grpSpPr>
              <a:xfrm>
                <a:off x="7507288" y="3266022"/>
                <a:ext cx="1427887" cy="1619218"/>
                <a:chOff x="0" y="0"/>
                <a:chExt cx="4131388" cy="4684977"/>
              </a:xfrm>
            </p:grpSpPr>
            <p:sp>
              <p:nvSpPr>
                <p:cNvPr id="113" name="Freeform 26">
                  <a:extLst>
                    <a:ext uri="{FF2B5EF4-FFF2-40B4-BE49-F238E27FC236}">
                      <a16:creationId xmlns:a16="http://schemas.microsoft.com/office/drawing/2014/main" id="{F0BC6522-65B4-49D8-AECD-453EE54BE1F5}"/>
                    </a:ext>
                  </a:extLst>
                </p:cNvPr>
                <p:cNvSpPr/>
                <p:nvPr/>
              </p:nvSpPr>
              <p:spPr>
                <a:xfrm>
                  <a:off x="0" y="0"/>
                  <a:ext cx="4131388" cy="4684977"/>
                </a:xfrm>
                <a:custGeom>
                  <a:avLst/>
                  <a:gdLst/>
                  <a:ahLst/>
                  <a:cxnLst/>
                  <a:rect l="l" t="t" r="r" b="b"/>
                  <a:pathLst>
                    <a:path w="4131388" h="4684977">
                      <a:moveTo>
                        <a:pt x="0" y="0"/>
                      </a:moveTo>
                      <a:lnTo>
                        <a:pt x="0" y="4684977"/>
                      </a:lnTo>
                      <a:lnTo>
                        <a:pt x="4131388" y="4684977"/>
                      </a:lnTo>
                      <a:lnTo>
                        <a:pt x="4131388" y="0"/>
                      </a:lnTo>
                      <a:lnTo>
                        <a:pt x="0" y="0"/>
                      </a:lnTo>
                      <a:close/>
                      <a:moveTo>
                        <a:pt x="4070428" y="4624017"/>
                      </a:moveTo>
                      <a:lnTo>
                        <a:pt x="59690" y="4624017"/>
                      </a:lnTo>
                      <a:lnTo>
                        <a:pt x="59690" y="59690"/>
                      </a:lnTo>
                      <a:lnTo>
                        <a:pt x="4070428" y="59690"/>
                      </a:lnTo>
                      <a:lnTo>
                        <a:pt x="4070428" y="4624017"/>
                      </a:lnTo>
                      <a:close/>
                    </a:path>
                  </a:pathLst>
                </a:custGeom>
                <a:solidFill>
                  <a:srgbClr val="FBAF3F"/>
                </a:solidFill>
              </p:spPr>
            </p:sp>
          </p:grpSp>
          <p:sp>
            <p:nvSpPr>
              <p:cNvPr id="84" name="AutoShape 27">
                <a:extLst>
                  <a:ext uri="{FF2B5EF4-FFF2-40B4-BE49-F238E27FC236}">
                    <a16:creationId xmlns:a16="http://schemas.microsoft.com/office/drawing/2014/main" id="{52A8FB2D-86C5-4CFD-A330-623FBFC3D5B2}"/>
                  </a:ext>
                </a:extLst>
              </p:cNvPr>
              <p:cNvSpPr/>
              <p:nvPr/>
            </p:nvSpPr>
            <p:spPr>
              <a:xfrm>
                <a:off x="7506227" y="3785856"/>
                <a:ext cx="1430010" cy="542399"/>
              </a:xfrm>
              <a:prstGeom prst="rect">
                <a:avLst/>
              </a:prstGeom>
              <a:solidFill>
                <a:srgbClr val="FBAF3F">
                  <a:alpha val="19608"/>
                </a:srgbClr>
              </a:solidFill>
            </p:spPr>
            <p:txBody>
              <a:bodyPr/>
              <a:lstStyle/>
              <a:p>
                <a:pPr algn="r"/>
                <a:endParaRPr lang="es-CR" dirty="0"/>
              </a:p>
            </p:txBody>
          </p:sp>
          <p:sp>
            <p:nvSpPr>
              <p:cNvPr id="85" name="AutoShape 28">
                <a:extLst>
                  <a:ext uri="{FF2B5EF4-FFF2-40B4-BE49-F238E27FC236}">
                    <a16:creationId xmlns:a16="http://schemas.microsoft.com/office/drawing/2014/main" id="{1A0FA46B-7AF7-4F6D-91D7-8662ED1F8962}"/>
                  </a:ext>
                </a:extLst>
              </p:cNvPr>
              <p:cNvSpPr/>
              <p:nvPr/>
            </p:nvSpPr>
            <p:spPr>
              <a:xfrm>
                <a:off x="7507288" y="2809890"/>
                <a:ext cx="6018171" cy="371280"/>
              </a:xfrm>
              <a:prstGeom prst="rect">
                <a:avLst/>
              </a:prstGeom>
              <a:solidFill>
                <a:srgbClr val="BBBDC0"/>
              </a:solidFill>
            </p:spPr>
          </p:sp>
          <p:sp>
            <p:nvSpPr>
              <p:cNvPr id="86" name="TextBox 29">
                <a:extLst>
                  <a:ext uri="{FF2B5EF4-FFF2-40B4-BE49-F238E27FC236}">
                    <a16:creationId xmlns:a16="http://schemas.microsoft.com/office/drawing/2014/main" id="{63BC0440-D69C-4A63-AA2A-66C97A65F56B}"/>
                  </a:ext>
                </a:extLst>
              </p:cNvPr>
              <p:cNvSpPr txBox="1"/>
              <p:nvPr/>
            </p:nvSpPr>
            <p:spPr>
              <a:xfrm>
                <a:off x="7686285" y="3403304"/>
                <a:ext cx="1069894" cy="241956"/>
              </a:xfrm>
              <a:prstGeom prst="rect">
                <a:avLst/>
              </a:prstGeom>
            </p:spPr>
            <p:txBody>
              <a:bodyPr lIns="0" tIns="0" rIns="0" bIns="0" rtlCol="0" anchor="t">
                <a:spAutoFit/>
              </a:bodyPr>
              <a:lstStyle/>
              <a:p>
                <a:pPr algn="r">
                  <a:lnSpc>
                    <a:spcPts val="1360"/>
                  </a:lnSpc>
                </a:pPr>
                <a:r>
                  <a:rPr lang="en-US" sz="1133" dirty="0">
                    <a:solidFill>
                      <a:srgbClr val="191919"/>
                    </a:solidFill>
                    <a:latin typeface="Aileron Regular"/>
                  </a:rPr>
                  <a:t>5.500.000</a:t>
                </a:r>
              </a:p>
            </p:txBody>
          </p:sp>
          <p:sp>
            <p:nvSpPr>
              <p:cNvPr id="87" name="TextBox 30">
                <a:extLst>
                  <a:ext uri="{FF2B5EF4-FFF2-40B4-BE49-F238E27FC236}">
                    <a16:creationId xmlns:a16="http://schemas.microsoft.com/office/drawing/2014/main" id="{2C68D306-A594-4D54-8DFB-924797A18FD3}"/>
                  </a:ext>
                </a:extLst>
              </p:cNvPr>
              <p:cNvSpPr txBox="1"/>
              <p:nvPr/>
            </p:nvSpPr>
            <p:spPr>
              <a:xfrm>
                <a:off x="7685223" y="3963000"/>
                <a:ext cx="1069894" cy="241956"/>
              </a:xfrm>
              <a:prstGeom prst="rect">
                <a:avLst/>
              </a:prstGeom>
            </p:spPr>
            <p:txBody>
              <a:bodyPr lIns="0" tIns="0" rIns="0" bIns="0" rtlCol="0" anchor="t">
                <a:spAutoFit/>
              </a:bodyPr>
              <a:lstStyle/>
              <a:p>
                <a:pPr algn="r">
                  <a:lnSpc>
                    <a:spcPts val="1360"/>
                  </a:lnSpc>
                </a:pPr>
                <a:r>
                  <a:rPr lang="en-US" sz="1133" dirty="0">
                    <a:solidFill>
                      <a:srgbClr val="191919"/>
                    </a:solidFill>
                    <a:latin typeface="Aileron Regular"/>
                  </a:rPr>
                  <a:t>3.000</a:t>
                </a:r>
              </a:p>
            </p:txBody>
          </p:sp>
          <p:sp>
            <p:nvSpPr>
              <p:cNvPr id="88" name="TextBox 31">
                <a:extLst>
                  <a:ext uri="{FF2B5EF4-FFF2-40B4-BE49-F238E27FC236}">
                    <a16:creationId xmlns:a16="http://schemas.microsoft.com/office/drawing/2014/main" id="{93F19C64-0EBB-446C-AF92-521FA702AFA7}"/>
                  </a:ext>
                </a:extLst>
              </p:cNvPr>
              <p:cNvSpPr txBox="1"/>
              <p:nvPr/>
            </p:nvSpPr>
            <p:spPr>
              <a:xfrm>
                <a:off x="7685223" y="4525780"/>
                <a:ext cx="1069894" cy="241956"/>
              </a:xfrm>
              <a:prstGeom prst="rect">
                <a:avLst/>
              </a:prstGeom>
            </p:spPr>
            <p:txBody>
              <a:bodyPr lIns="0" tIns="0" rIns="0" bIns="0" rtlCol="0" anchor="t">
                <a:spAutoFit/>
              </a:bodyPr>
              <a:lstStyle/>
              <a:p>
                <a:pPr algn="r">
                  <a:lnSpc>
                    <a:spcPts val="1360"/>
                  </a:lnSpc>
                </a:pPr>
                <a:r>
                  <a:rPr lang="en-US" sz="1133" dirty="0">
                    <a:solidFill>
                      <a:srgbClr val="191919"/>
                    </a:solidFill>
                    <a:latin typeface="Aileron Regular"/>
                  </a:rPr>
                  <a:t>400</a:t>
                </a:r>
              </a:p>
            </p:txBody>
          </p:sp>
          <p:grpSp>
            <p:nvGrpSpPr>
              <p:cNvPr id="89" name="Group 32">
                <a:extLst>
                  <a:ext uri="{FF2B5EF4-FFF2-40B4-BE49-F238E27FC236}">
                    <a16:creationId xmlns:a16="http://schemas.microsoft.com/office/drawing/2014/main" id="{C04B3014-E171-4659-8224-C996D95CFFCC}"/>
                  </a:ext>
                </a:extLst>
              </p:cNvPr>
              <p:cNvGrpSpPr/>
              <p:nvPr/>
            </p:nvGrpSpPr>
            <p:grpSpPr>
              <a:xfrm>
                <a:off x="9051647" y="3275350"/>
                <a:ext cx="1427887" cy="1609891"/>
                <a:chOff x="0" y="0"/>
                <a:chExt cx="4131388" cy="4657990"/>
              </a:xfrm>
            </p:grpSpPr>
            <p:sp>
              <p:nvSpPr>
                <p:cNvPr id="112" name="Freeform 33">
                  <a:extLst>
                    <a:ext uri="{FF2B5EF4-FFF2-40B4-BE49-F238E27FC236}">
                      <a16:creationId xmlns:a16="http://schemas.microsoft.com/office/drawing/2014/main" id="{DB14A5CE-28EC-48EC-B47F-B8FCA33FBD61}"/>
                    </a:ext>
                  </a:extLst>
                </p:cNvPr>
                <p:cNvSpPr/>
                <p:nvPr/>
              </p:nvSpPr>
              <p:spPr>
                <a:xfrm>
                  <a:off x="0" y="0"/>
                  <a:ext cx="4131388" cy="4657990"/>
                </a:xfrm>
                <a:custGeom>
                  <a:avLst/>
                  <a:gdLst/>
                  <a:ahLst/>
                  <a:cxnLst/>
                  <a:rect l="l" t="t" r="r" b="b"/>
                  <a:pathLst>
                    <a:path w="4131388" h="4657990">
                      <a:moveTo>
                        <a:pt x="0" y="0"/>
                      </a:moveTo>
                      <a:lnTo>
                        <a:pt x="0" y="4657990"/>
                      </a:lnTo>
                      <a:lnTo>
                        <a:pt x="4131388" y="4657990"/>
                      </a:lnTo>
                      <a:lnTo>
                        <a:pt x="4131388" y="0"/>
                      </a:lnTo>
                      <a:lnTo>
                        <a:pt x="0" y="0"/>
                      </a:lnTo>
                      <a:close/>
                      <a:moveTo>
                        <a:pt x="4070428" y="4597030"/>
                      </a:moveTo>
                      <a:lnTo>
                        <a:pt x="59690" y="4597030"/>
                      </a:lnTo>
                      <a:lnTo>
                        <a:pt x="59690" y="59690"/>
                      </a:lnTo>
                      <a:lnTo>
                        <a:pt x="4070428" y="59690"/>
                      </a:lnTo>
                      <a:lnTo>
                        <a:pt x="4070428" y="4597030"/>
                      </a:lnTo>
                      <a:close/>
                    </a:path>
                  </a:pathLst>
                </a:custGeom>
                <a:solidFill>
                  <a:srgbClr val="81BC41"/>
                </a:solidFill>
              </p:spPr>
            </p:sp>
          </p:grpSp>
          <p:sp>
            <p:nvSpPr>
              <p:cNvPr id="90" name="TextBox 34">
                <a:extLst>
                  <a:ext uri="{FF2B5EF4-FFF2-40B4-BE49-F238E27FC236}">
                    <a16:creationId xmlns:a16="http://schemas.microsoft.com/office/drawing/2014/main" id="{E86CA9CC-0C45-4A04-9F80-97607800E881}"/>
                  </a:ext>
                </a:extLst>
              </p:cNvPr>
              <p:cNvSpPr txBox="1"/>
              <p:nvPr/>
            </p:nvSpPr>
            <p:spPr>
              <a:xfrm>
                <a:off x="9229579" y="3403303"/>
                <a:ext cx="1188489" cy="241956"/>
              </a:xfrm>
              <a:prstGeom prst="rect">
                <a:avLst/>
              </a:prstGeom>
            </p:spPr>
            <p:txBody>
              <a:bodyPr wrap="square" lIns="0" tIns="0" rIns="0" bIns="0" rtlCol="0" anchor="t">
                <a:spAutoFit/>
              </a:bodyPr>
              <a:lstStyle/>
              <a:p>
                <a:pPr algn="r">
                  <a:lnSpc>
                    <a:spcPts val="1360"/>
                  </a:lnSpc>
                </a:pPr>
                <a:r>
                  <a:rPr lang="en-US" sz="1133" dirty="0">
                    <a:solidFill>
                      <a:srgbClr val="191919"/>
                    </a:solidFill>
                    <a:latin typeface="Aileron Regular"/>
                  </a:rPr>
                  <a:t>200.000</a:t>
                </a:r>
              </a:p>
            </p:txBody>
          </p:sp>
          <p:sp>
            <p:nvSpPr>
              <p:cNvPr id="91" name="AutoShape 35">
                <a:extLst>
                  <a:ext uri="{FF2B5EF4-FFF2-40B4-BE49-F238E27FC236}">
                    <a16:creationId xmlns:a16="http://schemas.microsoft.com/office/drawing/2014/main" id="{1BAD3D53-190E-4ECE-B4E5-DB10FF74EE96}"/>
                  </a:ext>
                </a:extLst>
              </p:cNvPr>
              <p:cNvSpPr/>
              <p:nvPr/>
            </p:nvSpPr>
            <p:spPr>
              <a:xfrm>
                <a:off x="9051647" y="3771271"/>
                <a:ext cx="1430010" cy="542399"/>
              </a:xfrm>
              <a:prstGeom prst="rect">
                <a:avLst/>
              </a:prstGeom>
              <a:solidFill>
                <a:srgbClr val="81BC41">
                  <a:alpha val="19608"/>
                </a:srgbClr>
              </a:solidFill>
            </p:spPr>
          </p:sp>
          <p:sp>
            <p:nvSpPr>
              <p:cNvPr id="92" name="TextBox 36">
                <a:extLst>
                  <a:ext uri="{FF2B5EF4-FFF2-40B4-BE49-F238E27FC236}">
                    <a16:creationId xmlns:a16="http://schemas.microsoft.com/office/drawing/2014/main" id="{83FB8B07-B4C5-40E4-A1A2-73DAC9D142E7}"/>
                  </a:ext>
                </a:extLst>
              </p:cNvPr>
              <p:cNvSpPr txBox="1"/>
              <p:nvPr/>
            </p:nvSpPr>
            <p:spPr>
              <a:xfrm>
                <a:off x="9229582" y="3964542"/>
                <a:ext cx="1069894" cy="179229"/>
              </a:xfrm>
              <a:prstGeom prst="rect">
                <a:avLst/>
              </a:prstGeom>
            </p:spPr>
            <p:txBody>
              <a:bodyPr lIns="0" tIns="0" rIns="0" bIns="0" rtlCol="0" anchor="t">
                <a:spAutoFit/>
              </a:bodyPr>
              <a:lstStyle/>
              <a:p>
                <a:pPr algn="ctr">
                  <a:lnSpc>
                    <a:spcPts val="1360"/>
                  </a:lnSpc>
                </a:pPr>
                <a:r>
                  <a:rPr lang="en-US" sz="1133">
                    <a:solidFill>
                      <a:srgbClr val="191919"/>
                    </a:solidFill>
                    <a:latin typeface="Aileron Regular"/>
                  </a:rPr>
                  <a:t>--</a:t>
                </a:r>
              </a:p>
            </p:txBody>
          </p:sp>
          <p:sp>
            <p:nvSpPr>
              <p:cNvPr id="93" name="TextBox 37">
                <a:extLst>
                  <a:ext uri="{FF2B5EF4-FFF2-40B4-BE49-F238E27FC236}">
                    <a16:creationId xmlns:a16="http://schemas.microsoft.com/office/drawing/2014/main" id="{A28B4BD7-D1B1-45B0-AD53-D6767F8909E9}"/>
                  </a:ext>
                </a:extLst>
              </p:cNvPr>
              <p:cNvSpPr txBox="1"/>
              <p:nvPr/>
            </p:nvSpPr>
            <p:spPr>
              <a:xfrm>
                <a:off x="9229582" y="4525780"/>
                <a:ext cx="1069894" cy="179229"/>
              </a:xfrm>
              <a:prstGeom prst="rect">
                <a:avLst/>
              </a:prstGeom>
            </p:spPr>
            <p:txBody>
              <a:bodyPr lIns="0" tIns="0" rIns="0" bIns="0" rtlCol="0" anchor="t">
                <a:spAutoFit/>
              </a:bodyPr>
              <a:lstStyle/>
              <a:p>
                <a:pPr algn="ctr">
                  <a:lnSpc>
                    <a:spcPts val="1360"/>
                  </a:lnSpc>
                </a:pPr>
                <a:r>
                  <a:rPr lang="en-US" sz="1133">
                    <a:solidFill>
                      <a:srgbClr val="191919"/>
                    </a:solidFill>
                    <a:latin typeface="Aileron Regular"/>
                  </a:rPr>
                  <a:t>--</a:t>
                </a:r>
              </a:p>
            </p:txBody>
          </p:sp>
          <p:grpSp>
            <p:nvGrpSpPr>
              <p:cNvPr id="94" name="Group 38">
                <a:extLst>
                  <a:ext uri="{FF2B5EF4-FFF2-40B4-BE49-F238E27FC236}">
                    <a16:creationId xmlns:a16="http://schemas.microsoft.com/office/drawing/2014/main" id="{E6B311A2-FAF2-4B92-AD5D-8D8E52648F43}"/>
                  </a:ext>
                </a:extLst>
              </p:cNvPr>
              <p:cNvGrpSpPr/>
              <p:nvPr/>
            </p:nvGrpSpPr>
            <p:grpSpPr>
              <a:xfrm>
                <a:off x="10598128" y="3266022"/>
                <a:ext cx="1427887" cy="1619218"/>
                <a:chOff x="0" y="0"/>
                <a:chExt cx="4131388" cy="4684977"/>
              </a:xfrm>
            </p:grpSpPr>
            <p:sp>
              <p:nvSpPr>
                <p:cNvPr id="111" name="Freeform 39">
                  <a:extLst>
                    <a:ext uri="{FF2B5EF4-FFF2-40B4-BE49-F238E27FC236}">
                      <a16:creationId xmlns:a16="http://schemas.microsoft.com/office/drawing/2014/main" id="{4F621180-E311-4186-BA29-B0EAB9499F5B}"/>
                    </a:ext>
                  </a:extLst>
                </p:cNvPr>
                <p:cNvSpPr/>
                <p:nvPr/>
              </p:nvSpPr>
              <p:spPr>
                <a:xfrm>
                  <a:off x="0" y="0"/>
                  <a:ext cx="4131388" cy="4684977"/>
                </a:xfrm>
                <a:custGeom>
                  <a:avLst/>
                  <a:gdLst/>
                  <a:ahLst/>
                  <a:cxnLst/>
                  <a:rect l="l" t="t" r="r" b="b"/>
                  <a:pathLst>
                    <a:path w="4131388" h="4684977">
                      <a:moveTo>
                        <a:pt x="0" y="0"/>
                      </a:moveTo>
                      <a:lnTo>
                        <a:pt x="0" y="4684977"/>
                      </a:lnTo>
                      <a:lnTo>
                        <a:pt x="4131388" y="4684977"/>
                      </a:lnTo>
                      <a:lnTo>
                        <a:pt x="4131388" y="0"/>
                      </a:lnTo>
                      <a:lnTo>
                        <a:pt x="0" y="0"/>
                      </a:lnTo>
                      <a:close/>
                      <a:moveTo>
                        <a:pt x="4070428" y="4624017"/>
                      </a:moveTo>
                      <a:lnTo>
                        <a:pt x="59690" y="4624017"/>
                      </a:lnTo>
                      <a:lnTo>
                        <a:pt x="59690" y="59690"/>
                      </a:lnTo>
                      <a:lnTo>
                        <a:pt x="4070428" y="59690"/>
                      </a:lnTo>
                      <a:lnTo>
                        <a:pt x="4070428" y="4624017"/>
                      </a:lnTo>
                      <a:close/>
                    </a:path>
                  </a:pathLst>
                </a:custGeom>
                <a:solidFill>
                  <a:srgbClr val="1B75BB"/>
                </a:solidFill>
              </p:spPr>
            </p:sp>
          </p:grpSp>
          <p:sp>
            <p:nvSpPr>
              <p:cNvPr id="95" name="TextBox 40">
                <a:extLst>
                  <a:ext uri="{FF2B5EF4-FFF2-40B4-BE49-F238E27FC236}">
                    <a16:creationId xmlns:a16="http://schemas.microsoft.com/office/drawing/2014/main" id="{C70E51AE-B4BB-4E81-87D4-624B3780AFBC}"/>
                  </a:ext>
                </a:extLst>
              </p:cNvPr>
              <p:cNvSpPr txBox="1"/>
              <p:nvPr/>
            </p:nvSpPr>
            <p:spPr>
              <a:xfrm>
                <a:off x="10776063" y="3403304"/>
                <a:ext cx="1069894" cy="241956"/>
              </a:xfrm>
              <a:prstGeom prst="rect">
                <a:avLst/>
              </a:prstGeom>
            </p:spPr>
            <p:txBody>
              <a:bodyPr lIns="0" tIns="0" rIns="0" bIns="0" rtlCol="0" anchor="t">
                <a:spAutoFit/>
              </a:bodyPr>
              <a:lstStyle/>
              <a:p>
                <a:pPr algn="r">
                  <a:lnSpc>
                    <a:spcPts val="1360"/>
                  </a:lnSpc>
                </a:pPr>
                <a:r>
                  <a:rPr lang="en-US" sz="1133" dirty="0">
                    <a:solidFill>
                      <a:srgbClr val="191919"/>
                    </a:solidFill>
                    <a:latin typeface="Aileron Regular"/>
                  </a:rPr>
                  <a:t>140.000</a:t>
                </a:r>
              </a:p>
            </p:txBody>
          </p:sp>
          <p:sp>
            <p:nvSpPr>
              <p:cNvPr id="96" name="AutoShape 41">
                <a:extLst>
                  <a:ext uri="{FF2B5EF4-FFF2-40B4-BE49-F238E27FC236}">
                    <a16:creationId xmlns:a16="http://schemas.microsoft.com/office/drawing/2014/main" id="{2B88B1BA-2881-4E03-9431-54C0FDA8002D}"/>
                  </a:ext>
                </a:extLst>
              </p:cNvPr>
              <p:cNvSpPr/>
              <p:nvPr/>
            </p:nvSpPr>
            <p:spPr>
              <a:xfrm>
                <a:off x="10598128" y="3778506"/>
                <a:ext cx="1430010" cy="542399"/>
              </a:xfrm>
              <a:prstGeom prst="rect">
                <a:avLst/>
              </a:prstGeom>
              <a:solidFill>
                <a:srgbClr val="1B75BB">
                  <a:alpha val="19608"/>
                </a:srgbClr>
              </a:solidFill>
            </p:spPr>
            <p:txBody>
              <a:bodyPr/>
              <a:lstStyle/>
              <a:p>
                <a:endParaRPr lang="es-CR" dirty="0"/>
              </a:p>
            </p:txBody>
          </p:sp>
          <p:sp>
            <p:nvSpPr>
              <p:cNvPr id="97" name="TextBox 42">
                <a:extLst>
                  <a:ext uri="{FF2B5EF4-FFF2-40B4-BE49-F238E27FC236}">
                    <a16:creationId xmlns:a16="http://schemas.microsoft.com/office/drawing/2014/main" id="{1D872E80-F5DC-4D9A-9605-12BBE1E42C3D}"/>
                  </a:ext>
                </a:extLst>
              </p:cNvPr>
              <p:cNvSpPr txBox="1"/>
              <p:nvPr/>
            </p:nvSpPr>
            <p:spPr>
              <a:xfrm>
                <a:off x="10776063" y="3964542"/>
                <a:ext cx="1069894" cy="241956"/>
              </a:xfrm>
              <a:prstGeom prst="rect">
                <a:avLst/>
              </a:prstGeom>
            </p:spPr>
            <p:txBody>
              <a:bodyPr lIns="0" tIns="0" rIns="0" bIns="0" rtlCol="0" anchor="t">
                <a:spAutoFit/>
              </a:bodyPr>
              <a:lstStyle/>
              <a:p>
                <a:pPr algn="r">
                  <a:lnSpc>
                    <a:spcPts val="1360"/>
                  </a:lnSpc>
                </a:pPr>
                <a:r>
                  <a:rPr lang="en-US" sz="1133" dirty="0">
                    <a:solidFill>
                      <a:srgbClr val="191919"/>
                    </a:solidFill>
                    <a:latin typeface="Aileron Regular"/>
                  </a:rPr>
                  <a:t>8.390</a:t>
                </a:r>
              </a:p>
            </p:txBody>
          </p:sp>
          <p:sp>
            <p:nvSpPr>
              <p:cNvPr id="98" name="TextBox 43">
                <a:extLst>
                  <a:ext uri="{FF2B5EF4-FFF2-40B4-BE49-F238E27FC236}">
                    <a16:creationId xmlns:a16="http://schemas.microsoft.com/office/drawing/2014/main" id="{2446D282-DECD-4BB3-97A9-87675743993C}"/>
                  </a:ext>
                </a:extLst>
              </p:cNvPr>
              <p:cNvSpPr txBox="1"/>
              <p:nvPr/>
            </p:nvSpPr>
            <p:spPr>
              <a:xfrm>
                <a:off x="10776063" y="4525780"/>
                <a:ext cx="1069894" cy="179229"/>
              </a:xfrm>
              <a:prstGeom prst="rect">
                <a:avLst/>
              </a:prstGeom>
            </p:spPr>
            <p:txBody>
              <a:bodyPr lIns="0" tIns="0" rIns="0" bIns="0" rtlCol="0" anchor="t">
                <a:spAutoFit/>
              </a:bodyPr>
              <a:lstStyle/>
              <a:p>
                <a:pPr algn="ctr">
                  <a:lnSpc>
                    <a:spcPts val="1360"/>
                  </a:lnSpc>
                </a:pPr>
                <a:r>
                  <a:rPr lang="en-US" sz="1133">
                    <a:solidFill>
                      <a:srgbClr val="191919"/>
                    </a:solidFill>
                    <a:latin typeface="Aileron Regular"/>
                  </a:rPr>
                  <a:t>--</a:t>
                </a:r>
              </a:p>
            </p:txBody>
          </p:sp>
          <p:grpSp>
            <p:nvGrpSpPr>
              <p:cNvPr id="99" name="Group 44">
                <a:extLst>
                  <a:ext uri="{FF2B5EF4-FFF2-40B4-BE49-F238E27FC236}">
                    <a16:creationId xmlns:a16="http://schemas.microsoft.com/office/drawing/2014/main" id="{83642CDE-D264-497C-916E-A2BD0429C744}"/>
                  </a:ext>
                </a:extLst>
              </p:cNvPr>
              <p:cNvGrpSpPr/>
              <p:nvPr/>
            </p:nvGrpSpPr>
            <p:grpSpPr>
              <a:xfrm>
                <a:off x="12140363" y="3266022"/>
                <a:ext cx="1427887" cy="1604633"/>
                <a:chOff x="0" y="0"/>
                <a:chExt cx="4131388" cy="4642777"/>
              </a:xfrm>
            </p:grpSpPr>
            <p:sp>
              <p:nvSpPr>
                <p:cNvPr id="110" name="Freeform 45">
                  <a:extLst>
                    <a:ext uri="{FF2B5EF4-FFF2-40B4-BE49-F238E27FC236}">
                      <a16:creationId xmlns:a16="http://schemas.microsoft.com/office/drawing/2014/main" id="{3220C12D-A010-4816-88DD-7C6705D6DD63}"/>
                    </a:ext>
                  </a:extLst>
                </p:cNvPr>
                <p:cNvSpPr/>
                <p:nvPr/>
              </p:nvSpPr>
              <p:spPr>
                <a:xfrm>
                  <a:off x="0" y="0"/>
                  <a:ext cx="4131388" cy="4642777"/>
                </a:xfrm>
                <a:custGeom>
                  <a:avLst/>
                  <a:gdLst/>
                  <a:ahLst/>
                  <a:cxnLst/>
                  <a:rect l="l" t="t" r="r" b="b"/>
                  <a:pathLst>
                    <a:path w="4131388" h="4642777">
                      <a:moveTo>
                        <a:pt x="0" y="0"/>
                      </a:moveTo>
                      <a:lnTo>
                        <a:pt x="0" y="4642777"/>
                      </a:lnTo>
                      <a:lnTo>
                        <a:pt x="4131388" y="4642777"/>
                      </a:lnTo>
                      <a:lnTo>
                        <a:pt x="4131388" y="0"/>
                      </a:lnTo>
                      <a:lnTo>
                        <a:pt x="0" y="0"/>
                      </a:lnTo>
                      <a:close/>
                      <a:moveTo>
                        <a:pt x="4070428" y="4581817"/>
                      </a:moveTo>
                      <a:lnTo>
                        <a:pt x="59690" y="4581817"/>
                      </a:lnTo>
                      <a:lnTo>
                        <a:pt x="59690" y="59690"/>
                      </a:lnTo>
                      <a:lnTo>
                        <a:pt x="4070428" y="59690"/>
                      </a:lnTo>
                      <a:lnTo>
                        <a:pt x="4070428" y="4581817"/>
                      </a:lnTo>
                      <a:close/>
                    </a:path>
                  </a:pathLst>
                </a:custGeom>
                <a:solidFill>
                  <a:srgbClr val="C39A6B"/>
                </a:solidFill>
              </p:spPr>
            </p:sp>
          </p:grpSp>
          <p:sp>
            <p:nvSpPr>
              <p:cNvPr id="100" name="TextBox 46">
                <a:extLst>
                  <a:ext uri="{FF2B5EF4-FFF2-40B4-BE49-F238E27FC236}">
                    <a16:creationId xmlns:a16="http://schemas.microsoft.com/office/drawing/2014/main" id="{ABC0F253-23C3-402F-BAA6-8F056AD51283}"/>
                  </a:ext>
                </a:extLst>
              </p:cNvPr>
              <p:cNvSpPr txBox="1"/>
              <p:nvPr/>
            </p:nvSpPr>
            <p:spPr>
              <a:xfrm>
                <a:off x="12318298" y="3403304"/>
                <a:ext cx="1069894" cy="179229"/>
              </a:xfrm>
              <a:prstGeom prst="rect">
                <a:avLst/>
              </a:prstGeom>
            </p:spPr>
            <p:txBody>
              <a:bodyPr lIns="0" tIns="0" rIns="0" bIns="0" rtlCol="0" anchor="t">
                <a:spAutoFit/>
              </a:bodyPr>
              <a:lstStyle/>
              <a:p>
                <a:pPr algn="ctr">
                  <a:lnSpc>
                    <a:spcPts val="1360"/>
                  </a:lnSpc>
                </a:pPr>
                <a:r>
                  <a:rPr lang="en-US" sz="1133">
                    <a:solidFill>
                      <a:srgbClr val="191919"/>
                    </a:solidFill>
                    <a:latin typeface="Aileron Regular"/>
                  </a:rPr>
                  <a:t>--</a:t>
                </a:r>
              </a:p>
            </p:txBody>
          </p:sp>
          <p:sp>
            <p:nvSpPr>
              <p:cNvPr id="101" name="AutoShape 47">
                <a:extLst>
                  <a:ext uri="{FF2B5EF4-FFF2-40B4-BE49-F238E27FC236}">
                    <a16:creationId xmlns:a16="http://schemas.microsoft.com/office/drawing/2014/main" id="{9BE6FD89-1842-4602-9928-C694A54CED44}"/>
                  </a:ext>
                </a:extLst>
              </p:cNvPr>
              <p:cNvSpPr/>
              <p:nvPr/>
            </p:nvSpPr>
            <p:spPr>
              <a:xfrm>
                <a:off x="12136117" y="3771271"/>
                <a:ext cx="1430010" cy="542399"/>
              </a:xfrm>
              <a:prstGeom prst="rect">
                <a:avLst/>
              </a:prstGeom>
              <a:solidFill>
                <a:srgbClr val="C39A6B">
                  <a:alpha val="19608"/>
                </a:srgbClr>
              </a:solidFill>
            </p:spPr>
          </p:sp>
          <p:sp>
            <p:nvSpPr>
              <p:cNvPr id="102" name="TextBox 48">
                <a:extLst>
                  <a:ext uri="{FF2B5EF4-FFF2-40B4-BE49-F238E27FC236}">
                    <a16:creationId xmlns:a16="http://schemas.microsoft.com/office/drawing/2014/main" id="{A4EDAAB2-6A64-47AB-A18A-6D644AF1C70C}"/>
                  </a:ext>
                </a:extLst>
              </p:cNvPr>
              <p:cNvSpPr txBox="1"/>
              <p:nvPr/>
            </p:nvSpPr>
            <p:spPr>
              <a:xfrm>
                <a:off x="12318298" y="3964542"/>
                <a:ext cx="1069894" cy="241956"/>
              </a:xfrm>
              <a:prstGeom prst="rect">
                <a:avLst/>
              </a:prstGeom>
            </p:spPr>
            <p:txBody>
              <a:bodyPr lIns="0" tIns="0" rIns="0" bIns="0" rtlCol="0" anchor="t">
                <a:spAutoFit/>
              </a:bodyPr>
              <a:lstStyle/>
              <a:p>
                <a:pPr algn="r">
                  <a:lnSpc>
                    <a:spcPts val="1360"/>
                  </a:lnSpc>
                </a:pPr>
                <a:r>
                  <a:rPr lang="en-US" sz="1133" dirty="0">
                    <a:solidFill>
                      <a:srgbClr val="191919"/>
                    </a:solidFill>
                    <a:latin typeface="Aileron Regular"/>
                  </a:rPr>
                  <a:t>300</a:t>
                </a:r>
              </a:p>
            </p:txBody>
          </p:sp>
          <p:sp>
            <p:nvSpPr>
              <p:cNvPr id="103" name="TextBox 49">
                <a:extLst>
                  <a:ext uri="{FF2B5EF4-FFF2-40B4-BE49-F238E27FC236}">
                    <a16:creationId xmlns:a16="http://schemas.microsoft.com/office/drawing/2014/main" id="{6767AD64-C755-4311-9706-A1B24A6CF756}"/>
                  </a:ext>
                </a:extLst>
              </p:cNvPr>
              <p:cNvSpPr txBox="1"/>
              <p:nvPr/>
            </p:nvSpPr>
            <p:spPr>
              <a:xfrm>
                <a:off x="12318298" y="4525780"/>
                <a:ext cx="1069894" cy="179229"/>
              </a:xfrm>
              <a:prstGeom prst="rect">
                <a:avLst/>
              </a:prstGeom>
            </p:spPr>
            <p:txBody>
              <a:bodyPr lIns="0" tIns="0" rIns="0" bIns="0" rtlCol="0" anchor="t">
                <a:spAutoFit/>
              </a:bodyPr>
              <a:lstStyle/>
              <a:p>
                <a:pPr algn="ctr">
                  <a:lnSpc>
                    <a:spcPts val="1360"/>
                  </a:lnSpc>
                </a:pPr>
                <a:r>
                  <a:rPr lang="en-US" sz="1133">
                    <a:solidFill>
                      <a:srgbClr val="191919"/>
                    </a:solidFill>
                    <a:latin typeface="Aileron Regular"/>
                  </a:rPr>
                  <a:t>--</a:t>
                </a:r>
              </a:p>
            </p:txBody>
          </p:sp>
          <p:sp>
            <p:nvSpPr>
              <p:cNvPr id="104" name="TextBox 50">
                <a:extLst>
                  <a:ext uri="{FF2B5EF4-FFF2-40B4-BE49-F238E27FC236}">
                    <a16:creationId xmlns:a16="http://schemas.microsoft.com/office/drawing/2014/main" id="{35595FCC-EA2B-4FDF-A530-7BFF2745BCD1}"/>
                  </a:ext>
                </a:extLst>
              </p:cNvPr>
              <p:cNvSpPr txBox="1"/>
              <p:nvPr/>
            </p:nvSpPr>
            <p:spPr>
              <a:xfrm>
                <a:off x="4805331" y="3393779"/>
                <a:ext cx="2138731" cy="200025"/>
              </a:xfrm>
              <a:prstGeom prst="rect">
                <a:avLst/>
              </a:prstGeom>
            </p:spPr>
            <p:txBody>
              <a:bodyPr lIns="0" tIns="0" rIns="0" bIns="0" rtlCol="0" anchor="t">
                <a:spAutoFit/>
              </a:bodyPr>
              <a:lstStyle/>
              <a:p>
                <a:pPr>
                  <a:lnSpc>
                    <a:spcPts val="1439"/>
                  </a:lnSpc>
                </a:pPr>
                <a:r>
                  <a:rPr lang="en-US" sz="1200">
                    <a:solidFill>
                      <a:srgbClr val="191919"/>
                    </a:solidFill>
                    <a:latin typeface="Arial"/>
                  </a:rPr>
                  <a:t>Colones</a:t>
                </a:r>
              </a:p>
            </p:txBody>
          </p:sp>
          <p:sp>
            <p:nvSpPr>
              <p:cNvPr id="105" name="TextBox 51">
                <a:extLst>
                  <a:ext uri="{FF2B5EF4-FFF2-40B4-BE49-F238E27FC236}">
                    <a16:creationId xmlns:a16="http://schemas.microsoft.com/office/drawing/2014/main" id="{B8968BBE-401F-4618-A6FA-796A55808508}"/>
                  </a:ext>
                </a:extLst>
              </p:cNvPr>
              <p:cNvSpPr txBox="1"/>
              <p:nvPr/>
            </p:nvSpPr>
            <p:spPr>
              <a:xfrm>
                <a:off x="4805331" y="3955017"/>
                <a:ext cx="2138731" cy="200025"/>
              </a:xfrm>
              <a:prstGeom prst="rect">
                <a:avLst/>
              </a:prstGeom>
            </p:spPr>
            <p:txBody>
              <a:bodyPr lIns="0" tIns="0" rIns="0" bIns="0" rtlCol="0" anchor="t">
                <a:spAutoFit/>
              </a:bodyPr>
              <a:lstStyle/>
              <a:p>
                <a:pPr>
                  <a:lnSpc>
                    <a:spcPts val="1439"/>
                  </a:lnSpc>
                </a:pPr>
                <a:r>
                  <a:rPr lang="en-US" sz="1200">
                    <a:solidFill>
                      <a:srgbClr val="191919"/>
                    </a:solidFill>
                    <a:latin typeface="Arial"/>
                  </a:rPr>
                  <a:t>Dólares</a:t>
                </a:r>
              </a:p>
            </p:txBody>
          </p:sp>
          <p:sp>
            <p:nvSpPr>
              <p:cNvPr id="106" name="TextBox 52">
                <a:extLst>
                  <a:ext uri="{FF2B5EF4-FFF2-40B4-BE49-F238E27FC236}">
                    <a16:creationId xmlns:a16="http://schemas.microsoft.com/office/drawing/2014/main" id="{F80CA56E-990F-4C60-9A02-3802FE76B7B4}"/>
                  </a:ext>
                </a:extLst>
              </p:cNvPr>
              <p:cNvSpPr txBox="1"/>
              <p:nvPr/>
            </p:nvSpPr>
            <p:spPr>
              <a:xfrm>
                <a:off x="4805332" y="4516254"/>
                <a:ext cx="2877769" cy="219773"/>
              </a:xfrm>
              <a:prstGeom prst="rect">
                <a:avLst/>
              </a:prstGeom>
            </p:spPr>
            <p:txBody>
              <a:bodyPr wrap="square" lIns="0" tIns="0" rIns="0" bIns="0" rtlCol="0" anchor="t">
                <a:spAutoFit/>
              </a:bodyPr>
              <a:lstStyle/>
              <a:p>
                <a:pPr>
                  <a:lnSpc>
                    <a:spcPts val="1439"/>
                  </a:lnSpc>
                </a:pPr>
                <a:r>
                  <a:rPr lang="en-US" sz="1200" dirty="0" err="1">
                    <a:solidFill>
                      <a:srgbClr val="191919"/>
                    </a:solidFill>
                    <a:latin typeface="Arial"/>
                  </a:rPr>
                  <a:t>Unidades</a:t>
                </a:r>
                <a:r>
                  <a:rPr lang="en-US" sz="1200" dirty="0">
                    <a:solidFill>
                      <a:srgbClr val="191919"/>
                    </a:solidFill>
                    <a:latin typeface="Arial"/>
                  </a:rPr>
                  <a:t> de </a:t>
                </a:r>
                <a:r>
                  <a:rPr lang="en-US" sz="1200" dirty="0" err="1">
                    <a:solidFill>
                      <a:srgbClr val="191919"/>
                    </a:solidFill>
                    <a:latin typeface="Arial"/>
                  </a:rPr>
                  <a:t>desarrollo</a:t>
                </a:r>
                <a:r>
                  <a:rPr lang="en-US" sz="1200" dirty="0">
                    <a:solidFill>
                      <a:srgbClr val="191919"/>
                    </a:solidFill>
                    <a:latin typeface="Arial"/>
                  </a:rPr>
                  <a:t> </a:t>
                </a:r>
              </a:p>
            </p:txBody>
          </p:sp>
          <p:sp>
            <p:nvSpPr>
              <p:cNvPr id="107" name="TextBox 53">
                <a:extLst>
                  <a:ext uri="{FF2B5EF4-FFF2-40B4-BE49-F238E27FC236}">
                    <a16:creationId xmlns:a16="http://schemas.microsoft.com/office/drawing/2014/main" id="{B4D102EA-434F-49F5-AC38-58A62AF18A29}"/>
                  </a:ext>
                </a:extLst>
              </p:cNvPr>
              <p:cNvSpPr txBox="1"/>
              <p:nvPr/>
            </p:nvSpPr>
            <p:spPr>
              <a:xfrm>
                <a:off x="8001000" y="2890755"/>
                <a:ext cx="5181599" cy="204800"/>
              </a:xfrm>
              <a:prstGeom prst="rect">
                <a:avLst/>
              </a:prstGeom>
            </p:spPr>
            <p:txBody>
              <a:bodyPr wrap="square" lIns="0" tIns="0" rIns="0" bIns="0" rtlCol="0" anchor="t">
                <a:spAutoFit/>
              </a:bodyPr>
              <a:lstStyle/>
              <a:p>
                <a:pPr algn="ctr">
                  <a:lnSpc>
                    <a:spcPts val="1680"/>
                  </a:lnSpc>
                </a:pPr>
                <a:r>
                  <a:rPr lang="en-US" sz="1400" dirty="0" err="1">
                    <a:solidFill>
                      <a:srgbClr val="000000"/>
                    </a:solidFill>
                    <a:latin typeface="Aileron Regular Bold"/>
                  </a:rPr>
                  <a:t>Montos</a:t>
                </a:r>
                <a:r>
                  <a:rPr lang="en-US" sz="1400" dirty="0">
                    <a:solidFill>
                      <a:srgbClr val="000000"/>
                    </a:solidFill>
                    <a:latin typeface="Aileron Regular Bold"/>
                  </a:rPr>
                  <a:t> </a:t>
                </a:r>
                <a:r>
                  <a:rPr lang="en-US" sz="1400" dirty="0" err="1">
                    <a:solidFill>
                      <a:srgbClr val="000000"/>
                    </a:solidFill>
                    <a:latin typeface="Aileron Regular Bold"/>
                  </a:rPr>
                  <a:t>autorizados</a:t>
                </a:r>
                <a:r>
                  <a:rPr lang="en-US" sz="1400" dirty="0">
                    <a:solidFill>
                      <a:srgbClr val="000000"/>
                    </a:solidFill>
                    <a:latin typeface="Aileron Regular Bold"/>
                  </a:rPr>
                  <a:t>  (</a:t>
                </a:r>
                <a:r>
                  <a:rPr lang="en-US" sz="1400" dirty="0" err="1">
                    <a:solidFill>
                      <a:srgbClr val="000000"/>
                    </a:solidFill>
                    <a:latin typeface="Aileron Regular Bold"/>
                  </a:rPr>
                  <a:t>en</a:t>
                </a:r>
                <a:r>
                  <a:rPr lang="en-US" sz="1400" dirty="0">
                    <a:solidFill>
                      <a:srgbClr val="000000"/>
                    </a:solidFill>
                    <a:latin typeface="Aileron Regular Bold"/>
                  </a:rPr>
                  <a:t> </a:t>
                </a:r>
                <a:r>
                  <a:rPr lang="en-US" sz="1400" dirty="0" err="1">
                    <a:solidFill>
                      <a:srgbClr val="000000"/>
                    </a:solidFill>
                    <a:latin typeface="Aileron Regular Bold"/>
                  </a:rPr>
                  <a:t>millones</a:t>
                </a:r>
                <a:r>
                  <a:rPr lang="en-US" sz="1400" dirty="0">
                    <a:solidFill>
                      <a:srgbClr val="000000"/>
                    </a:solidFill>
                    <a:latin typeface="Aileron Regular Bold"/>
                  </a:rPr>
                  <a:t>)</a:t>
                </a:r>
              </a:p>
            </p:txBody>
          </p:sp>
          <p:sp>
            <p:nvSpPr>
              <p:cNvPr id="108" name="AutoShape 54">
                <a:extLst>
                  <a:ext uri="{FF2B5EF4-FFF2-40B4-BE49-F238E27FC236}">
                    <a16:creationId xmlns:a16="http://schemas.microsoft.com/office/drawing/2014/main" id="{D1308392-F6DB-4AEE-8600-7B80A58F14F4}"/>
                  </a:ext>
                </a:extLst>
              </p:cNvPr>
              <p:cNvSpPr/>
              <p:nvPr/>
            </p:nvSpPr>
            <p:spPr>
              <a:xfrm>
                <a:off x="4805331" y="3785856"/>
                <a:ext cx="2510212" cy="14470"/>
              </a:xfrm>
              <a:prstGeom prst="rect">
                <a:avLst/>
              </a:prstGeom>
              <a:solidFill>
                <a:srgbClr val="777777">
                  <a:alpha val="19608"/>
                </a:srgbClr>
              </a:solidFill>
            </p:spPr>
          </p:sp>
          <p:sp>
            <p:nvSpPr>
              <p:cNvPr id="109" name="AutoShape 55">
                <a:extLst>
                  <a:ext uri="{FF2B5EF4-FFF2-40B4-BE49-F238E27FC236}">
                    <a16:creationId xmlns:a16="http://schemas.microsoft.com/office/drawing/2014/main" id="{EAF4E393-D869-4AC8-B264-5957FFAF0CC2}"/>
                  </a:ext>
                </a:extLst>
              </p:cNvPr>
              <p:cNvSpPr/>
              <p:nvPr/>
            </p:nvSpPr>
            <p:spPr>
              <a:xfrm>
                <a:off x="4805331" y="4870655"/>
                <a:ext cx="2510212" cy="14470"/>
              </a:xfrm>
              <a:prstGeom prst="rect">
                <a:avLst/>
              </a:prstGeom>
              <a:solidFill>
                <a:srgbClr val="777777">
                  <a:alpha val="19608"/>
                </a:srgbClr>
              </a:solidFill>
            </p:spPr>
          </p:sp>
        </p:grpSp>
      </p:grpSp>
      <p:sp>
        <p:nvSpPr>
          <p:cNvPr id="118" name="Rectángulo: esquinas redondeadas 6">
            <a:extLst>
              <a:ext uri="{FF2B5EF4-FFF2-40B4-BE49-F238E27FC236}">
                <a16:creationId xmlns:a16="http://schemas.microsoft.com/office/drawing/2014/main" id="{C0ABEB9B-1E47-4EB2-9163-DF39B6804A55}"/>
              </a:ext>
            </a:extLst>
          </p:cNvPr>
          <p:cNvSpPr txBox="1"/>
          <p:nvPr/>
        </p:nvSpPr>
        <p:spPr>
          <a:xfrm>
            <a:off x="2669190" y="4096861"/>
            <a:ext cx="7931955" cy="313818"/>
          </a:xfrm>
          <a:prstGeom prst="rect">
            <a:avLst/>
          </a:prstGeom>
          <a:solidFill>
            <a:srgbClr val="204775"/>
          </a:solidFill>
        </p:spPr>
        <p:style>
          <a:lnRef idx="0">
            <a:scrgbClr r="0" g="0" b="0"/>
          </a:lnRef>
          <a:fillRef idx="0">
            <a:scrgbClr r="0" g="0" b="0"/>
          </a:fillRef>
          <a:effectRef idx="0">
            <a:scrgbClr r="0" g="0" b="0"/>
          </a:effectRef>
          <a:fontRef idx="minor">
            <a:schemeClr val="lt1"/>
          </a:fontRef>
        </p:style>
        <p:txBody>
          <a:bodyPr spcFirstLastPara="0" vert="horz" wrap="square" lIns="308191" tIns="0" rIns="308191" bIns="0" numCol="1" spcCol="1270" anchor="ctr" anchorCtr="0">
            <a:noAutofit/>
          </a:bodyPr>
          <a:lstStyle/>
          <a:p>
            <a:pPr marL="0" lvl="0" indent="0" algn="ctr" defTabSz="1066800">
              <a:lnSpc>
                <a:spcPct val="90000"/>
              </a:lnSpc>
              <a:spcBef>
                <a:spcPct val="0"/>
              </a:spcBef>
              <a:spcAft>
                <a:spcPct val="35000"/>
              </a:spcAft>
              <a:buNone/>
            </a:pPr>
            <a:r>
              <a:rPr lang="es-ES" sz="1600" b="1" kern="1200" dirty="0">
                <a:solidFill>
                  <a:schemeClr val="bg1"/>
                </a:solidFill>
                <a:latin typeface="Arial" panose="020B0604020202020204" pitchFamily="34" charset="0"/>
                <a:ea typeface="Cambria" panose="02040503050406030204" pitchFamily="18" charset="0"/>
                <a:cs typeface="Arial" panose="020B0604020202020204" pitchFamily="34" charset="0"/>
              </a:rPr>
              <a:t>Emisiones temáticas</a:t>
            </a:r>
            <a:endParaRPr lang="es-CR" sz="1600" b="1" kern="12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grpSp>
        <p:nvGrpSpPr>
          <p:cNvPr id="119" name="Grupo 118">
            <a:extLst>
              <a:ext uri="{FF2B5EF4-FFF2-40B4-BE49-F238E27FC236}">
                <a16:creationId xmlns:a16="http://schemas.microsoft.com/office/drawing/2014/main" id="{71053B74-2004-4105-B156-5B7C09708A6D}"/>
              </a:ext>
            </a:extLst>
          </p:cNvPr>
          <p:cNvGrpSpPr/>
          <p:nvPr/>
        </p:nvGrpSpPr>
        <p:grpSpPr>
          <a:xfrm>
            <a:off x="2632512" y="4495116"/>
            <a:ext cx="7939514" cy="1585357"/>
            <a:chOff x="6248400" y="6295102"/>
            <a:chExt cx="5819344" cy="2564240"/>
          </a:xfrm>
        </p:grpSpPr>
        <p:sp>
          <p:nvSpPr>
            <p:cNvPr id="120" name="AutoShape 56">
              <a:extLst>
                <a:ext uri="{FF2B5EF4-FFF2-40B4-BE49-F238E27FC236}">
                  <a16:creationId xmlns:a16="http://schemas.microsoft.com/office/drawing/2014/main" id="{43869F5F-4589-4F23-BE55-3B1EB80DD558}"/>
                </a:ext>
              </a:extLst>
            </p:cNvPr>
            <p:cNvSpPr/>
            <p:nvPr/>
          </p:nvSpPr>
          <p:spPr>
            <a:xfrm>
              <a:off x="9094438" y="6295102"/>
              <a:ext cx="1427887" cy="742559"/>
            </a:xfrm>
            <a:prstGeom prst="rect">
              <a:avLst/>
            </a:prstGeom>
            <a:solidFill>
              <a:srgbClr val="FBAF3F"/>
            </a:solidFill>
          </p:spPr>
        </p:sp>
        <p:sp>
          <p:nvSpPr>
            <p:cNvPr id="121" name="AutoShape 57">
              <a:extLst>
                <a:ext uri="{FF2B5EF4-FFF2-40B4-BE49-F238E27FC236}">
                  <a16:creationId xmlns:a16="http://schemas.microsoft.com/office/drawing/2014/main" id="{EF49C544-22A3-47EA-8C6C-4127BC906361}"/>
                </a:ext>
              </a:extLst>
            </p:cNvPr>
            <p:cNvSpPr/>
            <p:nvPr/>
          </p:nvSpPr>
          <p:spPr>
            <a:xfrm>
              <a:off x="10637734" y="6295102"/>
              <a:ext cx="1427887" cy="742559"/>
            </a:xfrm>
            <a:prstGeom prst="rect">
              <a:avLst/>
            </a:prstGeom>
            <a:solidFill>
              <a:srgbClr val="81BC41"/>
            </a:solidFill>
          </p:spPr>
        </p:sp>
        <p:sp>
          <p:nvSpPr>
            <p:cNvPr id="122" name="TextBox 58">
              <a:extLst>
                <a:ext uri="{FF2B5EF4-FFF2-40B4-BE49-F238E27FC236}">
                  <a16:creationId xmlns:a16="http://schemas.microsoft.com/office/drawing/2014/main" id="{CDFF964C-8A66-43ED-BC29-56A26BF659C8}"/>
                </a:ext>
              </a:extLst>
            </p:cNvPr>
            <p:cNvSpPr txBox="1"/>
            <p:nvPr/>
          </p:nvSpPr>
          <p:spPr>
            <a:xfrm>
              <a:off x="9178646" y="6556845"/>
              <a:ext cx="1261593" cy="290391"/>
            </a:xfrm>
            <a:prstGeom prst="rect">
              <a:avLst/>
            </a:prstGeom>
          </p:spPr>
          <p:txBody>
            <a:bodyPr lIns="0" tIns="0" rIns="0" bIns="0" rtlCol="0" anchor="t">
              <a:spAutoFit/>
            </a:bodyPr>
            <a:lstStyle/>
            <a:p>
              <a:pPr algn="ctr">
                <a:lnSpc>
                  <a:spcPts val="1439"/>
                </a:lnSpc>
              </a:pPr>
              <a:r>
                <a:rPr lang="en-US" sz="1200" b="1" dirty="0">
                  <a:solidFill>
                    <a:srgbClr val="FFFFFF"/>
                  </a:solidFill>
                  <a:latin typeface="Arial" panose="020B0604020202020204" pitchFamily="34" charset="0"/>
                  <a:cs typeface="Arial" panose="020B0604020202020204" pitchFamily="34" charset="0"/>
                </a:rPr>
                <a:t>Tipo de </a:t>
              </a:r>
              <a:r>
                <a:rPr lang="en-US" sz="1200" b="1" dirty="0" err="1">
                  <a:solidFill>
                    <a:srgbClr val="FFFFFF"/>
                  </a:solidFill>
                  <a:latin typeface="Arial" panose="020B0604020202020204" pitchFamily="34" charset="0"/>
                  <a:cs typeface="Arial" panose="020B0604020202020204" pitchFamily="34" charset="0"/>
                </a:rPr>
                <a:t>emisión</a:t>
              </a:r>
              <a:endParaRPr lang="en-US" sz="1200" b="1" dirty="0">
                <a:solidFill>
                  <a:srgbClr val="FFFFFF"/>
                </a:solidFill>
                <a:latin typeface="Arial" panose="020B0604020202020204" pitchFamily="34" charset="0"/>
                <a:cs typeface="Arial" panose="020B0604020202020204" pitchFamily="34" charset="0"/>
              </a:endParaRPr>
            </a:p>
          </p:txBody>
        </p:sp>
        <p:sp>
          <p:nvSpPr>
            <p:cNvPr id="123" name="TextBox 59">
              <a:extLst>
                <a:ext uri="{FF2B5EF4-FFF2-40B4-BE49-F238E27FC236}">
                  <a16:creationId xmlns:a16="http://schemas.microsoft.com/office/drawing/2014/main" id="{3597EAE6-35A7-4B18-A923-43A48909F391}"/>
                </a:ext>
              </a:extLst>
            </p:cNvPr>
            <p:cNvSpPr txBox="1"/>
            <p:nvPr/>
          </p:nvSpPr>
          <p:spPr>
            <a:xfrm>
              <a:off x="10720881" y="6385395"/>
              <a:ext cx="1261593" cy="580784"/>
            </a:xfrm>
            <a:prstGeom prst="rect">
              <a:avLst/>
            </a:prstGeom>
          </p:spPr>
          <p:txBody>
            <a:bodyPr lIns="0" tIns="0" rIns="0" bIns="0" rtlCol="0" anchor="t">
              <a:spAutoFit/>
            </a:bodyPr>
            <a:lstStyle/>
            <a:p>
              <a:pPr algn="ctr">
                <a:lnSpc>
                  <a:spcPts val="1439"/>
                </a:lnSpc>
              </a:pPr>
              <a:r>
                <a:rPr lang="en-US" sz="1200" b="1" dirty="0">
                  <a:solidFill>
                    <a:srgbClr val="FFFFFF"/>
                  </a:solidFill>
                  <a:latin typeface="Arial" panose="020B0604020202020204" pitchFamily="34" charset="0"/>
                  <a:cs typeface="Arial" panose="020B0604020202020204" pitchFamily="34" charset="0"/>
                </a:rPr>
                <a:t>Monto </a:t>
              </a:r>
              <a:r>
                <a:rPr lang="en-US" sz="1200" b="1" dirty="0" err="1">
                  <a:solidFill>
                    <a:srgbClr val="FFFFFF"/>
                  </a:solidFill>
                  <a:latin typeface="Arial" panose="020B0604020202020204" pitchFamily="34" charset="0"/>
                  <a:cs typeface="Arial" panose="020B0604020202020204" pitchFamily="34" charset="0"/>
                </a:rPr>
                <a:t>autorizado</a:t>
              </a:r>
              <a:r>
                <a:rPr lang="en-US" sz="1200" b="1" dirty="0">
                  <a:solidFill>
                    <a:srgbClr val="FFFFFF"/>
                  </a:solidFill>
                  <a:latin typeface="Arial" panose="020B0604020202020204" pitchFamily="34" charset="0"/>
                  <a:cs typeface="Arial" panose="020B0604020202020204" pitchFamily="34" charset="0"/>
                </a:rPr>
                <a:t> </a:t>
              </a:r>
            </a:p>
            <a:p>
              <a:pPr algn="ctr">
                <a:lnSpc>
                  <a:spcPts val="1439"/>
                </a:lnSpc>
              </a:pPr>
              <a:r>
                <a:rPr lang="en-US" sz="1200" b="1" dirty="0">
                  <a:solidFill>
                    <a:srgbClr val="FFFFFF"/>
                  </a:solidFill>
                  <a:latin typeface="Arial" panose="020B0604020202020204" pitchFamily="34" charset="0"/>
                  <a:cs typeface="Arial" panose="020B0604020202020204" pitchFamily="34" charset="0"/>
                </a:rPr>
                <a:t>(</a:t>
              </a:r>
              <a:r>
                <a:rPr lang="en-US" sz="1200" b="1" dirty="0" err="1">
                  <a:solidFill>
                    <a:srgbClr val="FFFFFF"/>
                  </a:solidFill>
                  <a:latin typeface="Arial" panose="020B0604020202020204" pitchFamily="34" charset="0"/>
                  <a:cs typeface="Arial" panose="020B0604020202020204" pitchFamily="34" charset="0"/>
                </a:rPr>
                <a:t>en</a:t>
              </a:r>
              <a:r>
                <a:rPr lang="en-US" sz="1200" b="1" dirty="0">
                  <a:solidFill>
                    <a:srgbClr val="FFFFFF"/>
                  </a:solidFill>
                  <a:latin typeface="Arial" panose="020B0604020202020204" pitchFamily="34" charset="0"/>
                  <a:cs typeface="Arial" panose="020B0604020202020204" pitchFamily="34" charset="0"/>
                </a:rPr>
                <a:t> </a:t>
              </a:r>
              <a:r>
                <a:rPr lang="en-US" sz="1200" b="1" dirty="0" err="1">
                  <a:solidFill>
                    <a:srgbClr val="FFFFFF"/>
                  </a:solidFill>
                  <a:latin typeface="Arial" panose="020B0604020202020204" pitchFamily="34" charset="0"/>
                  <a:cs typeface="Arial" panose="020B0604020202020204" pitchFamily="34" charset="0"/>
                </a:rPr>
                <a:t>millones</a:t>
              </a:r>
              <a:r>
                <a:rPr lang="en-US" sz="1200" b="1" dirty="0">
                  <a:solidFill>
                    <a:srgbClr val="FFFFFF"/>
                  </a:solidFill>
                  <a:latin typeface="Arial" panose="020B0604020202020204" pitchFamily="34" charset="0"/>
                  <a:cs typeface="Arial" panose="020B0604020202020204" pitchFamily="34" charset="0"/>
                </a:rPr>
                <a:t>)</a:t>
              </a:r>
            </a:p>
          </p:txBody>
        </p:sp>
        <p:sp>
          <p:nvSpPr>
            <p:cNvPr id="124" name="AutoShape 60">
              <a:extLst>
                <a:ext uri="{FF2B5EF4-FFF2-40B4-BE49-F238E27FC236}">
                  <a16:creationId xmlns:a16="http://schemas.microsoft.com/office/drawing/2014/main" id="{DD098819-114D-45AE-8323-A7C7F082482F}"/>
                </a:ext>
              </a:extLst>
            </p:cNvPr>
            <p:cNvSpPr/>
            <p:nvPr/>
          </p:nvSpPr>
          <p:spPr>
            <a:xfrm>
              <a:off x="6391419" y="8302357"/>
              <a:ext cx="2510212" cy="14470"/>
            </a:xfrm>
            <a:prstGeom prst="rect">
              <a:avLst/>
            </a:prstGeom>
            <a:solidFill>
              <a:srgbClr val="777777">
                <a:alpha val="19608"/>
              </a:srgbClr>
            </a:solidFill>
          </p:spPr>
        </p:sp>
        <p:grpSp>
          <p:nvGrpSpPr>
            <p:cNvPr id="125" name="Group 61">
              <a:extLst>
                <a:ext uri="{FF2B5EF4-FFF2-40B4-BE49-F238E27FC236}">
                  <a16:creationId xmlns:a16="http://schemas.microsoft.com/office/drawing/2014/main" id="{579A086C-E7A8-4247-BED3-7C300C30403A}"/>
                </a:ext>
              </a:extLst>
            </p:cNvPr>
            <p:cNvGrpSpPr/>
            <p:nvPr/>
          </p:nvGrpSpPr>
          <p:grpSpPr>
            <a:xfrm>
              <a:off x="9093376" y="7240124"/>
              <a:ext cx="1427887" cy="1619218"/>
              <a:chOff x="0" y="0"/>
              <a:chExt cx="4131388" cy="4684977"/>
            </a:xfrm>
          </p:grpSpPr>
          <p:sp>
            <p:nvSpPr>
              <p:cNvPr id="143" name="Freeform 62">
                <a:extLst>
                  <a:ext uri="{FF2B5EF4-FFF2-40B4-BE49-F238E27FC236}">
                    <a16:creationId xmlns:a16="http://schemas.microsoft.com/office/drawing/2014/main" id="{2C1581BE-B030-4533-BE57-A9238CFF5DB5}"/>
                  </a:ext>
                </a:extLst>
              </p:cNvPr>
              <p:cNvSpPr/>
              <p:nvPr/>
            </p:nvSpPr>
            <p:spPr>
              <a:xfrm>
                <a:off x="0" y="0"/>
                <a:ext cx="4131388" cy="4684977"/>
              </a:xfrm>
              <a:custGeom>
                <a:avLst/>
                <a:gdLst/>
                <a:ahLst/>
                <a:cxnLst/>
                <a:rect l="l" t="t" r="r" b="b"/>
                <a:pathLst>
                  <a:path w="4131388" h="4684977">
                    <a:moveTo>
                      <a:pt x="0" y="0"/>
                    </a:moveTo>
                    <a:lnTo>
                      <a:pt x="0" y="4684977"/>
                    </a:lnTo>
                    <a:lnTo>
                      <a:pt x="4131388" y="4684977"/>
                    </a:lnTo>
                    <a:lnTo>
                      <a:pt x="4131388" y="0"/>
                    </a:lnTo>
                    <a:lnTo>
                      <a:pt x="0" y="0"/>
                    </a:lnTo>
                    <a:close/>
                    <a:moveTo>
                      <a:pt x="4070428" y="4624017"/>
                    </a:moveTo>
                    <a:lnTo>
                      <a:pt x="59690" y="4624017"/>
                    </a:lnTo>
                    <a:lnTo>
                      <a:pt x="59690" y="59690"/>
                    </a:lnTo>
                    <a:lnTo>
                      <a:pt x="4070428" y="59690"/>
                    </a:lnTo>
                    <a:lnTo>
                      <a:pt x="4070428" y="4624017"/>
                    </a:lnTo>
                    <a:close/>
                  </a:path>
                </a:pathLst>
              </a:custGeom>
              <a:solidFill>
                <a:srgbClr val="FBAF3F"/>
              </a:solidFill>
            </p:spPr>
          </p:sp>
        </p:grpSp>
        <p:sp>
          <p:nvSpPr>
            <p:cNvPr id="126" name="AutoShape 63">
              <a:extLst>
                <a:ext uri="{FF2B5EF4-FFF2-40B4-BE49-F238E27FC236}">
                  <a16:creationId xmlns:a16="http://schemas.microsoft.com/office/drawing/2014/main" id="{8A84C844-747B-422D-B76A-880D6E7EA7E2}"/>
                </a:ext>
              </a:extLst>
            </p:cNvPr>
            <p:cNvSpPr/>
            <p:nvPr/>
          </p:nvSpPr>
          <p:spPr>
            <a:xfrm>
              <a:off x="9092314" y="7759958"/>
              <a:ext cx="1430010" cy="542399"/>
            </a:xfrm>
            <a:prstGeom prst="rect">
              <a:avLst/>
            </a:prstGeom>
            <a:solidFill>
              <a:srgbClr val="FBAF3F">
                <a:alpha val="19608"/>
              </a:srgbClr>
            </a:solidFill>
          </p:spPr>
        </p:sp>
        <p:sp>
          <p:nvSpPr>
            <p:cNvPr id="127" name="TextBox 64">
              <a:extLst>
                <a:ext uri="{FF2B5EF4-FFF2-40B4-BE49-F238E27FC236}">
                  <a16:creationId xmlns:a16="http://schemas.microsoft.com/office/drawing/2014/main" id="{2238B4B7-B51A-4C27-9553-BD1E1E03A10E}"/>
                </a:ext>
              </a:extLst>
            </p:cNvPr>
            <p:cNvSpPr txBox="1"/>
            <p:nvPr/>
          </p:nvSpPr>
          <p:spPr>
            <a:xfrm>
              <a:off x="9272372" y="7377405"/>
              <a:ext cx="1069894" cy="179229"/>
            </a:xfrm>
            <a:prstGeom prst="rect">
              <a:avLst/>
            </a:prstGeom>
          </p:spPr>
          <p:txBody>
            <a:bodyPr lIns="0" tIns="0" rIns="0" bIns="0" rtlCol="0" anchor="t">
              <a:spAutoFit/>
            </a:bodyPr>
            <a:lstStyle/>
            <a:p>
              <a:pPr algn="ctr">
                <a:lnSpc>
                  <a:spcPts val="1360"/>
                </a:lnSpc>
              </a:pPr>
              <a:r>
                <a:rPr lang="en-US" sz="1133">
                  <a:solidFill>
                    <a:srgbClr val="191919"/>
                  </a:solidFill>
                  <a:latin typeface="Aileron Regular"/>
                </a:rPr>
                <a:t>Bonos</a:t>
              </a:r>
            </a:p>
          </p:txBody>
        </p:sp>
        <p:sp>
          <p:nvSpPr>
            <p:cNvPr id="128" name="TextBox 65">
              <a:extLst>
                <a:ext uri="{FF2B5EF4-FFF2-40B4-BE49-F238E27FC236}">
                  <a16:creationId xmlns:a16="http://schemas.microsoft.com/office/drawing/2014/main" id="{126E1B46-01A6-4EAE-9645-3C2860797B0D}"/>
                </a:ext>
              </a:extLst>
            </p:cNvPr>
            <p:cNvSpPr txBox="1"/>
            <p:nvPr/>
          </p:nvSpPr>
          <p:spPr>
            <a:xfrm>
              <a:off x="9271311" y="7938644"/>
              <a:ext cx="1069894" cy="179229"/>
            </a:xfrm>
            <a:prstGeom prst="rect">
              <a:avLst/>
            </a:prstGeom>
          </p:spPr>
          <p:txBody>
            <a:bodyPr lIns="0" tIns="0" rIns="0" bIns="0" rtlCol="0" anchor="t">
              <a:spAutoFit/>
            </a:bodyPr>
            <a:lstStyle/>
            <a:p>
              <a:pPr algn="ctr">
                <a:lnSpc>
                  <a:spcPts val="1360"/>
                </a:lnSpc>
              </a:pPr>
              <a:r>
                <a:rPr lang="en-US" sz="1133">
                  <a:solidFill>
                    <a:srgbClr val="191919"/>
                  </a:solidFill>
                  <a:latin typeface="Aileron Regular"/>
                </a:rPr>
                <a:t>Bonos</a:t>
              </a:r>
            </a:p>
          </p:txBody>
        </p:sp>
        <p:sp>
          <p:nvSpPr>
            <p:cNvPr id="129" name="TextBox 66">
              <a:extLst>
                <a:ext uri="{FF2B5EF4-FFF2-40B4-BE49-F238E27FC236}">
                  <a16:creationId xmlns:a16="http://schemas.microsoft.com/office/drawing/2014/main" id="{83D78051-DC42-4CCE-AB12-6443D73E0559}"/>
                </a:ext>
              </a:extLst>
            </p:cNvPr>
            <p:cNvSpPr txBox="1"/>
            <p:nvPr/>
          </p:nvSpPr>
          <p:spPr>
            <a:xfrm>
              <a:off x="9180736" y="8303410"/>
              <a:ext cx="1249952" cy="484246"/>
            </a:xfrm>
            <a:prstGeom prst="rect">
              <a:avLst/>
            </a:prstGeom>
          </p:spPr>
          <p:txBody>
            <a:bodyPr wrap="square" lIns="0" tIns="0" rIns="0" bIns="0" rtlCol="0" anchor="t">
              <a:spAutoFit/>
            </a:bodyPr>
            <a:lstStyle/>
            <a:p>
              <a:pPr algn="ctr">
                <a:lnSpc>
                  <a:spcPts val="1360"/>
                </a:lnSpc>
              </a:pPr>
              <a:r>
                <a:rPr lang="en-US" sz="1133" dirty="0">
                  <a:solidFill>
                    <a:srgbClr val="191919"/>
                  </a:solidFill>
                  <a:latin typeface="Aileron Regular"/>
                </a:rPr>
                <a:t>FI Desarrollo de </a:t>
              </a:r>
              <a:r>
                <a:rPr lang="en-US" sz="1133" dirty="0" err="1">
                  <a:solidFill>
                    <a:srgbClr val="191919"/>
                  </a:solidFill>
                  <a:latin typeface="Aileron Regular"/>
                </a:rPr>
                <a:t>Proyectos</a:t>
              </a:r>
              <a:endParaRPr lang="en-US" sz="1133" dirty="0">
                <a:solidFill>
                  <a:srgbClr val="191919"/>
                </a:solidFill>
                <a:latin typeface="Aileron Regular"/>
              </a:endParaRPr>
            </a:p>
          </p:txBody>
        </p:sp>
        <p:grpSp>
          <p:nvGrpSpPr>
            <p:cNvPr id="130" name="Group 67">
              <a:extLst>
                <a:ext uri="{FF2B5EF4-FFF2-40B4-BE49-F238E27FC236}">
                  <a16:creationId xmlns:a16="http://schemas.microsoft.com/office/drawing/2014/main" id="{4852D417-B50B-4D41-9501-4E6475E33828}"/>
                </a:ext>
              </a:extLst>
            </p:cNvPr>
            <p:cNvGrpSpPr/>
            <p:nvPr/>
          </p:nvGrpSpPr>
          <p:grpSpPr>
            <a:xfrm>
              <a:off x="10637734" y="7249451"/>
              <a:ext cx="1427887" cy="1609891"/>
              <a:chOff x="0" y="0"/>
              <a:chExt cx="4131388" cy="4657990"/>
            </a:xfrm>
          </p:grpSpPr>
          <p:sp>
            <p:nvSpPr>
              <p:cNvPr id="142" name="Freeform 68">
                <a:extLst>
                  <a:ext uri="{FF2B5EF4-FFF2-40B4-BE49-F238E27FC236}">
                    <a16:creationId xmlns:a16="http://schemas.microsoft.com/office/drawing/2014/main" id="{7B258E27-90C8-4F8E-A2FA-9B75213EB172}"/>
                  </a:ext>
                </a:extLst>
              </p:cNvPr>
              <p:cNvSpPr/>
              <p:nvPr/>
            </p:nvSpPr>
            <p:spPr>
              <a:xfrm>
                <a:off x="0" y="0"/>
                <a:ext cx="4131388" cy="4657990"/>
              </a:xfrm>
              <a:custGeom>
                <a:avLst/>
                <a:gdLst/>
                <a:ahLst/>
                <a:cxnLst/>
                <a:rect l="l" t="t" r="r" b="b"/>
                <a:pathLst>
                  <a:path w="4131388" h="4657990">
                    <a:moveTo>
                      <a:pt x="0" y="0"/>
                    </a:moveTo>
                    <a:lnTo>
                      <a:pt x="0" y="4657990"/>
                    </a:lnTo>
                    <a:lnTo>
                      <a:pt x="4131388" y="4657990"/>
                    </a:lnTo>
                    <a:lnTo>
                      <a:pt x="4131388" y="0"/>
                    </a:lnTo>
                    <a:lnTo>
                      <a:pt x="0" y="0"/>
                    </a:lnTo>
                    <a:close/>
                    <a:moveTo>
                      <a:pt x="4070428" y="4597030"/>
                    </a:moveTo>
                    <a:lnTo>
                      <a:pt x="59690" y="4597030"/>
                    </a:lnTo>
                    <a:lnTo>
                      <a:pt x="59690" y="59690"/>
                    </a:lnTo>
                    <a:lnTo>
                      <a:pt x="4070428" y="59690"/>
                    </a:lnTo>
                    <a:lnTo>
                      <a:pt x="4070428" y="4597030"/>
                    </a:lnTo>
                    <a:close/>
                  </a:path>
                </a:pathLst>
              </a:custGeom>
              <a:solidFill>
                <a:srgbClr val="81BC41"/>
              </a:solidFill>
            </p:spPr>
          </p:sp>
        </p:grpSp>
        <p:sp>
          <p:nvSpPr>
            <p:cNvPr id="131" name="TextBox 69">
              <a:extLst>
                <a:ext uri="{FF2B5EF4-FFF2-40B4-BE49-F238E27FC236}">
                  <a16:creationId xmlns:a16="http://schemas.microsoft.com/office/drawing/2014/main" id="{5270067C-D389-4C8E-8EF6-D5088705B433}"/>
                </a:ext>
              </a:extLst>
            </p:cNvPr>
            <p:cNvSpPr txBox="1"/>
            <p:nvPr/>
          </p:nvSpPr>
          <p:spPr>
            <a:xfrm>
              <a:off x="10815669" y="7377404"/>
              <a:ext cx="1069894" cy="279813"/>
            </a:xfrm>
            <a:prstGeom prst="rect">
              <a:avLst/>
            </a:prstGeom>
          </p:spPr>
          <p:txBody>
            <a:bodyPr lIns="0" tIns="0" rIns="0" bIns="0" rtlCol="0" anchor="t">
              <a:spAutoFit/>
            </a:bodyPr>
            <a:lstStyle/>
            <a:p>
              <a:pPr algn="r">
                <a:lnSpc>
                  <a:spcPts val="1360"/>
                </a:lnSpc>
              </a:pPr>
              <a:r>
                <a:rPr lang="en-US" sz="1133" dirty="0">
                  <a:solidFill>
                    <a:srgbClr val="191919"/>
                  </a:solidFill>
                  <a:latin typeface="Aileron Regular"/>
                </a:rPr>
                <a:t>₡ 50.000</a:t>
              </a:r>
            </a:p>
          </p:txBody>
        </p:sp>
        <p:sp>
          <p:nvSpPr>
            <p:cNvPr id="132" name="AutoShape 70">
              <a:extLst>
                <a:ext uri="{FF2B5EF4-FFF2-40B4-BE49-F238E27FC236}">
                  <a16:creationId xmlns:a16="http://schemas.microsoft.com/office/drawing/2014/main" id="{712D626A-C2BD-4094-80B2-40CAF46E6BBD}"/>
                </a:ext>
              </a:extLst>
            </p:cNvPr>
            <p:cNvSpPr/>
            <p:nvPr/>
          </p:nvSpPr>
          <p:spPr>
            <a:xfrm>
              <a:off x="10637734" y="7745373"/>
              <a:ext cx="1430010" cy="542399"/>
            </a:xfrm>
            <a:prstGeom prst="rect">
              <a:avLst/>
            </a:prstGeom>
            <a:solidFill>
              <a:srgbClr val="81BC41">
                <a:alpha val="19608"/>
              </a:srgbClr>
            </a:solidFill>
          </p:spPr>
        </p:sp>
        <p:sp>
          <p:nvSpPr>
            <p:cNvPr id="133" name="TextBox 71">
              <a:extLst>
                <a:ext uri="{FF2B5EF4-FFF2-40B4-BE49-F238E27FC236}">
                  <a16:creationId xmlns:a16="http://schemas.microsoft.com/office/drawing/2014/main" id="{4F91DDC1-31DB-42F9-9ED7-49208B74A9D6}"/>
                </a:ext>
              </a:extLst>
            </p:cNvPr>
            <p:cNvSpPr txBox="1"/>
            <p:nvPr/>
          </p:nvSpPr>
          <p:spPr>
            <a:xfrm>
              <a:off x="10815669" y="7938644"/>
              <a:ext cx="1069894" cy="279813"/>
            </a:xfrm>
            <a:prstGeom prst="rect">
              <a:avLst/>
            </a:prstGeom>
          </p:spPr>
          <p:txBody>
            <a:bodyPr lIns="0" tIns="0" rIns="0" bIns="0" rtlCol="0" anchor="t">
              <a:spAutoFit/>
            </a:bodyPr>
            <a:lstStyle/>
            <a:p>
              <a:pPr algn="r">
                <a:lnSpc>
                  <a:spcPts val="1360"/>
                </a:lnSpc>
              </a:pPr>
              <a:r>
                <a:rPr lang="en-US" sz="1133" dirty="0">
                  <a:solidFill>
                    <a:srgbClr val="191919"/>
                  </a:solidFill>
                  <a:latin typeface="Aileron Regular"/>
                </a:rPr>
                <a:t>₡30.000</a:t>
              </a:r>
            </a:p>
          </p:txBody>
        </p:sp>
        <p:sp>
          <p:nvSpPr>
            <p:cNvPr id="134" name="TextBox 72">
              <a:extLst>
                <a:ext uri="{FF2B5EF4-FFF2-40B4-BE49-F238E27FC236}">
                  <a16:creationId xmlns:a16="http://schemas.microsoft.com/office/drawing/2014/main" id="{05CCE277-188D-4AED-AFF4-198B903E1D76}"/>
                </a:ext>
              </a:extLst>
            </p:cNvPr>
            <p:cNvSpPr txBox="1"/>
            <p:nvPr/>
          </p:nvSpPr>
          <p:spPr>
            <a:xfrm>
              <a:off x="10815669" y="8499883"/>
              <a:ext cx="1069894" cy="279813"/>
            </a:xfrm>
            <a:prstGeom prst="rect">
              <a:avLst/>
            </a:prstGeom>
          </p:spPr>
          <p:txBody>
            <a:bodyPr lIns="0" tIns="0" rIns="0" bIns="0" rtlCol="0" anchor="t">
              <a:spAutoFit/>
            </a:bodyPr>
            <a:lstStyle/>
            <a:p>
              <a:pPr algn="r">
                <a:lnSpc>
                  <a:spcPts val="1360"/>
                </a:lnSpc>
              </a:pPr>
              <a:r>
                <a:rPr lang="en-US" sz="1133" dirty="0">
                  <a:solidFill>
                    <a:srgbClr val="191919"/>
                  </a:solidFill>
                  <a:latin typeface="Aileron Regular"/>
                </a:rPr>
                <a:t>$30</a:t>
              </a:r>
            </a:p>
          </p:txBody>
        </p:sp>
        <p:sp>
          <p:nvSpPr>
            <p:cNvPr id="135" name="TextBox 73">
              <a:extLst>
                <a:ext uri="{FF2B5EF4-FFF2-40B4-BE49-F238E27FC236}">
                  <a16:creationId xmlns:a16="http://schemas.microsoft.com/office/drawing/2014/main" id="{52D8956D-616D-4FFA-BC31-CFEA720A7E84}"/>
                </a:ext>
              </a:extLst>
            </p:cNvPr>
            <p:cNvSpPr txBox="1"/>
            <p:nvPr/>
          </p:nvSpPr>
          <p:spPr>
            <a:xfrm>
              <a:off x="6391419" y="7367880"/>
              <a:ext cx="2138731" cy="200025"/>
            </a:xfrm>
            <a:prstGeom prst="rect">
              <a:avLst/>
            </a:prstGeom>
          </p:spPr>
          <p:txBody>
            <a:bodyPr lIns="0" tIns="0" rIns="0" bIns="0" rtlCol="0" anchor="t">
              <a:spAutoFit/>
            </a:bodyPr>
            <a:lstStyle/>
            <a:p>
              <a:pPr>
                <a:lnSpc>
                  <a:spcPts val="1439"/>
                </a:lnSpc>
              </a:pPr>
              <a:r>
                <a:rPr lang="en-US" sz="1200">
                  <a:solidFill>
                    <a:srgbClr val="191919"/>
                  </a:solidFill>
                  <a:latin typeface="Arial"/>
                </a:rPr>
                <a:t>Banco Popular</a:t>
              </a:r>
            </a:p>
          </p:txBody>
        </p:sp>
        <p:sp>
          <p:nvSpPr>
            <p:cNvPr id="136" name="TextBox 74">
              <a:extLst>
                <a:ext uri="{FF2B5EF4-FFF2-40B4-BE49-F238E27FC236}">
                  <a16:creationId xmlns:a16="http://schemas.microsoft.com/office/drawing/2014/main" id="{67C7DB8E-EB42-468E-913A-FE6E9881BBFB}"/>
                </a:ext>
              </a:extLst>
            </p:cNvPr>
            <p:cNvSpPr txBox="1"/>
            <p:nvPr/>
          </p:nvSpPr>
          <p:spPr>
            <a:xfrm>
              <a:off x="6391419" y="7929119"/>
              <a:ext cx="2138731" cy="200025"/>
            </a:xfrm>
            <a:prstGeom prst="rect">
              <a:avLst/>
            </a:prstGeom>
          </p:spPr>
          <p:txBody>
            <a:bodyPr lIns="0" tIns="0" rIns="0" bIns="0" rtlCol="0" anchor="t">
              <a:spAutoFit/>
            </a:bodyPr>
            <a:lstStyle/>
            <a:p>
              <a:pPr>
                <a:lnSpc>
                  <a:spcPts val="1439"/>
                </a:lnSpc>
              </a:pPr>
              <a:r>
                <a:rPr lang="en-US" sz="1200">
                  <a:solidFill>
                    <a:srgbClr val="191919"/>
                  </a:solidFill>
                  <a:latin typeface="Arial"/>
                </a:rPr>
                <a:t>ICE</a:t>
              </a:r>
            </a:p>
          </p:txBody>
        </p:sp>
        <p:sp>
          <p:nvSpPr>
            <p:cNvPr id="137" name="TextBox 75">
              <a:extLst>
                <a:ext uri="{FF2B5EF4-FFF2-40B4-BE49-F238E27FC236}">
                  <a16:creationId xmlns:a16="http://schemas.microsoft.com/office/drawing/2014/main" id="{F5D09F62-8604-4822-A5AF-1300F6C7B3B8}"/>
                </a:ext>
              </a:extLst>
            </p:cNvPr>
            <p:cNvSpPr txBox="1"/>
            <p:nvPr/>
          </p:nvSpPr>
          <p:spPr>
            <a:xfrm>
              <a:off x="6391419" y="8490357"/>
              <a:ext cx="2138731" cy="200025"/>
            </a:xfrm>
            <a:prstGeom prst="rect">
              <a:avLst/>
            </a:prstGeom>
          </p:spPr>
          <p:txBody>
            <a:bodyPr lIns="0" tIns="0" rIns="0" bIns="0" rtlCol="0" anchor="t">
              <a:spAutoFit/>
            </a:bodyPr>
            <a:lstStyle/>
            <a:p>
              <a:pPr>
                <a:lnSpc>
                  <a:spcPts val="1439"/>
                </a:lnSpc>
              </a:pPr>
              <a:r>
                <a:rPr lang="en-US" sz="1200" dirty="0" err="1">
                  <a:solidFill>
                    <a:srgbClr val="191919"/>
                  </a:solidFill>
                  <a:latin typeface="Arial"/>
                </a:rPr>
                <a:t>Fondo</a:t>
              </a:r>
              <a:r>
                <a:rPr lang="en-US" sz="1200" dirty="0">
                  <a:solidFill>
                    <a:srgbClr val="191919"/>
                  </a:solidFill>
                  <a:latin typeface="Arial"/>
                </a:rPr>
                <a:t> BN Safi</a:t>
              </a:r>
            </a:p>
          </p:txBody>
        </p:sp>
        <p:sp>
          <p:nvSpPr>
            <p:cNvPr id="138" name="AutoShape 76">
              <a:extLst>
                <a:ext uri="{FF2B5EF4-FFF2-40B4-BE49-F238E27FC236}">
                  <a16:creationId xmlns:a16="http://schemas.microsoft.com/office/drawing/2014/main" id="{EF69F7BA-B57C-4970-A511-061ADD75051A}"/>
                </a:ext>
              </a:extLst>
            </p:cNvPr>
            <p:cNvSpPr/>
            <p:nvPr/>
          </p:nvSpPr>
          <p:spPr>
            <a:xfrm>
              <a:off x="6391419" y="7759958"/>
              <a:ext cx="2510212" cy="14470"/>
            </a:xfrm>
            <a:prstGeom prst="rect">
              <a:avLst/>
            </a:prstGeom>
            <a:solidFill>
              <a:srgbClr val="777777">
                <a:alpha val="19608"/>
              </a:srgbClr>
            </a:solidFill>
          </p:spPr>
        </p:sp>
        <p:sp>
          <p:nvSpPr>
            <p:cNvPr id="139" name="AutoShape 77">
              <a:extLst>
                <a:ext uri="{FF2B5EF4-FFF2-40B4-BE49-F238E27FC236}">
                  <a16:creationId xmlns:a16="http://schemas.microsoft.com/office/drawing/2014/main" id="{4EB80D54-6C2F-4287-B25E-A89177687BE1}"/>
                </a:ext>
              </a:extLst>
            </p:cNvPr>
            <p:cNvSpPr/>
            <p:nvPr/>
          </p:nvSpPr>
          <p:spPr>
            <a:xfrm>
              <a:off x="6391419" y="8844757"/>
              <a:ext cx="2510212" cy="14470"/>
            </a:xfrm>
            <a:prstGeom prst="rect">
              <a:avLst/>
            </a:prstGeom>
            <a:solidFill>
              <a:srgbClr val="777777">
                <a:alpha val="19608"/>
              </a:srgbClr>
            </a:solidFill>
          </p:spPr>
        </p:sp>
        <p:sp>
          <p:nvSpPr>
            <p:cNvPr id="140" name="AutoShape 78">
              <a:extLst>
                <a:ext uri="{FF2B5EF4-FFF2-40B4-BE49-F238E27FC236}">
                  <a16:creationId xmlns:a16="http://schemas.microsoft.com/office/drawing/2014/main" id="{E9E2B960-EE0A-46A2-B89C-5F3F8A69446C}"/>
                </a:ext>
              </a:extLst>
            </p:cNvPr>
            <p:cNvSpPr/>
            <p:nvPr/>
          </p:nvSpPr>
          <p:spPr>
            <a:xfrm>
              <a:off x="6248400" y="6295102"/>
              <a:ext cx="2643985" cy="742559"/>
            </a:xfrm>
            <a:prstGeom prst="rect">
              <a:avLst/>
            </a:prstGeom>
            <a:solidFill>
              <a:srgbClr val="BBBDC0"/>
            </a:solidFill>
          </p:spPr>
        </p:sp>
        <p:sp>
          <p:nvSpPr>
            <p:cNvPr id="141" name="TextBox 79">
              <a:extLst>
                <a:ext uri="{FF2B5EF4-FFF2-40B4-BE49-F238E27FC236}">
                  <a16:creationId xmlns:a16="http://schemas.microsoft.com/office/drawing/2014/main" id="{FCBA03D6-3C1E-40BF-A9F6-B5194C035457}"/>
                </a:ext>
              </a:extLst>
            </p:cNvPr>
            <p:cNvSpPr txBox="1"/>
            <p:nvPr/>
          </p:nvSpPr>
          <p:spPr>
            <a:xfrm>
              <a:off x="7011105" y="6556845"/>
              <a:ext cx="1261593" cy="290391"/>
            </a:xfrm>
            <a:prstGeom prst="rect">
              <a:avLst/>
            </a:prstGeom>
          </p:spPr>
          <p:txBody>
            <a:bodyPr lIns="0" tIns="0" rIns="0" bIns="0" rtlCol="0" anchor="t">
              <a:spAutoFit/>
            </a:bodyPr>
            <a:lstStyle/>
            <a:p>
              <a:pPr algn="ctr">
                <a:lnSpc>
                  <a:spcPts val="1439"/>
                </a:lnSpc>
              </a:pPr>
              <a:r>
                <a:rPr lang="en-US" sz="1200" b="1" dirty="0" err="1">
                  <a:solidFill>
                    <a:srgbClr val="FFFFFF"/>
                  </a:solidFill>
                  <a:latin typeface="Arial" panose="020B0604020202020204" pitchFamily="34" charset="0"/>
                  <a:cs typeface="Arial" panose="020B0604020202020204" pitchFamily="34" charset="0"/>
                </a:rPr>
                <a:t>Emisor</a:t>
              </a:r>
              <a:endParaRPr lang="en-US" sz="1200" b="1" dirty="0">
                <a:solidFill>
                  <a:srgbClr val="FFFFFF"/>
                </a:solidFill>
                <a:latin typeface="Arial" panose="020B0604020202020204" pitchFamily="34" charset="0"/>
                <a:cs typeface="Arial" panose="020B0604020202020204" pitchFamily="34" charset="0"/>
              </a:endParaRPr>
            </a:p>
          </p:txBody>
        </p:sp>
      </p:grpSp>
      <p:sp>
        <p:nvSpPr>
          <p:cNvPr id="2" name="CuadroTexto 1">
            <a:extLst>
              <a:ext uri="{FF2B5EF4-FFF2-40B4-BE49-F238E27FC236}">
                <a16:creationId xmlns:a16="http://schemas.microsoft.com/office/drawing/2014/main" id="{C6E400A9-A9D7-48C4-A40B-CA766491C0C0}"/>
              </a:ext>
            </a:extLst>
          </p:cNvPr>
          <p:cNvSpPr txBox="1"/>
          <p:nvPr/>
        </p:nvSpPr>
        <p:spPr>
          <a:xfrm>
            <a:off x="2632511" y="6237534"/>
            <a:ext cx="8030969" cy="430887"/>
          </a:xfrm>
          <a:prstGeom prst="rect">
            <a:avLst/>
          </a:prstGeom>
          <a:noFill/>
        </p:spPr>
        <p:txBody>
          <a:bodyPr wrap="square" rtlCol="0">
            <a:spAutoFit/>
          </a:bodyPr>
          <a:lstStyle/>
          <a:p>
            <a:r>
              <a:rPr lang="es-CR" sz="1100" dirty="0">
                <a:effectLst/>
                <a:latin typeface="Arial" panose="020B0604020202020204" pitchFamily="34" charset="0"/>
                <a:ea typeface="Calibri" panose="020F0502020204030204" pitchFamily="34" charset="0"/>
                <a:cs typeface="Arial" panose="020B0604020202020204" pitchFamily="34" charset="0"/>
              </a:rPr>
              <a:t>En programas de emisiones se autorizaron 2 programas de papel comercial, uno por ¢50.000 millones y otro por US$5 millones.  Además, se autorizaron 7 programas de bonos con montos por moneda, de ¢90.000 millones y US$ 8.385 millones. </a:t>
            </a:r>
            <a:endParaRPr lang="es-C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36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469D0-7214-4116-B7AE-B3222E71E167}"/>
              </a:ext>
            </a:extLst>
          </p:cNvPr>
          <p:cNvSpPr>
            <a:spLocks noGrp="1"/>
          </p:cNvSpPr>
          <p:nvPr>
            <p:ph type="title"/>
          </p:nvPr>
        </p:nvSpPr>
        <p:spPr>
          <a:xfrm>
            <a:off x="3897577" y="1239230"/>
            <a:ext cx="6237416" cy="4085263"/>
          </a:xfrm>
        </p:spPr>
        <p:txBody>
          <a:bodyPr>
            <a:normAutofit/>
          </a:bodyPr>
          <a:lstStyle/>
          <a:p>
            <a:pPr lvl="0">
              <a:lnSpc>
                <a:spcPct val="150000"/>
              </a:lnSpc>
            </a:pPr>
            <a:r>
              <a:rPr lang="es-CR" sz="2500" b="1" dirty="0">
                <a:solidFill>
                  <a:srgbClr val="204775"/>
                </a:solidFill>
                <a:latin typeface="Arial" panose="020B0604020202020204" pitchFamily="34" charset="0"/>
                <a:cs typeface="Arial" panose="020B0604020202020204" pitchFamily="34" charset="0"/>
              </a:rPr>
              <a:t> </a:t>
            </a:r>
            <a:br>
              <a:rPr lang="es-CR" sz="2500" b="1" dirty="0">
                <a:solidFill>
                  <a:srgbClr val="204775"/>
                </a:solidFill>
                <a:latin typeface="Arial" panose="020B0604020202020204" pitchFamily="34" charset="0"/>
                <a:cs typeface="Arial" panose="020B0604020202020204" pitchFamily="34" charset="0"/>
              </a:rPr>
            </a:br>
            <a:r>
              <a:rPr lang="es-CR" sz="2500" dirty="0">
                <a:latin typeface="Arial" panose="020B0604020202020204" pitchFamily="34" charset="0"/>
                <a:cs typeface="Arial" panose="020B0604020202020204" pitchFamily="34" charset="0"/>
              </a:rPr>
              <a:t>Evolución del mercado de valores</a:t>
            </a:r>
            <a:br>
              <a:rPr lang="es-CR" sz="2500" dirty="0">
                <a:latin typeface="Arial" panose="020B0604020202020204" pitchFamily="34" charset="0"/>
                <a:cs typeface="Arial" panose="020B0604020202020204" pitchFamily="34" charset="0"/>
              </a:rPr>
            </a:br>
            <a:r>
              <a:rPr lang="es-CR" sz="2500" dirty="0">
                <a:latin typeface="Arial" panose="020B0604020202020204" pitchFamily="34" charset="0"/>
                <a:cs typeface="Arial" panose="020B0604020202020204" pitchFamily="34" charset="0"/>
              </a:rPr>
              <a:t>Plan estratégico y gestión operativa</a:t>
            </a:r>
            <a:br>
              <a:rPr lang="es-CR" sz="2500" dirty="0">
                <a:latin typeface="Arial" panose="020B0604020202020204" pitchFamily="34" charset="0"/>
                <a:cs typeface="Arial" panose="020B0604020202020204" pitchFamily="34" charset="0"/>
              </a:rPr>
            </a:br>
            <a:r>
              <a:rPr lang="es-CR" sz="2500" dirty="0">
                <a:latin typeface="Arial" panose="020B0604020202020204" pitchFamily="34" charset="0"/>
                <a:cs typeface="Arial" panose="020B0604020202020204" pitchFamily="34" charset="0"/>
              </a:rPr>
              <a:t>Retos para el 2022</a:t>
            </a:r>
            <a:br>
              <a:rPr lang="es-CR" sz="2500" dirty="0">
                <a:latin typeface="Arial" panose="020B0604020202020204" pitchFamily="34" charset="0"/>
                <a:cs typeface="Arial" panose="020B0604020202020204" pitchFamily="34" charset="0"/>
              </a:rPr>
            </a:br>
            <a:r>
              <a:rPr lang="es-CR" sz="2500" b="1" dirty="0">
                <a:solidFill>
                  <a:srgbClr val="204775"/>
                </a:solidFill>
                <a:latin typeface="Arial" panose="020B0604020202020204" pitchFamily="34" charset="0"/>
                <a:cs typeface="Arial" panose="020B0604020202020204" pitchFamily="34" charset="0"/>
              </a:rPr>
              <a:t> </a:t>
            </a:r>
          </a:p>
        </p:txBody>
      </p:sp>
      <p:sp>
        <p:nvSpPr>
          <p:cNvPr id="5" name="Título 1">
            <a:extLst>
              <a:ext uri="{FF2B5EF4-FFF2-40B4-BE49-F238E27FC236}">
                <a16:creationId xmlns:a16="http://schemas.microsoft.com/office/drawing/2014/main" id="{ACF1F2BF-43DF-4CBE-A5A1-E9A27F7B823F}"/>
              </a:ext>
            </a:extLst>
          </p:cNvPr>
          <p:cNvSpPr txBox="1">
            <a:spLocks/>
          </p:cNvSpPr>
          <p:nvPr/>
        </p:nvSpPr>
        <p:spPr>
          <a:xfrm>
            <a:off x="3781228" y="1643269"/>
            <a:ext cx="4860758" cy="41081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s-CR" sz="11200" b="1" dirty="0">
                <a:solidFill>
                  <a:srgbClr val="204775"/>
                </a:solidFill>
                <a:latin typeface="Arial" panose="020B0604020202020204" pitchFamily="34" charset="0"/>
                <a:cs typeface="Arial" panose="020B0604020202020204" pitchFamily="34" charset="0"/>
              </a:rPr>
              <a:t>Agenda</a:t>
            </a:r>
            <a:r>
              <a:rPr lang="es-CR" sz="3200" b="1" dirty="0">
                <a:solidFill>
                  <a:srgbClr val="204775"/>
                </a:solidFill>
                <a:latin typeface="Arial" panose="020B0604020202020204" pitchFamily="34" charset="0"/>
                <a:cs typeface="Arial" panose="020B0604020202020204" pitchFamily="34" charset="0"/>
              </a:rPr>
              <a:t> </a:t>
            </a:r>
            <a:br>
              <a:rPr lang="es-CR" sz="2200" b="1" dirty="0">
                <a:solidFill>
                  <a:srgbClr val="204775"/>
                </a:solidFill>
                <a:latin typeface="Arial" panose="020B0604020202020204" pitchFamily="34" charset="0"/>
                <a:cs typeface="Arial" panose="020B0604020202020204" pitchFamily="34" charset="0"/>
              </a:rPr>
            </a:br>
            <a:br>
              <a:rPr lang="es-CR" sz="2000" dirty="0">
                <a:latin typeface="Arial" panose="020B0604020202020204" pitchFamily="34" charset="0"/>
                <a:cs typeface="Arial" panose="020B0604020202020204" pitchFamily="34" charset="0"/>
              </a:rPr>
            </a:br>
            <a:r>
              <a:rPr lang="es-CR" sz="2800" b="1" dirty="0">
                <a:solidFill>
                  <a:srgbClr val="204775"/>
                </a:solidFill>
                <a:latin typeface="Arial" panose="020B0604020202020204" pitchFamily="34" charset="0"/>
                <a:cs typeface="Arial" panose="020B0604020202020204" pitchFamily="34" charset="0"/>
              </a:rPr>
              <a:t> </a:t>
            </a:r>
          </a:p>
        </p:txBody>
      </p:sp>
      <p:sp>
        <p:nvSpPr>
          <p:cNvPr id="6" name="Elipse 5">
            <a:extLst>
              <a:ext uri="{FF2B5EF4-FFF2-40B4-BE49-F238E27FC236}">
                <a16:creationId xmlns:a16="http://schemas.microsoft.com/office/drawing/2014/main" id="{53CD8622-44A5-4833-AD3A-831DE69E874E}"/>
              </a:ext>
            </a:extLst>
          </p:cNvPr>
          <p:cNvSpPr/>
          <p:nvPr/>
        </p:nvSpPr>
        <p:spPr>
          <a:xfrm>
            <a:off x="3688042" y="2668666"/>
            <a:ext cx="196121" cy="180953"/>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Elipse 6">
            <a:extLst>
              <a:ext uri="{FF2B5EF4-FFF2-40B4-BE49-F238E27FC236}">
                <a16:creationId xmlns:a16="http://schemas.microsoft.com/office/drawing/2014/main" id="{F9FE32CD-4277-4A7D-9573-E52969B16E9E}"/>
              </a:ext>
            </a:extLst>
          </p:cNvPr>
          <p:cNvSpPr/>
          <p:nvPr/>
        </p:nvSpPr>
        <p:spPr>
          <a:xfrm>
            <a:off x="3688042" y="3274721"/>
            <a:ext cx="196121" cy="180953"/>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Elipse 7">
            <a:extLst>
              <a:ext uri="{FF2B5EF4-FFF2-40B4-BE49-F238E27FC236}">
                <a16:creationId xmlns:a16="http://schemas.microsoft.com/office/drawing/2014/main" id="{4F9F0426-DD50-4F49-B191-8E67B51E6AEC}"/>
              </a:ext>
            </a:extLst>
          </p:cNvPr>
          <p:cNvSpPr/>
          <p:nvPr/>
        </p:nvSpPr>
        <p:spPr>
          <a:xfrm>
            <a:off x="3697750" y="3826105"/>
            <a:ext cx="196121" cy="180953"/>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486910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769704" y="271109"/>
            <a:ext cx="9304559" cy="875861"/>
          </a:xfrm>
        </p:spPr>
        <p:txBody>
          <a:bodyPr>
            <a:noAutofit/>
          </a:bodyPr>
          <a:lstStyle/>
          <a:p>
            <a:r>
              <a:rPr lang="es-MX" sz="2800" b="1" dirty="0">
                <a:solidFill>
                  <a:srgbClr val="204775"/>
                </a:solidFill>
                <a:effectLst/>
                <a:latin typeface="Arial" panose="020B0604020202020204" pitchFamily="34" charset="0"/>
                <a:ea typeface="Calibri" panose="020F0502020204030204" pitchFamily="34" charset="0"/>
              </a:rPr>
              <a:t>Autorización de Oferta Pública</a:t>
            </a:r>
            <a:endParaRPr lang="es-CR" sz="2800" b="1" dirty="0">
              <a:solidFill>
                <a:srgbClr val="204775"/>
              </a:solidFill>
              <a:latin typeface="Arial" panose="020B0604020202020204" pitchFamily="34" charset="0"/>
              <a:cs typeface="Arial" panose="020B0604020202020204" pitchFamily="34" charset="0"/>
            </a:endParaRP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grpSp>
        <p:nvGrpSpPr>
          <p:cNvPr id="144" name="Grupo 143">
            <a:extLst>
              <a:ext uri="{FF2B5EF4-FFF2-40B4-BE49-F238E27FC236}">
                <a16:creationId xmlns:a16="http://schemas.microsoft.com/office/drawing/2014/main" id="{BCA573F1-C233-4A6E-B5A6-A71AD9EC7132}"/>
              </a:ext>
            </a:extLst>
          </p:cNvPr>
          <p:cNvGrpSpPr/>
          <p:nvPr/>
        </p:nvGrpSpPr>
        <p:grpSpPr>
          <a:xfrm>
            <a:off x="2769704" y="1438836"/>
            <a:ext cx="7319252" cy="4543787"/>
            <a:chOff x="5806745" y="3572291"/>
            <a:chExt cx="5549460" cy="6048487"/>
          </a:xfrm>
        </p:grpSpPr>
        <p:sp>
          <p:nvSpPr>
            <p:cNvPr id="145" name="AutoShape 28">
              <a:extLst>
                <a:ext uri="{FF2B5EF4-FFF2-40B4-BE49-F238E27FC236}">
                  <a16:creationId xmlns:a16="http://schemas.microsoft.com/office/drawing/2014/main" id="{972E68F3-6693-445E-B074-D5603EB884C0}"/>
                </a:ext>
              </a:extLst>
            </p:cNvPr>
            <p:cNvSpPr/>
            <p:nvPr/>
          </p:nvSpPr>
          <p:spPr>
            <a:xfrm>
              <a:off x="5806745" y="9149636"/>
              <a:ext cx="3214437" cy="471142"/>
            </a:xfrm>
            <a:prstGeom prst="rect">
              <a:avLst/>
            </a:prstGeom>
            <a:solidFill>
              <a:srgbClr val="BBBDC0"/>
            </a:solidFill>
          </p:spPr>
        </p:sp>
        <p:sp>
          <p:nvSpPr>
            <p:cNvPr id="146" name="AutoShape 2">
              <a:extLst>
                <a:ext uri="{FF2B5EF4-FFF2-40B4-BE49-F238E27FC236}">
                  <a16:creationId xmlns:a16="http://schemas.microsoft.com/office/drawing/2014/main" id="{693570F6-B28F-40C2-A344-235ECDCDD847}"/>
                </a:ext>
              </a:extLst>
            </p:cNvPr>
            <p:cNvSpPr/>
            <p:nvPr/>
          </p:nvSpPr>
          <p:spPr>
            <a:xfrm>
              <a:off x="5825075" y="6054731"/>
              <a:ext cx="3104301" cy="15151"/>
            </a:xfrm>
            <a:prstGeom prst="rect">
              <a:avLst/>
            </a:prstGeom>
            <a:solidFill>
              <a:srgbClr val="777777">
                <a:alpha val="41961"/>
              </a:srgbClr>
            </a:solidFill>
          </p:spPr>
        </p:sp>
        <p:grpSp>
          <p:nvGrpSpPr>
            <p:cNvPr id="147" name="Group 3">
              <a:extLst>
                <a:ext uri="{FF2B5EF4-FFF2-40B4-BE49-F238E27FC236}">
                  <a16:creationId xmlns:a16="http://schemas.microsoft.com/office/drawing/2014/main" id="{1C4ED1AB-F117-467F-BCA3-0AC39A10204A}"/>
                </a:ext>
              </a:extLst>
            </p:cNvPr>
            <p:cNvGrpSpPr/>
            <p:nvPr/>
          </p:nvGrpSpPr>
          <p:grpSpPr>
            <a:xfrm>
              <a:off x="9387363" y="4819997"/>
              <a:ext cx="1965919" cy="4222398"/>
              <a:chOff x="0" y="0"/>
              <a:chExt cx="4131388" cy="8873390"/>
            </a:xfrm>
          </p:grpSpPr>
          <p:sp>
            <p:nvSpPr>
              <p:cNvPr id="175" name="Freeform 4">
                <a:extLst>
                  <a:ext uri="{FF2B5EF4-FFF2-40B4-BE49-F238E27FC236}">
                    <a16:creationId xmlns:a16="http://schemas.microsoft.com/office/drawing/2014/main" id="{0C0328A5-1923-4011-B80D-A369078E5AE2}"/>
                  </a:ext>
                </a:extLst>
              </p:cNvPr>
              <p:cNvSpPr/>
              <p:nvPr/>
            </p:nvSpPr>
            <p:spPr>
              <a:xfrm>
                <a:off x="0" y="0"/>
                <a:ext cx="4131388" cy="8873389"/>
              </a:xfrm>
              <a:custGeom>
                <a:avLst/>
                <a:gdLst/>
                <a:ahLst/>
                <a:cxnLst/>
                <a:rect l="l" t="t" r="r" b="b"/>
                <a:pathLst>
                  <a:path w="4131388" h="8873389">
                    <a:moveTo>
                      <a:pt x="0" y="0"/>
                    </a:moveTo>
                    <a:lnTo>
                      <a:pt x="0" y="8873389"/>
                    </a:lnTo>
                    <a:lnTo>
                      <a:pt x="4131388" y="8873389"/>
                    </a:lnTo>
                    <a:lnTo>
                      <a:pt x="4131388" y="0"/>
                    </a:lnTo>
                    <a:lnTo>
                      <a:pt x="0" y="0"/>
                    </a:lnTo>
                    <a:close/>
                    <a:moveTo>
                      <a:pt x="4070428" y="8812430"/>
                    </a:moveTo>
                    <a:lnTo>
                      <a:pt x="59690" y="8812430"/>
                    </a:lnTo>
                    <a:lnTo>
                      <a:pt x="59690" y="59690"/>
                    </a:lnTo>
                    <a:lnTo>
                      <a:pt x="4070428" y="59690"/>
                    </a:lnTo>
                    <a:lnTo>
                      <a:pt x="4070428" y="8812430"/>
                    </a:lnTo>
                    <a:close/>
                  </a:path>
                </a:pathLst>
              </a:custGeom>
              <a:solidFill>
                <a:srgbClr val="FF9B19"/>
              </a:solidFill>
            </p:spPr>
          </p:sp>
        </p:grpSp>
        <p:sp>
          <p:nvSpPr>
            <p:cNvPr id="148" name="TextBox 5">
              <a:extLst>
                <a:ext uri="{FF2B5EF4-FFF2-40B4-BE49-F238E27FC236}">
                  <a16:creationId xmlns:a16="http://schemas.microsoft.com/office/drawing/2014/main" id="{B23A6CD8-292A-485D-9EDC-546E4ED7E5C9}"/>
                </a:ext>
              </a:extLst>
            </p:cNvPr>
            <p:cNvSpPr txBox="1"/>
            <p:nvPr/>
          </p:nvSpPr>
          <p:spPr>
            <a:xfrm>
              <a:off x="9632344" y="5022121"/>
              <a:ext cx="1473033" cy="233650"/>
            </a:xfrm>
            <a:prstGeom prst="rect">
              <a:avLst/>
            </a:prstGeom>
          </p:spPr>
          <p:txBody>
            <a:bodyPr lIns="0" tIns="0" rIns="0" bIns="0" rtlCol="0" anchor="t">
              <a:spAutoFit/>
            </a:bodyPr>
            <a:lstStyle/>
            <a:p>
              <a:pPr algn="ctr">
                <a:lnSpc>
                  <a:spcPts val="1873"/>
                </a:lnSpc>
              </a:pPr>
              <a:r>
                <a:rPr lang="en-US" sz="1561">
                  <a:solidFill>
                    <a:srgbClr val="191919"/>
                  </a:solidFill>
                  <a:latin typeface="Aileron Regular"/>
                </a:rPr>
                <a:t>174</a:t>
              </a:r>
            </a:p>
          </p:txBody>
        </p:sp>
        <p:sp>
          <p:nvSpPr>
            <p:cNvPr id="149" name="AutoShape 6">
              <a:extLst>
                <a:ext uri="{FF2B5EF4-FFF2-40B4-BE49-F238E27FC236}">
                  <a16:creationId xmlns:a16="http://schemas.microsoft.com/office/drawing/2014/main" id="{EFE8B92D-23C3-449C-91E1-BE78041BB278}"/>
                </a:ext>
              </a:extLst>
            </p:cNvPr>
            <p:cNvSpPr/>
            <p:nvPr/>
          </p:nvSpPr>
          <p:spPr>
            <a:xfrm>
              <a:off x="9387363" y="5525586"/>
              <a:ext cx="1968842" cy="746777"/>
            </a:xfrm>
            <a:prstGeom prst="rect">
              <a:avLst/>
            </a:prstGeom>
            <a:solidFill>
              <a:srgbClr val="FBAF3F">
                <a:alpha val="19608"/>
              </a:srgbClr>
            </a:solidFill>
          </p:spPr>
        </p:sp>
        <p:sp>
          <p:nvSpPr>
            <p:cNvPr id="150" name="TextBox 7">
              <a:extLst>
                <a:ext uri="{FF2B5EF4-FFF2-40B4-BE49-F238E27FC236}">
                  <a16:creationId xmlns:a16="http://schemas.microsoft.com/office/drawing/2014/main" id="{4B602B9E-7ED6-4CBF-BF60-F5B00C7C3B5E}"/>
                </a:ext>
              </a:extLst>
            </p:cNvPr>
            <p:cNvSpPr txBox="1"/>
            <p:nvPr/>
          </p:nvSpPr>
          <p:spPr>
            <a:xfrm>
              <a:off x="9632344" y="5794835"/>
              <a:ext cx="1473033" cy="233650"/>
            </a:xfrm>
            <a:prstGeom prst="rect">
              <a:avLst/>
            </a:prstGeom>
          </p:spPr>
          <p:txBody>
            <a:bodyPr lIns="0" tIns="0" rIns="0" bIns="0" rtlCol="0" anchor="t">
              <a:spAutoFit/>
            </a:bodyPr>
            <a:lstStyle/>
            <a:p>
              <a:pPr algn="ctr">
                <a:lnSpc>
                  <a:spcPts val="1873"/>
                </a:lnSpc>
              </a:pPr>
              <a:r>
                <a:rPr lang="en-US" sz="1561">
                  <a:solidFill>
                    <a:srgbClr val="191919"/>
                  </a:solidFill>
                  <a:latin typeface="Aileron Regular"/>
                </a:rPr>
                <a:t>106</a:t>
              </a:r>
            </a:p>
          </p:txBody>
        </p:sp>
        <p:sp>
          <p:nvSpPr>
            <p:cNvPr id="151" name="TextBox 8">
              <a:extLst>
                <a:ext uri="{FF2B5EF4-FFF2-40B4-BE49-F238E27FC236}">
                  <a16:creationId xmlns:a16="http://schemas.microsoft.com/office/drawing/2014/main" id="{7B58A9A7-8774-41AC-8D31-F0578AA71CDA}"/>
                </a:ext>
              </a:extLst>
            </p:cNvPr>
            <p:cNvSpPr txBox="1"/>
            <p:nvPr/>
          </p:nvSpPr>
          <p:spPr>
            <a:xfrm>
              <a:off x="9635267" y="6431789"/>
              <a:ext cx="1473033" cy="233650"/>
            </a:xfrm>
            <a:prstGeom prst="rect">
              <a:avLst/>
            </a:prstGeom>
          </p:spPr>
          <p:txBody>
            <a:bodyPr lIns="0" tIns="0" rIns="0" bIns="0" rtlCol="0" anchor="t">
              <a:spAutoFit/>
            </a:bodyPr>
            <a:lstStyle/>
            <a:p>
              <a:pPr algn="ctr">
                <a:lnSpc>
                  <a:spcPts val="1873"/>
                </a:lnSpc>
              </a:pPr>
              <a:r>
                <a:rPr lang="en-US" sz="1561">
                  <a:solidFill>
                    <a:srgbClr val="191919"/>
                  </a:solidFill>
                  <a:latin typeface="Aileron Regular"/>
                </a:rPr>
                <a:t>19</a:t>
              </a:r>
            </a:p>
          </p:txBody>
        </p:sp>
        <p:sp>
          <p:nvSpPr>
            <p:cNvPr id="152" name="TextBox 9">
              <a:extLst>
                <a:ext uri="{FF2B5EF4-FFF2-40B4-BE49-F238E27FC236}">
                  <a16:creationId xmlns:a16="http://schemas.microsoft.com/office/drawing/2014/main" id="{1AF679D8-4DF4-458D-B738-E6501D48C9D0}"/>
                </a:ext>
              </a:extLst>
            </p:cNvPr>
            <p:cNvSpPr txBox="1"/>
            <p:nvPr/>
          </p:nvSpPr>
          <p:spPr>
            <a:xfrm>
              <a:off x="5984765" y="4936745"/>
              <a:ext cx="2944611" cy="248752"/>
            </a:xfrm>
            <a:prstGeom prst="rect">
              <a:avLst/>
            </a:prstGeom>
          </p:spPr>
          <p:txBody>
            <a:bodyPr lIns="0" tIns="0" rIns="0" bIns="0" rtlCol="0" anchor="t">
              <a:spAutoFit/>
            </a:bodyPr>
            <a:lstStyle/>
            <a:p>
              <a:pPr>
                <a:lnSpc>
                  <a:spcPts val="1873"/>
                </a:lnSpc>
              </a:pPr>
              <a:r>
                <a:rPr lang="en-US" sz="1300" dirty="0" err="1">
                  <a:solidFill>
                    <a:srgbClr val="191919"/>
                  </a:solidFill>
                  <a:latin typeface="Arial"/>
                </a:rPr>
                <a:t>Emisiones</a:t>
              </a:r>
              <a:endParaRPr lang="en-US" sz="1300" dirty="0">
                <a:solidFill>
                  <a:srgbClr val="191919"/>
                </a:solidFill>
                <a:latin typeface="Arial"/>
              </a:endParaRPr>
            </a:p>
          </p:txBody>
        </p:sp>
        <p:sp>
          <p:nvSpPr>
            <p:cNvPr id="153" name="TextBox 10">
              <a:extLst>
                <a:ext uri="{FF2B5EF4-FFF2-40B4-BE49-F238E27FC236}">
                  <a16:creationId xmlns:a16="http://schemas.microsoft.com/office/drawing/2014/main" id="{2D7B397E-6A20-4228-87F1-EB0645F4F6F7}"/>
                </a:ext>
              </a:extLst>
            </p:cNvPr>
            <p:cNvSpPr txBox="1"/>
            <p:nvPr/>
          </p:nvSpPr>
          <p:spPr>
            <a:xfrm>
              <a:off x="5984765" y="5709460"/>
              <a:ext cx="2944611" cy="248752"/>
            </a:xfrm>
            <a:prstGeom prst="rect">
              <a:avLst/>
            </a:prstGeom>
          </p:spPr>
          <p:txBody>
            <a:bodyPr lIns="0" tIns="0" rIns="0" bIns="0" rtlCol="0" anchor="t">
              <a:spAutoFit/>
            </a:bodyPr>
            <a:lstStyle/>
            <a:p>
              <a:pPr marL="0" lvl="0" indent="0" algn="l">
                <a:lnSpc>
                  <a:spcPts val="1873"/>
                </a:lnSpc>
                <a:spcBef>
                  <a:spcPct val="0"/>
                </a:spcBef>
              </a:pPr>
              <a:r>
                <a:rPr lang="en-US" sz="1300" dirty="0">
                  <a:solidFill>
                    <a:srgbClr val="191919"/>
                  </a:solidFill>
                  <a:latin typeface="Arial"/>
                </a:rPr>
                <a:t>Fondos de </a:t>
              </a:r>
              <a:r>
                <a:rPr lang="en-US" sz="1300" dirty="0" err="1">
                  <a:solidFill>
                    <a:srgbClr val="191919"/>
                  </a:solidFill>
                  <a:latin typeface="Arial"/>
                </a:rPr>
                <a:t>inversión</a:t>
              </a:r>
              <a:endParaRPr lang="en-US" sz="1300" dirty="0">
                <a:solidFill>
                  <a:srgbClr val="191919"/>
                </a:solidFill>
                <a:latin typeface="Arial"/>
              </a:endParaRPr>
            </a:p>
          </p:txBody>
        </p:sp>
        <p:sp>
          <p:nvSpPr>
            <p:cNvPr id="154" name="TextBox 11">
              <a:extLst>
                <a:ext uri="{FF2B5EF4-FFF2-40B4-BE49-F238E27FC236}">
                  <a16:creationId xmlns:a16="http://schemas.microsoft.com/office/drawing/2014/main" id="{0566220C-F90D-418F-A4BF-78B7C4664D61}"/>
                </a:ext>
              </a:extLst>
            </p:cNvPr>
            <p:cNvSpPr txBox="1"/>
            <p:nvPr/>
          </p:nvSpPr>
          <p:spPr>
            <a:xfrm>
              <a:off x="5984765" y="6422264"/>
              <a:ext cx="2944611" cy="298040"/>
            </a:xfrm>
            <a:prstGeom prst="rect">
              <a:avLst/>
            </a:prstGeom>
          </p:spPr>
          <p:txBody>
            <a:bodyPr lIns="0" tIns="0" rIns="0" bIns="0" rtlCol="0" anchor="t">
              <a:spAutoFit/>
            </a:bodyPr>
            <a:lstStyle/>
            <a:p>
              <a:pPr>
                <a:lnSpc>
                  <a:spcPts val="1873"/>
                </a:lnSpc>
              </a:pPr>
              <a:r>
                <a:rPr lang="en-US" sz="1300" dirty="0" err="1">
                  <a:solidFill>
                    <a:srgbClr val="191919"/>
                  </a:solidFill>
                  <a:latin typeface="Arial"/>
                </a:rPr>
                <a:t>Ofertas</a:t>
              </a:r>
              <a:r>
                <a:rPr lang="en-US" sz="1300" dirty="0">
                  <a:solidFill>
                    <a:srgbClr val="191919"/>
                  </a:solidFill>
                  <a:latin typeface="Arial"/>
                </a:rPr>
                <a:t> </a:t>
              </a:r>
              <a:r>
                <a:rPr lang="en-US" sz="1300" dirty="0" err="1">
                  <a:solidFill>
                    <a:srgbClr val="191919"/>
                  </a:solidFill>
                  <a:latin typeface="Arial"/>
                </a:rPr>
                <a:t>irregulares</a:t>
              </a:r>
              <a:r>
                <a:rPr lang="en-US" sz="1300" dirty="0">
                  <a:solidFill>
                    <a:srgbClr val="191919"/>
                  </a:solidFill>
                  <a:latin typeface="Arial"/>
                </a:rPr>
                <a:t> </a:t>
              </a:r>
            </a:p>
          </p:txBody>
        </p:sp>
        <p:sp>
          <p:nvSpPr>
            <p:cNvPr id="155" name="AutoShape 13">
              <a:extLst>
                <a:ext uri="{FF2B5EF4-FFF2-40B4-BE49-F238E27FC236}">
                  <a16:creationId xmlns:a16="http://schemas.microsoft.com/office/drawing/2014/main" id="{CCC3BC59-54F0-4E91-B0F7-39646C537257}"/>
                </a:ext>
              </a:extLst>
            </p:cNvPr>
            <p:cNvSpPr/>
            <p:nvPr/>
          </p:nvSpPr>
          <p:spPr>
            <a:xfrm>
              <a:off x="9385901" y="3572291"/>
              <a:ext cx="1965919" cy="1022358"/>
            </a:xfrm>
            <a:prstGeom prst="rect">
              <a:avLst/>
            </a:prstGeom>
            <a:solidFill>
              <a:srgbClr val="FBAF3F"/>
            </a:solidFill>
          </p:spPr>
        </p:sp>
        <p:sp>
          <p:nvSpPr>
            <p:cNvPr id="156" name="TextBox 14">
              <a:extLst>
                <a:ext uri="{FF2B5EF4-FFF2-40B4-BE49-F238E27FC236}">
                  <a16:creationId xmlns:a16="http://schemas.microsoft.com/office/drawing/2014/main" id="{87B34BF3-BF66-418B-9D7E-5280AF4B6DD1}"/>
                </a:ext>
              </a:extLst>
            </p:cNvPr>
            <p:cNvSpPr txBox="1"/>
            <p:nvPr/>
          </p:nvSpPr>
          <p:spPr>
            <a:xfrm>
              <a:off x="9500378" y="3971138"/>
              <a:ext cx="1736966" cy="318129"/>
            </a:xfrm>
            <a:prstGeom prst="rect">
              <a:avLst/>
            </a:prstGeom>
          </p:spPr>
          <p:txBody>
            <a:bodyPr lIns="0" tIns="0" rIns="0" bIns="0" rtlCol="0" anchor="t">
              <a:spAutoFit/>
            </a:bodyPr>
            <a:lstStyle/>
            <a:p>
              <a:pPr algn="ctr">
                <a:lnSpc>
                  <a:spcPts val="1873"/>
                </a:lnSpc>
              </a:pPr>
              <a:r>
                <a:rPr lang="en-US" sz="1561" b="1" dirty="0">
                  <a:solidFill>
                    <a:srgbClr val="000000"/>
                  </a:solidFill>
                  <a:latin typeface="Arial" panose="020B0604020202020204" pitchFamily="34" charset="0"/>
                  <a:cs typeface="Arial" panose="020B0604020202020204" pitchFamily="34" charset="0"/>
                </a:rPr>
                <a:t>2021</a:t>
              </a:r>
            </a:p>
          </p:txBody>
        </p:sp>
        <p:sp>
          <p:nvSpPr>
            <p:cNvPr id="157" name="AutoShape 15">
              <a:extLst>
                <a:ext uri="{FF2B5EF4-FFF2-40B4-BE49-F238E27FC236}">
                  <a16:creationId xmlns:a16="http://schemas.microsoft.com/office/drawing/2014/main" id="{4AF8C828-34FE-4C5D-9601-EDB4189828C7}"/>
                </a:ext>
              </a:extLst>
            </p:cNvPr>
            <p:cNvSpPr/>
            <p:nvPr/>
          </p:nvSpPr>
          <p:spPr>
            <a:xfrm>
              <a:off x="5806746" y="5332911"/>
              <a:ext cx="3122629" cy="32055"/>
            </a:xfrm>
            <a:prstGeom prst="rect">
              <a:avLst/>
            </a:prstGeom>
            <a:solidFill>
              <a:srgbClr val="777777">
                <a:alpha val="19608"/>
              </a:srgbClr>
            </a:solidFill>
          </p:spPr>
        </p:sp>
        <p:sp>
          <p:nvSpPr>
            <p:cNvPr id="158" name="AutoShape 16">
              <a:extLst>
                <a:ext uri="{FF2B5EF4-FFF2-40B4-BE49-F238E27FC236}">
                  <a16:creationId xmlns:a16="http://schemas.microsoft.com/office/drawing/2014/main" id="{C5DB6590-B4FE-4460-A922-627FCA7C9F48}"/>
                </a:ext>
              </a:extLst>
            </p:cNvPr>
            <p:cNvSpPr/>
            <p:nvPr/>
          </p:nvSpPr>
          <p:spPr>
            <a:xfrm>
              <a:off x="5833220" y="6836585"/>
              <a:ext cx="3096156" cy="26478"/>
            </a:xfrm>
            <a:prstGeom prst="rect">
              <a:avLst/>
            </a:prstGeom>
            <a:solidFill>
              <a:srgbClr val="777777">
                <a:alpha val="19608"/>
              </a:srgbClr>
            </a:solidFill>
          </p:spPr>
        </p:sp>
        <p:sp>
          <p:nvSpPr>
            <p:cNvPr id="159" name="AutoShape 20">
              <a:extLst>
                <a:ext uri="{FF2B5EF4-FFF2-40B4-BE49-F238E27FC236}">
                  <a16:creationId xmlns:a16="http://schemas.microsoft.com/office/drawing/2014/main" id="{CC6E476E-70CF-46BA-8974-5A3A6EAA34FA}"/>
                </a:ext>
              </a:extLst>
            </p:cNvPr>
            <p:cNvSpPr/>
            <p:nvPr/>
          </p:nvSpPr>
          <p:spPr>
            <a:xfrm>
              <a:off x="5825075" y="8207618"/>
              <a:ext cx="3104301" cy="15266"/>
            </a:xfrm>
            <a:prstGeom prst="rect">
              <a:avLst/>
            </a:prstGeom>
            <a:solidFill>
              <a:srgbClr val="777777">
                <a:alpha val="41961"/>
              </a:srgbClr>
            </a:solidFill>
          </p:spPr>
        </p:sp>
        <p:sp>
          <p:nvSpPr>
            <p:cNvPr id="160" name="TextBox 21">
              <a:extLst>
                <a:ext uri="{FF2B5EF4-FFF2-40B4-BE49-F238E27FC236}">
                  <a16:creationId xmlns:a16="http://schemas.microsoft.com/office/drawing/2014/main" id="{EA377796-1960-48FB-A4FC-238109B1F782}"/>
                </a:ext>
              </a:extLst>
            </p:cNvPr>
            <p:cNvSpPr txBox="1"/>
            <p:nvPr/>
          </p:nvSpPr>
          <p:spPr>
            <a:xfrm>
              <a:off x="5975209" y="6849824"/>
              <a:ext cx="2944611" cy="806603"/>
            </a:xfrm>
            <a:prstGeom prst="rect">
              <a:avLst/>
            </a:prstGeom>
          </p:spPr>
          <p:txBody>
            <a:bodyPr lIns="0" tIns="0" rIns="0" bIns="0" rtlCol="0" anchor="t">
              <a:spAutoFit/>
            </a:bodyPr>
            <a:lstStyle/>
            <a:p>
              <a:pPr>
                <a:lnSpc>
                  <a:spcPts val="1873"/>
                </a:lnSpc>
              </a:pPr>
              <a:r>
                <a:rPr lang="en-US" sz="1300" dirty="0" err="1">
                  <a:solidFill>
                    <a:srgbClr val="191919"/>
                  </a:solidFill>
                  <a:latin typeface="Arial"/>
                </a:rPr>
                <a:t>Otros</a:t>
              </a:r>
              <a:r>
                <a:rPr lang="en-US" sz="1300" dirty="0">
                  <a:solidFill>
                    <a:srgbClr val="191919"/>
                  </a:solidFill>
                  <a:latin typeface="Arial"/>
                </a:rPr>
                <a:t> </a:t>
              </a:r>
              <a:r>
                <a:rPr lang="en-US" sz="1300" dirty="0" err="1">
                  <a:solidFill>
                    <a:srgbClr val="191919"/>
                  </a:solidFill>
                  <a:latin typeface="Arial"/>
                </a:rPr>
                <a:t>trámites</a:t>
              </a:r>
              <a:r>
                <a:rPr lang="en-US" sz="1300" dirty="0">
                  <a:solidFill>
                    <a:srgbClr val="191919"/>
                  </a:solidFill>
                  <a:latin typeface="Arial"/>
                </a:rPr>
                <a:t> </a:t>
              </a:r>
              <a:r>
                <a:rPr lang="en-US" sz="1300" dirty="0" err="1">
                  <a:solidFill>
                    <a:srgbClr val="191919"/>
                  </a:solidFill>
                  <a:latin typeface="Arial"/>
                </a:rPr>
                <a:t>emisores</a:t>
              </a:r>
              <a:r>
                <a:rPr lang="en-US" sz="1300" dirty="0">
                  <a:solidFill>
                    <a:srgbClr val="191919"/>
                  </a:solidFill>
                  <a:latin typeface="Arial"/>
                </a:rPr>
                <a:t>, </a:t>
              </a:r>
              <a:r>
                <a:rPr lang="en-US" sz="1300" dirty="0" err="1">
                  <a:solidFill>
                    <a:srgbClr val="191919"/>
                  </a:solidFill>
                  <a:latin typeface="Arial"/>
                </a:rPr>
                <a:t>sfis</a:t>
              </a:r>
              <a:r>
                <a:rPr lang="en-US" sz="1300" dirty="0">
                  <a:solidFill>
                    <a:srgbClr val="191919"/>
                  </a:solidFill>
                  <a:latin typeface="Arial"/>
                </a:rPr>
                <a:t>, </a:t>
              </a:r>
              <a:r>
                <a:rPr lang="en-US" sz="1300" dirty="0" err="1">
                  <a:solidFill>
                    <a:srgbClr val="191919"/>
                  </a:solidFill>
                  <a:latin typeface="Arial"/>
                </a:rPr>
                <a:t>bnv</a:t>
              </a:r>
              <a:r>
                <a:rPr lang="en-US" sz="1300" dirty="0">
                  <a:solidFill>
                    <a:srgbClr val="191919"/>
                  </a:solidFill>
                  <a:latin typeface="Arial"/>
                </a:rPr>
                <a:t>, </a:t>
              </a:r>
              <a:r>
                <a:rPr lang="en-US" sz="1300" dirty="0" err="1">
                  <a:solidFill>
                    <a:srgbClr val="191919"/>
                  </a:solidFill>
                  <a:latin typeface="Arial"/>
                </a:rPr>
                <a:t>interclear</a:t>
              </a:r>
              <a:r>
                <a:rPr lang="en-US" sz="1300" dirty="0">
                  <a:solidFill>
                    <a:srgbClr val="191919"/>
                  </a:solidFill>
                  <a:latin typeface="Arial"/>
                </a:rPr>
                <a:t>, </a:t>
              </a:r>
              <a:r>
                <a:rPr lang="en-US" sz="1300" dirty="0" err="1">
                  <a:solidFill>
                    <a:srgbClr val="191919"/>
                  </a:solidFill>
                  <a:latin typeface="Arial"/>
                </a:rPr>
                <a:t>calificadoras</a:t>
              </a:r>
              <a:endParaRPr lang="en-US" sz="1300" dirty="0">
                <a:solidFill>
                  <a:srgbClr val="191919"/>
                </a:solidFill>
                <a:latin typeface="Arial"/>
              </a:endParaRPr>
            </a:p>
            <a:p>
              <a:pPr>
                <a:lnSpc>
                  <a:spcPts val="1873"/>
                </a:lnSpc>
              </a:pPr>
              <a:endParaRPr lang="en-US" sz="1561" dirty="0">
                <a:solidFill>
                  <a:srgbClr val="191919"/>
                </a:solidFill>
                <a:latin typeface="Arial"/>
              </a:endParaRPr>
            </a:p>
          </p:txBody>
        </p:sp>
        <p:sp>
          <p:nvSpPr>
            <p:cNvPr id="161" name="TextBox 22">
              <a:extLst>
                <a:ext uri="{FF2B5EF4-FFF2-40B4-BE49-F238E27FC236}">
                  <a16:creationId xmlns:a16="http://schemas.microsoft.com/office/drawing/2014/main" id="{3FD8AB34-D3CD-48F2-B164-5D483DFCE074}"/>
                </a:ext>
              </a:extLst>
            </p:cNvPr>
            <p:cNvSpPr txBox="1"/>
            <p:nvPr/>
          </p:nvSpPr>
          <p:spPr>
            <a:xfrm>
              <a:off x="5984765" y="7693728"/>
              <a:ext cx="2749520" cy="531979"/>
            </a:xfrm>
            <a:prstGeom prst="rect">
              <a:avLst/>
            </a:prstGeom>
          </p:spPr>
          <p:txBody>
            <a:bodyPr lIns="0" tIns="0" rIns="0" bIns="0" rtlCol="0" anchor="t">
              <a:spAutoFit/>
            </a:bodyPr>
            <a:lstStyle/>
            <a:p>
              <a:pPr>
                <a:lnSpc>
                  <a:spcPts val="1873"/>
                </a:lnSpc>
              </a:pPr>
              <a:r>
                <a:rPr lang="en-US" sz="1300" dirty="0" err="1">
                  <a:solidFill>
                    <a:srgbClr val="191919"/>
                  </a:solidFill>
                  <a:latin typeface="Arial"/>
                </a:rPr>
                <a:t>Registro</a:t>
              </a:r>
              <a:r>
                <a:rPr lang="en-US" sz="1300" dirty="0">
                  <a:solidFill>
                    <a:srgbClr val="191919"/>
                  </a:solidFill>
                  <a:latin typeface="Arial"/>
                </a:rPr>
                <a:t> de </a:t>
              </a:r>
              <a:r>
                <a:rPr lang="en-US" sz="1300" dirty="0" err="1">
                  <a:solidFill>
                    <a:srgbClr val="191919"/>
                  </a:solidFill>
                  <a:latin typeface="Arial"/>
                </a:rPr>
                <a:t>metodologías</a:t>
              </a:r>
              <a:r>
                <a:rPr lang="en-US" sz="1300" dirty="0">
                  <a:solidFill>
                    <a:srgbClr val="191919"/>
                  </a:solidFill>
                  <a:latin typeface="Arial"/>
                </a:rPr>
                <a:t> de </a:t>
              </a:r>
              <a:r>
                <a:rPr lang="en-US" sz="1300" dirty="0" err="1">
                  <a:solidFill>
                    <a:srgbClr val="191919"/>
                  </a:solidFill>
                  <a:latin typeface="Arial"/>
                </a:rPr>
                <a:t>calificación</a:t>
              </a:r>
              <a:endParaRPr lang="en-US" sz="1300" dirty="0">
                <a:solidFill>
                  <a:srgbClr val="191919"/>
                </a:solidFill>
                <a:latin typeface="Arial"/>
              </a:endParaRPr>
            </a:p>
            <a:p>
              <a:pPr marL="0" lvl="0" indent="0" algn="l">
                <a:lnSpc>
                  <a:spcPts val="1873"/>
                </a:lnSpc>
                <a:spcBef>
                  <a:spcPct val="0"/>
                </a:spcBef>
              </a:pPr>
              <a:endParaRPr lang="en-US" sz="1561" dirty="0">
                <a:solidFill>
                  <a:srgbClr val="191919"/>
                </a:solidFill>
                <a:latin typeface="Arial"/>
              </a:endParaRPr>
            </a:p>
          </p:txBody>
        </p:sp>
        <p:sp>
          <p:nvSpPr>
            <p:cNvPr id="162" name="TextBox 23">
              <a:extLst>
                <a:ext uri="{FF2B5EF4-FFF2-40B4-BE49-F238E27FC236}">
                  <a16:creationId xmlns:a16="http://schemas.microsoft.com/office/drawing/2014/main" id="{B439DACD-E797-4646-B323-B086D1DC6DBD}"/>
                </a:ext>
              </a:extLst>
            </p:cNvPr>
            <p:cNvSpPr txBox="1"/>
            <p:nvPr/>
          </p:nvSpPr>
          <p:spPr>
            <a:xfrm>
              <a:off x="5984765" y="8292968"/>
              <a:ext cx="2944611" cy="806604"/>
            </a:xfrm>
            <a:prstGeom prst="rect">
              <a:avLst/>
            </a:prstGeom>
          </p:spPr>
          <p:txBody>
            <a:bodyPr lIns="0" tIns="0" rIns="0" bIns="0" rtlCol="0" anchor="t">
              <a:spAutoFit/>
            </a:bodyPr>
            <a:lstStyle/>
            <a:p>
              <a:pPr>
                <a:lnSpc>
                  <a:spcPts val="1873"/>
                </a:lnSpc>
              </a:pPr>
              <a:r>
                <a:rPr lang="en-US" sz="1300" dirty="0" err="1">
                  <a:solidFill>
                    <a:srgbClr val="191919"/>
                  </a:solidFill>
                  <a:latin typeface="Arial"/>
                </a:rPr>
                <a:t>Trabajos</a:t>
              </a:r>
              <a:r>
                <a:rPr lang="en-US" sz="1300" dirty="0">
                  <a:solidFill>
                    <a:srgbClr val="191919"/>
                  </a:solidFill>
                  <a:latin typeface="Arial"/>
                </a:rPr>
                <a:t> </a:t>
              </a:r>
              <a:r>
                <a:rPr lang="en-US" sz="1300" dirty="0" err="1">
                  <a:solidFill>
                    <a:srgbClr val="191919"/>
                  </a:solidFill>
                  <a:latin typeface="Arial"/>
                </a:rPr>
                <a:t>especiales</a:t>
              </a:r>
              <a:r>
                <a:rPr lang="en-US" sz="1300" dirty="0">
                  <a:solidFill>
                    <a:srgbClr val="191919"/>
                  </a:solidFill>
                  <a:latin typeface="Arial"/>
                </a:rPr>
                <a:t> (</a:t>
              </a:r>
              <a:r>
                <a:rPr lang="en-US" sz="1300" dirty="0" err="1">
                  <a:solidFill>
                    <a:srgbClr val="191919"/>
                  </a:solidFill>
                  <a:latin typeface="Arial"/>
                </a:rPr>
                <a:t>consultas</a:t>
              </a:r>
              <a:r>
                <a:rPr lang="en-US" sz="1300" dirty="0">
                  <a:solidFill>
                    <a:srgbClr val="191919"/>
                  </a:solidFill>
                  <a:latin typeface="Arial"/>
                </a:rPr>
                <a:t>, </a:t>
              </a:r>
              <a:r>
                <a:rPr lang="en-US" sz="1300" dirty="0" err="1">
                  <a:solidFill>
                    <a:srgbClr val="191919"/>
                  </a:solidFill>
                  <a:latin typeface="Arial"/>
                </a:rPr>
                <a:t>otros</a:t>
              </a:r>
              <a:r>
                <a:rPr lang="en-US" sz="1300" dirty="0">
                  <a:solidFill>
                    <a:srgbClr val="191919"/>
                  </a:solidFill>
                  <a:latin typeface="Arial"/>
                </a:rPr>
                <a:t> </a:t>
              </a:r>
              <a:r>
                <a:rPr lang="en-US" sz="1300" dirty="0" err="1">
                  <a:solidFill>
                    <a:srgbClr val="191919"/>
                  </a:solidFill>
                  <a:latin typeface="Arial"/>
                </a:rPr>
                <a:t>casos</a:t>
              </a:r>
              <a:r>
                <a:rPr lang="en-US" sz="1300" dirty="0">
                  <a:solidFill>
                    <a:srgbClr val="191919"/>
                  </a:solidFill>
                  <a:latin typeface="Arial"/>
                </a:rPr>
                <a:t> con </a:t>
              </a:r>
              <a:r>
                <a:rPr lang="en-US" sz="1300" dirty="0" err="1">
                  <a:solidFill>
                    <a:srgbClr val="191919"/>
                  </a:solidFill>
                  <a:latin typeface="Arial"/>
                </a:rPr>
                <a:t>participante</a:t>
              </a:r>
              <a:r>
                <a:rPr lang="en-US" sz="1300" dirty="0">
                  <a:solidFill>
                    <a:srgbClr val="191919"/>
                  </a:solidFill>
                  <a:latin typeface="Arial"/>
                </a:rPr>
                <a:t>, </a:t>
              </a:r>
              <a:r>
                <a:rPr lang="en-US" sz="1300" dirty="0" err="1">
                  <a:solidFill>
                    <a:srgbClr val="191919"/>
                  </a:solidFill>
                  <a:latin typeface="Arial"/>
                </a:rPr>
                <a:t>regulación</a:t>
              </a:r>
              <a:r>
                <a:rPr lang="en-US" sz="1300" dirty="0">
                  <a:solidFill>
                    <a:srgbClr val="191919"/>
                  </a:solidFill>
                  <a:latin typeface="Arial"/>
                </a:rPr>
                <a:t> y no </a:t>
              </a:r>
              <a:r>
                <a:rPr lang="en-US" sz="1300" dirty="0" err="1">
                  <a:solidFill>
                    <a:srgbClr val="191919"/>
                  </a:solidFill>
                  <a:latin typeface="Arial"/>
                </a:rPr>
                <a:t>programados</a:t>
              </a:r>
              <a:r>
                <a:rPr lang="en-US" sz="1300" dirty="0">
                  <a:solidFill>
                    <a:srgbClr val="191919"/>
                  </a:solidFill>
                  <a:latin typeface="Arial"/>
                </a:rPr>
                <a:t>)</a:t>
              </a:r>
            </a:p>
            <a:p>
              <a:pPr>
                <a:lnSpc>
                  <a:spcPts val="1873"/>
                </a:lnSpc>
              </a:pPr>
              <a:endParaRPr lang="en-US" sz="1561" dirty="0">
                <a:solidFill>
                  <a:srgbClr val="191919"/>
                </a:solidFill>
                <a:latin typeface="Arial"/>
              </a:endParaRPr>
            </a:p>
          </p:txBody>
        </p:sp>
        <p:sp>
          <p:nvSpPr>
            <p:cNvPr id="163" name="AutoShape 24">
              <a:extLst>
                <a:ext uri="{FF2B5EF4-FFF2-40B4-BE49-F238E27FC236}">
                  <a16:creationId xmlns:a16="http://schemas.microsoft.com/office/drawing/2014/main" id="{E2CAFA1A-CD04-48FE-92D3-C721D17D1EDD}"/>
                </a:ext>
              </a:extLst>
            </p:cNvPr>
            <p:cNvSpPr/>
            <p:nvPr/>
          </p:nvSpPr>
          <p:spPr>
            <a:xfrm>
              <a:off x="5806746" y="7504848"/>
              <a:ext cx="3122629" cy="19542"/>
            </a:xfrm>
            <a:prstGeom prst="rect">
              <a:avLst/>
            </a:prstGeom>
            <a:solidFill>
              <a:srgbClr val="777777">
                <a:alpha val="19608"/>
              </a:srgbClr>
            </a:solidFill>
          </p:spPr>
        </p:sp>
        <p:sp>
          <p:nvSpPr>
            <p:cNvPr id="164" name="AutoShape 25">
              <a:extLst>
                <a:ext uri="{FF2B5EF4-FFF2-40B4-BE49-F238E27FC236}">
                  <a16:creationId xmlns:a16="http://schemas.microsoft.com/office/drawing/2014/main" id="{83658CD9-3F28-49AE-B72C-BA3EC52BBEA7}"/>
                </a:ext>
              </a:extLst>
            </p:cNvPr>
            <p:cNvSpPr/>
            <p:nvPr/>
          </p:nvSpPr>
          <p:spPr>
            <a:xfrm>
              <a:off x="5833220" y="9027572"/>
              <a:ext cx="3096156" cy="14823"/>
            </a:xfrm>
            <a:prstGeom prst="rect">
              <a:avLst/>
            </a:prstGeom>
            <a:solidFill>
              <a:srgbClr val="777777">
                <a:alpha val="19608"/>
              </a:srgbClr>
            </a:solidFill>
          </p:spPr>
        </p:sp>
        <p:sp>
          <p:nvSpPr>
            <p:cNvPr id="165" name="AutoShape 26">
              <a:extLst>
                <a:ext uri="{FF2B5EF4-FFF2-40B4-BE49-F238E27FC236}">
                  <a16:creationId xmlns:a16="http://schemas.microsoft.com/office/drawing/2014/main" id="{3CE9EFF1-D61D-49B8-AF7B-743416D14932}"/>
                </a:ext>
              </a:extLst>
            </p:cNvPr>
            <p:cNvSpPr/>
            <p:nvPr/>
          </p:nvSpPr>
          <p:spPr>
            <a:xfrm>
              <a:off x="9387363" y="6836585"/>
              <a:ext cx="1968842" cy="746777"/>
            </a:xfrm>
            <a:prstGeom prst="rect">
              <a:avLst/>
            </a:prstGeom>
            <a:solidFill>
              <a:srgbClr val="FBAF3F">
                <a:alpha val="19608"/>
              </a:srgbClr>
            </a:solidFill>
          </p:spPr>
        </p:sp>
        <p:sp>
          <p:nvSpPr>
            <p:cNvPr id="166" name="AutoShape 27">
              <a:extLst>
                <a:ext uri="{FF2B5EF4-FFF2-40B4-BE49-F238E27FC236}">
                  <a16:creationId xmlns:a16="http://schemas.microsoft.com/office/drawing/2014/main" id="{D717C86F-8B86-4B02-AE75-B8DA8EEFC1B1}"/>
                </a:ext>
              </a:extLst>
            </p:cNvPr>
            <p:cNvSpPr/>
            <p:nvPr/>
          </p:nvSpPr>
          <p:spPr>
            <a:xfrm>
              <a:off x="9387363" y="8280795"/>
              <a:ext cx="1968842" cy="746777"/>
            </a:xfrm>
            <a:prstGeom prst="rect">
              <a:avLst/>
            </a:prstGeom>
            <a:solidFill>
              <a:srgbClr val="FBAF3F">
                <a:alpha val="19608"/>
              </a:srgbClr>
            </a:solidFill>
          </p:spPr>
        </p:sp>
        <p:sp>
          <p:nvSpPr>
            <p:cNvPr id="167" name="AutoShape 28">
              <a:extLst>
                <a:ext uri="{FF2B5EF4-FFF2-40B4-BE49-F238E27FC236}">
                  <a16:creationId xmlns:a16="http://schemas.microsoft.com/office/drawing/2014/main" id="{FBB58878-843D-4304-A22C-C8BA65918BFA}"/>
                </a:ext>
              </a:extLst>
            </p:cNvPr>
            <p:cNvSpPr/>
            <p:nvPr/>
          </p:nvSpPr>
          <p:spPr>
            <a:xfrm>
              <a:off x="5806746" y="3612328"/>
              <a:ext cx="3214437" cy="942284"/>
            </a:xfrm>
            <a:prstGeom prst="rect">
              <a:avLst/>
            </a:prstGeom>
            <a:solidFill>
              <a:srgbClr val="BBBDC0"/>
            </a:solidFill>
          </p:spPr>
        </p:sp>
        <p:sp>
          <p:nvSpPr>
            <p:cNvPr id="168" name="TextBox 29">
              <a:extLst>
                <a:ext uri="{FF2B5EF4-FFF2-40B4-BE49-F238E27FC236}">
                  <a16:creationId xmlns:a16="http://schemas.microsoft.com/office/drawing/2014/main" id="{B129ADC1-B2E7-4D6A-AC1B-8D2A4E6ED663}"/>
                </a:ext>
              </a:extLst>
            </p:cNvPr>
            <p:cNvSpPr txBox="1"/>
            <p:nvPr/>
          </p:nvSpPr>
          <p:spPr>
            <a:xfrm>
              <a:off x="6389613" y="3910141"/>
              <a:ext cx="2134915" cy="398311"/>
            </a:xfrm>
            <a:prstGeom prst="rect">
              <a:avLst/>
            </a:prstGeom>
          </p:spPr>
          <p:txBody>
            <a:bodyPr lIns="0" tIns="0" rIns="0" bIns="0" rtlCol="0" anchor="t">
              <a:spAutoFit/>
            </a:bodyPr>
            <a:lstStyle/>
            <a:p>
              <a:pPr algn="ctr">
                <a:lnSpc>
                  <a:spcPts val="2302"/>
                </a:lnSpc>
              </a:pPr>
              <a:r>
                <a:rPr lang="en-US" sz="1918" b="1" dirty="0">
                  <a:solidFill>
                    <a:srgbClr val="000000"/>
                  </a:solidFill>
                  <a:latin typeface="Aileron Regular Bold"/>
                </a:rPr>
                <a:t>Casos </a:t>
              </a:r>
              <a:r>
                <a:rPr lang="en-US" sz="1918" b="1" dirty="0" err="1">
                  <a:solidFill>
                    <a:srgbClr val="000000"/>
                  </a:solidFill>
                  <a:latin typeface="Aileron Regular Bold"/>
                </a:rPr>
                <a:t>atendidos</a:t>
              </a:r>
              <a:endParaRPr lang="en-US" sz="1918" b="1" dirty="0">
                <a:solidFill>
                  <a:srgbClr val="000000"/>
                </a:solidFill>
                <a:latin typeface="Aileron Regular Bold"/>
              </a:endParaRPr>
            </a:p>
          </p:txBody>
        </p:sp>
        <p:sp>
          <p:nvSpPr>
            <p:cNvPr id="169" name="TextBox 30">
              <a:extLst>
                <a:ext uri="{FF2B5EF4-FFF2-40B4-BE49-F238E27FC236}">
                  <a16:creationId xmlns:a16="http://schemas.microsoft.com/office/drawing/2014/main" id="{F37A2D7E-B278-4450-A652-85590B777286}"/>
                </a:ext>
              </a:extLst>
            </p:cNvPr>
            <p:cNvSpPr txBox="1"/>
            <p:nvPr/>
          </p:nvSpPr>
          <p:spPr>
            <a:xfrm>
              <a:off x="9635267" y="7093149"/>
              <a:ext cx="1473033" cy="233650"/>
            </a:xfrm>
            <a:prstGeom prst="rect">
              <a:avLst/>
            </a:prstGeom>
          </p:spPr>
          <p:txBody>
            <a:bodyPr lIns="0" tIns="0" rIns="0" bIns="0" rtlCol="0" anchor="t">
              <a:spAutoFit/>
            </a:bodyPr>
            <a:lstStyle/>
            <a:p>
              <a:pPr algn="ctr">
                <a:lnSpc>
                  <a:spcPts val="1873"/>
                </a:lnSpc>
              </a:pPr>
              <a:r>
                <a:rPr lang="en-US" sz="1561">
                  <a:solidFill>
                    <a:srgbClr val="191919"/>
                  </a:solidFill>
                  <a:latin typeface="Aileron Regular"/>
                </a:rPr>
                <a:t>17</a:t>
              </a:r>
            </a:p>
          </p:txBody>
        </p:sp>
        <p:sp>
          <p:nvSpPr>
            <p:cNvPr id="170" name="TextBox 31">
              <a:extLst>
                <a:ext uri="{FF2B5EF4-FFF2-40B4-BE49-F238E27FC236}">
                  <a16:creationId xmlns:a16="http://schemas.microsoft.com/office/drawing/2014/main" id="{344F82EB-121A-4B89-B732-DB7C02CBD52A}"/>
                </a:ext>
              </a:extLst>
            </p:cNvPr>
            <p:cNvSpPr txBox="1"/>
            <p:nvPr/>
          </p:nvSpPr>
          <p:spPr>
            <a:xfrm>
              <a:off x="9632344" y="7820078"/>
              <a:ext cx="1473033" cy="233650"/>
            </a:xfrm>
            <a:prstGeom prst="rect">
              <a:avLst/>
            </a:prstGeom>
          </p:spPr>
          <p:txBody>
            <a:bodyPr lIns="0" tIns="0" rIns="0" bIns="0" rtlCol="0" anchor="t">
              <a:spAutoFit/>
            </a:bodyPr>
            <a:lstStyle/>
            <a:p>
              <a:pPr algn="ctr">
                <a:lnSpc>
                  <a:spcPts val="1873"/>
                </a:lnSpc>
              </a:pPr>
              <a:r>
                <a:rPr lang="en-US" sz="1561">
                  <a:solidFill>
                    <a:srgbClr val="191919"/>
                  </a:solidFill>
                  <a:latin typeface="Aileron Regular"/>
                </a:rPr>
                <a:t>11</a:t>
              </a:r>
            </a:p>
          </p:txBody>
        </p:sp>
        <p:sp>
          <p:nvSpPr>
            <p:cNvPr id="171" name="TextBox 32">
              <a:extLst>
                <a:ext uri="{FF2B5EF4-FFF2-40B4-BE49-F238E27FC236}">
                  <a16:creationId xmlns:a16="http://schemas.microsoft.com/office/drawing/2014/main" id="{0715C585-C666-44FD-8415-A0660C11B3EC}"/>
                </a:ext>
              </a:extLst>
            </p:cNvPr>
            <p:cNvSpPr txBox="1"/>
            <p:nvPr/>
          </p:nvSpPr>
          <p:spPr>
            <a:xfrm>
              <a:off x="9635267" y="8546884"/>
              <a:ext cx="1473033" cy="233650"/>
            </a:xfrm>
            <a:prstGeom prst="rect">
              <a:avLst/>
            </a:prstGeom>
          </p:spPr>
          <p:txBody>
            <a:bodyPr lIns="0" tIns="0" rIns="0" bIns="0" rtlCol="0" anchor="t">
              <a:spAutoFit/>
            </a:bodyPr>
            <a:lstStyle/>
            <a:p>
              <a:pPr algn="ctr">
                <a:lnSpc>
                  <a:spcPts val="1873"/>
                </a:lnSpc>
              </a:pPr>
              <a:r>
                <a:rPr lang="en-US" sz="1561">
                  <a:solidFill>
                    <a:srgbClr val="191919"/>
                  </a:solidFill>
                  <a:latin typeface="Aileron Regular"/>
                </a:rPr>
                <a:t>84</a:t>
              </a:r>
            </a:p>
          </p:txBody>
        </p:sp>
        <p:sp>
          <p:nvSpPr>
            <p:cNvPr id="172" name="TextBox 33">
              <a:extLst>
                <a:ext uri="{FF2B5EF4-FFF2-40B4-BE49-F238E27FC236}">
                  <a16:creationId xmlns:a16="http://schemas.microsoft.com/office/drawing/2014/main" id="{A277BAB0-CD35-4F33-A295-C15046B4ED75}"/>
                </a:ext>
              </a:extLst>
            </p:cNvPr>
            <p:cNvSpPr txBox="1"/>
            <p:nvPr/>
          </p:nvSpPr>
          <p:spPr>
            <a:xfrm>
              <a:off x="5943600" y="9258300"/>
              <a:ext cx="2944611" cy="228600"/>
            </a:xfrm>
            <a:prstGeom prst="rect">
              <a:avLst/>
            </a:prstGeom>
          </p:spPr>
          <p:txBody>
            <a:bodyPr lIns="0" tIns="0" rIns="0" bIns="0" rtlCol="0" anchor="t">
              <a:spAutoFit/>
            </a:bodyPr>
            <a:lstStyle/>
            <a:p>
              <a:pPr algn="ctr">
                <a:lnSpc>
                  <a:spcPts val="1873"/>
                </a:lnSpc>
              </a:pPr>
              <a:r>
                <a:rPr lang="en-US" sz="1561" dirty="0">
                  <a:solidFill>
                    <a:srgbClr val="191919"/>
                  </a:solidFill>
                  <a:latin typeface="Arial Black"/>
                </a:rPr>
                <a:t>Total</a:t>
              </a:r>
            </a:p>
          </p:txBody>
        </p:sp>
        <p:sp>
          <p:nvSpPr>
            <p:cNvPr id="173" name="AutoShape 35">
              <a:extLst>
                <a:ext uri="{FF2B5EF4-FFF2-40B4-BE49-F238E27FC236}">
                  <a16:creationId xmlns:a16="http://schemas.microsoft.com/office/drawing/2014/main" id="{3A7B72D9-D4F0-48C6-9230-AC959279E1F5}"/>
                </a:ext>
              </a:extLst>
            </p:cNvPr>
            <p:cNvSpPr/>
            <p:nvPr/>
          </p:nvSpPr>
          <p:spPr>
            <a:xfrm>
              <a:off x="9390286" y="9124422"/>
              <a:ext cx="1965919" cy="496356"/>
            </a:xfrm>
            <a:prstGeom prst="rect">
              <a:avLst/>
            </a:prstGeom>
            <a:solidFill>
              <a:srgbClr val="FBAF3F"/>
            </a:solidFill>
          </p:spPr>
        </p:sp>
        <p:sp>
          <p:nvSpPr>
            <p:cNvPr id="174" name="TextBox 36">
              <a:extLst>
                <a:ext uri="{FF2B5EF4-FFF2-40B4-BE49-F238E27FC236}">
                  <a16:creationId xmlns:a16="http://schemas.microsoft.com/office/drawing/2014/main" id="{97CC95A4-F7CD-4CEC-B9C0-7A8E13551523}"/>
                </a:ext>
              </a:extLst>
            </p:cNvPr>
            <p:cNvSpPr txBox="1"/>
            <p:nvPr/>
          </p:nvSpPr>
          <p:spPr>
            <a:xfrm>
              <a:off x="9636729" y="9253250"/>
              <a:ext cx="1473033" cy="233650"/>
            </a:xfrm>
            <a:prstGeom prst="rect">
              <a:avLst/>
            </a:prstGeom>
          </p:spPr>
          <p:txBody>
            <a:bodyPr lIns="0" tIns="0" rIns="0" bIns="0" rtlCol="0" anchor="t">
              <a:spAutoFit/>
            </a:bodyPr>
            <a:lstStyle/>
            <a:p>
              <a:pPr algn="ctr">
                <a:lnSpc>
                  <a:spcPts val="1873"/>
                </a:lnSpc>
              </a:pPr>
              <a:r>
                <a:rPr lang="en-US" sz="1561">
                  <a:solidFill>
                    <a:srgbClr val="191919"/>
                  </a:solidFill>
                  <a:latin typeface="Aileron Regular"/>
                </a:rPr>
                <a:t>411</a:t>
              </a:r>
            </a:p>
          </p:txBody>
        </p:sp>
      </p:grpSp>
      <p:sp>
        <p:nvSpPr>
          <p:cNvPr id="2" name="CuadroTexto 1">
            <a:extLst>
              <a:ext uri="{FF2B5EF4-FFF2-40B4-BE49-F238E27FC236}">
                <a16:creationId xmlns:a16="http://schemas.microsoft.com/office/drawing/2014/main" id="{43D1E2F5-27A8-4F6D-92FF-FBAC2ADCDA74}"/>
              </a:ext>
            </a:extLst>
          </p:cNvPr>
          <p:cNvSpPr txBox="1"/>
          <p:nvPr/>
        </p:nvSpPr>
        <p:spPr>
          <a:xfrm>
            <a:off x="2769704" y="6379809"/>
            <a:ext cx="8004984" cy="276999"/>
          </a:xfrm>
          <a:prstGeom prst="rect">
            <a:avLst/>
          </a:prstGeom>
          <a:noFill/>
        </p:spPr>
        <p:txBody>
          <a:bodyPr wrap="square" rtlCol="0">
            <a:spAutoFit/>
          </a:bodyPr>
          <a:lstStyle/>
          <a:p>
            <a:r>
              <a:rPr lang="es-CR" sz="1200" i="1" dirty="0">
                <a:latin typeface="Arial" panose="020B0604020202020204" pitchFamily="34" charset="0"/>
                <a:cs typeface="Arial" panose="020B0604020202020204" pitchFamily="34" charset="0"/>
              </a:rPr>
              <a:t>Aumento en la recepción de consultas y evidencias de Ofertas Públicas Irregulares</a:t>
            </a:r>
          </a:p>
        </p:txBody>
      </p:sp>
    </p:spTree>
    <p:extLst>
      <p:ext uri="{BB962C8B-B14F-4D97-AF65-F5344CB8AC3E}">
        <p14:creationId xmlns:p14="http://schemas.microsoft.com/office/powerpoint/2010/main" val="4143251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769704" y="271109"/>
            <a:ext cx="9304559" cy="875861"/>
          </a:xfrm>
        </p:spPr>
        <p:txBody>
          <a:bodyPr>
            <a:noAutofit/>
          </a:bodyPr>
          <a:lstStyle/>
          <a:p>
            <a:r>
              <a:rPr lang="es-CR" sz="2800" b="1" dirty="0">
                <a:solidFill>
                  <a:srgbClr val="204775"/>
                </a:solidFill>
                <a:latin typeface="Arial" panose="020B0604020202020204" pitchFamily="34" charset="0"/>
                <a:cs typeface="Arial" panose="020B0604020202020204" pitchFamily="34" charset="0"/>
              </a:rPr>
              <a:t>Plan de Transformación Digital - 2021</a:t>
            </a: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sp>
        <p:nvSpPr>
          <p:cNvPr id="19" name="Rectángulo 18">
            <a:extLst>
              <a:ext uri="{FF2B5EF4-FFF2-40B4-BE49-F238E27FC236}">
                <a16:creationId xmlns:a16="http://schemas.microsoft.com/office/drawing/2014/main" id="{1C05FAAA-5791-4200-9D52-86F0705EF723}"/>
              </a:ext>
            </a:extLst>
          </p:cNvPr>
          <p:cNvSpPr/>
          <p:nvPr/>
        </p:nvSpPr>
        <p:spPr>
          <a:xfrm>
            <a:off x="1854005" y="5022387"/>
            <a:ext cx="9933562" cy="1705725"/>
          </a:xfrm>
          <a:prstGeom prst="rect">
            <a:avLst/>
          </a:prstGeom>
          <a:ln>
            <a:solidFill>
              <a:schemeClr val="bg1"/>
            </a:solidFill>
          </a:ln>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Marcador de contenido 6">
            <a:extLst>
              <a:ext uri="{FF2B5EF4-FFF2-40B4-BE49-F238E27FC236}">
                <a16:creationId xmlns:a16="http://schemas.microsoft.com/office/drawing/2014/main" id="{18F8F903-5828-45A9-93E2-A14F72851470}"/>
              </a:ext>
            </a:extLst>
          </p:cNvPr>
          <p:cNvSpPr>
            <a:spLocks noGrp="1"/>
          </p:cNvSpPr>
          <p:nvPr>
            <p:ph idx="1"/>
          </p:nvPr>
        </p:nvSpPr>
        <p:spPr>
          <a:xfrm>
            <a:off x="838201" y="2468880"/>
            <a:ext cx="8478405" cy="3411803"/>
          </a:xfrm>
        </p:spPr>
        <p:txBody>
          <a:bodyPr>
            <a:normAutofit/>
          </a:bodyPr>
          <a:lstStyle/>
          <a:p>
            <a:pPr algn="just"/>
            <a:endParaRPr lang="es-CR" sz="2000" dirty="0">
              <a:latin typeface="Arial" panose="020B0604020202020204" pitchFamily="34" charset="0"/>
              <a:cs typeface="Arial" panose="020B0604020202020204" pitchFamily="34" charset="0"/>
            </a:endParaRPr>
          </a:p>
          <a:p>
            <a:pPr algn="just"/>
            <a:endParaRPr lang="es-CR" sz="2000" dirty="0">
              <a:latin typeface="Arial" panose="020B0604020202020204" pitchFamily="34" charset="0"/>
              <a:cs typeface="Arial" panose="020B0604020202020204" pitchFamily="34" charset="0"/>
            </a:endParaRPr>
          </a:p>
        </p:txBody>
      </p:sp>
      <p:pic>
        <p:nvPicPr>
          <p:cNvPr id="10" name="Picture 24">
            <a:extLst>
              <a:ext uri="{FF2B5EF4-FFF2-40B4-BE49-F238E27FC236}">
                <a16:creationId xmlns:a16="http://schemas.microsoft.com/office/drawing/2014/main" id="{9BE3E0F2-5D3E-4DF0-93DD-9BB55D57BE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34883" y="1378850"/>
            <a:ext cx="554655" cy="554655"/>
          </a:xfrm>
          <a:prstGeom prst="rect">
            <a:avLst/>
          </a:prstGeom>
        </p:spPr>
      </p:pic>
      <p:sp>
        <p:nvSpPr>
          <p:cNvPr id="12" name="TextBox 32">
            <a:extLst>
              <a:ext uri="{FF2B5EF4-FFF2-40B4-BE49-F238E27FC236}">
                <a16:creationId xmlns:a16="http://schemas.microsoft.com/office/drawing/2014/main" id="{FE173F14-332A-49C1-8376-9B599315B562}"/>
              </a:ext>
            </a:extLst>
          </p:cNvPr>
          <p:cNvSpPr txBox="1"/>
          <p:nvPr/>
        </p:nvSpPr>
        <p:spPr>
          <a:xfrm>
            <a:off x="2810149" y="1539313"/>
            <a:ext cx="2949641" cy="276999"/>
          </a:xfrm>
          <a:prstGeom prst="rect">
            <a:avLst/>
          </a:prstGeom>
        </p:spPr>
        <p:txBody>
          <a:bodyPr wrap="square" lIns="0" tIns="0" rIns="0" bIns="0" rtlCol="0" anchor="t">
            <a:spAutoFit/>
          </a:bodyPr>
          <a:lstStyle/>
          <a:p>
            <a:pPr lvl="0"/>
            <a:r>
              <a:rPr lang="es-CR" b="1" spc="63" dirty="0">
                <a:solidFill>
                  <a:schemeClr val="accent1">
                    <a:lumMod val="50000"/>
                  </a:schemeClr>
                </a:solidFill>
                <a:latin typeface="Arial" panose="020B0604020202020204" pitchFamily="34" charset="0"/>
                <a:cs typeface="Arial" panose="020B0604020202020204" pitchFamily="34" charset="0"/>
              </a:rPr>
              <a:t>Certificaciones</a:t>
            </a:r>
            <a:r>
              <a:rPr lang="es-CR" dirty="0">
                <a:solidFill>
                  <a:schemeClr val="tx1"/>
                </a:solidFill>
                <a:latin typeface="Arial" panose="020B0604020202020204" pitchFamily="34" charset="0"/>
                <a:cs typeface="Arial" panose="020B0604020202020204" pitchFamily="34" charset="0"/>
              </a:rPr>
              <a:t> </a:t>
            </a:r>
            <a:r>
              <a:rPr lang="es-CR" b="1" spc="63" dirty="0">
                <a:solidFill>
                  <a:schemeClr val="accent1">
                    <a:lumMod val="50000"/>
                  </a:schemeClr>
                </a:solidFill>
                <a:latin typeface="Arial" panose="020B0604020202020204" pitchFamily="34" charset="0"/>
                <a:cs typeface="Arial" panose="020B0604020202020204" pitchFamily="34" charset="0"/>
              </a:rPr>
              <a:t>digitales</a:t>
            </a:r>
          </a:p>
        </p:txBody>
      </p:sp>
      <p:sp>
        <p:nvSpPr>
          <p:cNvPr id="13" name="Marcador de contenido 6">
            <a:extLst>
              <a:ext uri="{FF2B5EF4-FFF2-40B4-BE49-F238E27FC236}">
                <a16:creationId xmlns:a16="http://schemas.microsoft.com/office/drawing/2014/main" id="{2EB6833B-1C29-4DD7-B468-E0024B6992B2}"/>
              </a:ext>
            </a:extLst>
          </p:cNvPr>
          <p:cNvSpPr txBox="1">
            <a:spLocks/>
          </p:cNvSpPr>
          <p:nvPr/>
        </p:nvSpPr>
        <p:spPr>
          <a:xfrm>
            <a:off x="2311499" y="1986533"/>
            <a:ext cx="9426990" cy="1277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R" sz="1500" dirty="0">
                <a:latin typeface="Arial" panose="020B0604020202020204" pitchFamily="34" charset="0"/>
                <a:ea typeface="Calibri" panose="020F0502020204030204" pitchFamily="34" charset="0"/>
                <a:cs typeface="Arial" panose="020B0604020202020204" pitchFamily="34" charset="0"/>
              </a:rPr>
              <a:t>G</a:t>
            </a:r>
            <a:r>
              <a:rPr lang="es-CR" sz="1500" dirty="0">
                <a:effectLst/>
                <a:latin typeface="Arial" panose="020B0604020202020204" pitchFamily="34" charset="0"/>
                <a:ea typeface="Calibri" panose="020F0502020204030204" pitchFamily="34" charset="0"/>
                <a:cs typeface="Arial" panose="020B0604020202020204" pitchFamily="34" charset="0"/>
              </a:rPr>
              <a:t>eneración automática de certificaciones digitales de los datos del Registro Nacional de Valores e Intermediarios como actos de inscripción, modificación o sanciones. La posibilidad de generarlas de forma digital evita el trasiego de papel y su automatización asegurar la obtención de la información en cuestión de minutos</a:t>
            </a:r>
          </a:p>
          <a:p>
            <a:pPr lvl="0" algn="just"/>
            <a:endParaRPr lang="es-CR" sz="6600" dirty="0">
              <a:latin typeface="Arial" panose="020B0604020202020204" pitchFamily="34" charset="0"/>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2000" dirty="0">
              <a:latin typeface="Arial" panose="020B0604020202020204" pitchFamily="34" charset="0"/>
              <a:ea typeface="+mj-ea"/>
              <a:cs typeface="Arial" panose="020B0604020202020204" pitchFamily="34" charset="0"/>
            </a:endParaRPr>
          </a:p>
          <a:p>
            <a:pPr marL="0" indent="0" algn="just">
              <a:buFont typeface="Arial" panose="020B0604020202020204" pitchFamily="34" charset="0"/>
              <a:buNone/>
            </a:pPr>
            <a:endParaRPr lang="es-CR" sz="2400" dirty="0">
              <a:latin typeface="Arial" panose="020B0604020202020204" pitchFamily="34" charset="0"/>
              <a:cs typeface="Arial" panose="020B0604020202020204" pitchFamily="34" charset="0"/>
            </a:endParaRPr>
          </a:p>
        </p:txBody>
      </p:sp>
      <p:pic>
        <p:nvPicPr>
          <p:cNvPr id="16" name="Picture 24">
            <a:extLst>
              <a:ext uri="{FF2B5EF4-FFF2-40B4-BE49-F238E27FC236}">
                <a16:creationId xmlns:a16="http://schemas.microsoft.com/office/drawing/2014/main" id="{73852FF9-23C2-4BAD-8944-63E47CCE31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28007" y="3029907"/>
            <a:ext cx="554655" cy="554655"/>
          </a:xfrm>
          <a:prstGeom prst="rect">
            <a:avLst/>
          </a:prstGeom>
        </p:spPr>
      </p:pic>
      <p:sp>
        <p:nvSpPr>
          <p:cNvPr id="17" name="TextBox 32">
            <a:extLst>
              <a:ext uri="{FF2B5EF4-FFF2-40B4-BE49-F238E27FC236}">
                <a16:creationId xmlns:a16="http://schemas.microsoft.com/office/drawing/2014/main" id="{F6A60C47-764B-419B-9C91-D1D008093F09}"/>
              </a:ext>
            </a:extLst>
          </p:cNvPr>
          <p:cNvSpPr txBox="1"/>
          <p:nvPr/>
        </p:nvSpPr>
        <p:spPr>
          <a:xfrm>
            <a:off x="2810149" y="3139293"/>
            <a:ext cx="2949641" cy="340221"/>
          </a:xfrm>
          <a:prstGeom prst="rect">
            <a:avLst/>
          </a:prstGeom>
        </p:spPr>
        <p:txBody>
          <a:bodyPr wrap="square" lIns="0" tIns="0" rIns="0" bIns="0" rtlCol="0" anchor="t">
            <a:spAutoFit/>
          </a:bodyPr>
          <a:lstStyle/>
          <a:p>
            <a:pPr marL="0" lvl="0" indent="0">
              <a:lnSpc>
                <a:spcPts val="2940"/>
              </a:lnSpc>
            </a:pPr>
            <a:r>
              <a:rPr lang="en-US" b="1" spc="63" dirty="0" err="1">
                <a:solidFill>
                  <a:schemeClr val="accent1">
                    <a:lumMod val="50000"/>
                  </a:schemeClr>
                </a:solidFill>
                <a:latin typeface="Arial" panose="020B0604020202020204" pitchFamily="34" charset="0"/>
                <a:cs typeface="Arial" panose="020B0604020202020204" pitchFamily="34" charset="0"/>
              </a:rPr>
              <a:t>Servicios</a:t>
            </a:r>
            <a:r>
              <a:rPr lang="en-US" b="1" spc="63" dirty="0">
                <a:solidFill>
                  <a:schemeClr val="accent1">
                    <a:lumMod val="50000"/>
                  </a:schemeClr>
                </a:solidFill>
                <a:latin typeface="Arial" panose="020B0604020202020204" pitchFamily="34" charset="0"/>
                <a:cs typeface="Arial" panose="020B0604020202020204" pitchFamily="34" charset="0"/>
              </a:rPr>
              <a:t> web a </a:t>
            </a:r>
            <a:r>
              <a:rPr lang="en-US" b="1" spc="63" dirty="0" err="1">
                <a:solidFill>
                  <a:schemeClr val="accent1">
                    <a:lumMod val="50000"/>
                  </a:schemeClr>
                </a:solidFill>
                <a:latin typeface="Arial" panose="020B0604020202020204" pitchFamily="34" charset="0"/>
                <a:cs typeface="Arial" panose="020B0604020202020204" pitchFamily="34" charset="0"/>
              </a:rPr>
              <a:t>terceros</a:t>
            </a:r>
            <a:endParaRPr lang="en-US" b="1" spc="63" dirty="0">
              <a:solidFill>
                <a:schemeClr val="accent1">
                  <a:lumMod val="50000"/>
                </a:schemeClr>
              </a:solidFill>
              <a:latin typeface="Arial" panose="020B0604020202020204" pitchFamily="34" charset="0"/>
              <a:cs typeface="Arial" panose="020B0604020202020204" pitchFamily="34" charset="0"/>
            </a:endParaRPr>
          </a:p>
        </p:txBody>
      </p:sp>
      <p:sp>
        <p:nvSpPr>
          <p:cNvPr id="21" name="Marcador de contenido 6">
            <a:extLst>
              <a:ext uri="{FF2B5EF4-FFF2-40B4-BE49-F238E27FC236}">
                <a16:creationId xmlns:a16="http://schemas.microsoft.com/office/drawing/2014/main" id="{58746DCA-C7BC-4806-ABBC-56E494FEA40D}"/>
              </a:ext>
            </a:extLst>
          </p:cNvPr>
          <p:cNvSpPr txBox="1">
            <a:spLocks/>
          </p:cNvSpPr>
          <p:nvPr/>
        </p:nvSpPr>
        <p:spPr>
          <a:xfrm>
            <a:off x="2255494" y="3724834"/>
            <a:ext cx="9418631" cy="1072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CR" sz="1500" dirty="0">
                <a:latin typeface="Arial" panose="020B0604020202020204" pitchFamily="34" charset="0"/>
                <a:cs typeface="Arial" panose="020B0604020202020204" pitchFamily="34" charset="0"/>
              </a:rPr>
              <a:t>Obtención de información pública del RNVI para que las entidades realicen análisis de datos sobre la evolución de la industrias empleando variables financieras, de la industria inmobiliaria, de los rendimientos y comisiones, de los instrumentos inscritos en el RNVI y sus respectivas calificaciones</a:t>
            </a:r>
          </a:p>
          <a:p>
            <a:pPr marL="0" indent="0" algn="just">
              <a:lnSpc>
                <a:spcPct val="120000"/>
              </a:lnSpc>
              <a:buFont typeface="Arial" panose="020B0604020202020204" pitchFamily="34" charset="0"/>
              <a:buNone/>
            </a:pPr>
            <a:endParaRPr lang="es-CR" sz="1800" b="1" spc="63" dirty="0">
              <a:solidFill>
                <a:schemeClr val="accent1">
                  <a:lumMod val="50000"/>
                </a:schemeClr>
              </a:solidFill>
              <a:latin typeface="Arial" panose="020B0604020202020204" pitchFamily="34" charset="0"/>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2000" dirty="0">
              <a:latin typeface="Arial" panose="020B0604020202020204" pitchFamily="34" charset="0"/>
              <a:ea typeface="+mj-ea"/>
              <a:cs typeface="Arial" panose="020B0604020202020204" pitchFamily="34" charset="0"/>
            </a:endParaRPr>
          </a:p>
          <a:p>
            <a:pPr marL="0" indent="0" algn="just">
              <a:buFont typeface="Arial" panose="020B0604020202020204" pitchFamily="34" charset="0"/>
              <a:buNone/>
            </a:pPr>
            <a:endParaRPr lang="es-CR" sz="2400" dirty="0">
              <a:latin typeface="Arial" panose="020B0604020202020204" pitchFamily="34" charset="0"/>
              <a:cs typeface="Arial" panose="020B0604020202020204" pitchFamily="34" charset="0"/>
            </a:endParaRPr>
          </a:p>
        </p:txBody>
      </p:sp>
      <p:pic>
        <p:nvPicPr>
          <p:cNvPr id="22" name="Picture 24">
            <a:extLst>
              <a:ext uri="{FF2B5EF4-FFF2-40B4-BE49-F238E27FC236}">
                <a16:creationId xmlns:a16="http://schemas.microsoft.com/office/drawing/2014/main" id="{8B5D358D-1F92-4CB2-8B6E-E49D02344C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134883" y="4713216"/>
            <a:ext cx="554655" cy="554655"/>
          </a:xfrm>
          <a:prstGeom prst="rect">
            <a:avLst/>
          </a:prstGeom>
        </p:spPr>
      </p:pic>
      <p:sp>
        <p:nvSpPr>
          <p:cNvPr id="23" name="TextBox 32">
            <a:extLst>
              <a:ext uri="{FF2B5EF4-FFF2-40B4-BE49-F238E27FC236}">
                <a16:creationId xmlns:a16="http://schemas.microsoft.com/office/drawing/2014/main" id="{B8CAA090-9315-43BD-B272-6A1D63FBD255}"/>
              </a:ext>
            </a:extLst>
          </p:cNvPr>
          <p:cNvSpPr txBox="1"/>
          <p:nvPr/>
        </p:nvSpPr>
        <p:spPr>
          <a:xfrm>
            <a:off x="2810149" y="4897000"/>
            <a:ext cx="6022171" cy="338041"/>
          </a:xfrm>
          <a:prstGeom prst="rect">
            <a:avLst/>
          </a:prstGeom>
        </p:spPr>
        <p:txBody>
          <a:bodyPr wrap="square" lIns="0" tIns="0" rIns="0" bIns="0" rtlCol="0" anchor="t">
            <a:spAutoFit/>
          </a:bodyPr>
          <a:lstStyle/>
          <a:p>
            <a:pPr marL="0" lvl="0" indent="0">
              <a:lnSpc>
                <a:spcPts val="2940"/>
              </a:lnSpc>
            </a:pPr>
            <a:r>
              <a:rPr lang="es-CR" b="1" spc="63" dirty="0">
                <a:solidFill>
                  <a:schemeClr val="accent1">
                    <a:lumMod val="50000"/>
                  </a:schemeClr>
                </a:solidFill>
                <a:latin typeface="Arial" panose="020B0604020202020204" pitchFamily="34" charset="0"/>
                <a:cs typeface="Arial" panose="020B0604020202020204" pitchFamily="34" charset="0"/>
              </a:rPr>
              <a:t>Información</a:t>
            </a:r>
            <a:r>
              <a:rPr lang="es-CR" sz="1800" b="1" dirty="0">
                <a:effectLst/>
                <a:latin typeface="Calibri" panose="020F0502020204030204" pitchFamily="34" charset="0"/>
                <a:ea typeface="Calibri" panose="020F0502020204030204" pitchFamily="34" charset="0"/>
              </a:rPr>
              <a:t> </a:t>
            </a:r>
            <a:r>
              <a:rPr lang="es-CR" b="1" spc="63" dirty="0">
                <a:solidFill>
                  <a:schemeClr val="accent1">
                    <a:lumMod val="50000"/>
                  </a:schemeClr>
                </a:solidFill>
                <a:latin typeface="Arial" panose="020B0604020202020204" pitchFamily="34" charset="0"/>
                <a:cs typeface="Arial" panose="020B0604020202020204" pitchFamily="34" charset="0"/>
              </a:rPr>
              <a:t>auditada</a:t>
            </a:r>
            <a:r>
              <a:rPr lang="es-CR" sz="1800" b="1" dirty="0">
                <a:effectLst/>
                <a:latin typeface="Calibri" panose="020F0502020204030204" pitchFamily="34" charset="0"/>
                <a:ea typeface="Calibri" panose="020F0502020204030204" pitchFamily="34" charset="0"/>
              </a:rPr>
              <a:t> </a:t>
            </a:r>
            <a:r>
              <a:rPr lang="es-CR" b="1" spc="63" dirty="0">
                <a:solidFill>
                  <a:schemeClr val="accent1">
                    <a:lumMod val="50000"/>
                  </a:schemeClr>
                </a:solidFill>
                <a:latin typeface="Arial" panose="020B0604020202020204" pitchFamily="34" charset="0"/>
                <a:cs typeface="Arial" panose="020B0604020202020204" pitchFamily="34" charset="0"/>
              </a:rPr>
              <a:t>digital</a:t>
            </a:r>
            <a:endParaRPr lang="en-US" b="1" spc="63" dirty="0">
              <a:solidFill>
                <a:schemeClr val="accent1">
                  <a:lumMod val="50000"/>
                </a:schemeClr>
              </a:solidFill>
              <a:latin typeface="Arial" panose="020B0604020202020204" pitchFamily="34" charset="0"/>
              <a:cs typeface="Arial" panose="020B0604020202020204" pitchFamily="34" charset="0"/>
            </a:endParaRPr>
          </a:p>
        </p:txBody>
      </p:sp>
      <p:sp>
        <p:nvSpPr>
          <p:cNvPr id="25" name="Marcador de contenido 6">
            <a:extLst>
              <a:ext uri="{FF2B5EF4-FFF2-40B4-BE49-F238E27FC236}">
                <a16:creationId xmlns:a16="http://schemas.microsoft.com/office/drawing/2014/main" id="{408AD386-D5E0-481A-903E-F42687A19E2A}"/>
              </a:ext>
            </a:extLst>
          </p:cNvPr>
          <p:cNvSpPr txBox="1">
            <a:spLocks/>
          </p:cNvSpPr>
          <p:nvPr/>
        </p:nvSpPr>
        <p:spPr>
          <a:xfrm>
            <a:off x="2311499" y="5533287"/>
            <a:ext cx="9362626" cy="1072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CR" sz="1500" dirty="0">
                <a:effectLst/>
                <a:latin typeface="Arial" panose="020B0604020202020204" pitchFamily="34" charset="0"/>
                <a:ea typeface="Calibri" panose="020F0502020204030204" pitchFamily="34" charset="0"/>
                <a:cs typeface="Arial" panose="020B0604020202020204" pitchFamily="34" charset="0"/>
              </a:rPr>
              <a:t>Recepción y publicación en línea de los estados financieros auditados de las entidades, brinda la posibilidad de que la información sea accedida en el sitio web una vez que la información ha sido asentada. El proceso permite que el la información este disponible de forma inmediata y ahorra tiempo y costos</a:t>
            </a:r>
            <a:endParaRPr lang="es-CR" sz="1500" dirty="0">
              <a:latin typeface="Arial" panose="020B0604020202020204" pitchFamily="34" charset="0"/>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2000" dirty="0">
              <a:latin typeface="Arial" panose="020B0604020202020204" pitchFamily="34" charset="0"/>
              <a:ea typeface="+mj-ea"/>
              <a:cs typeface="Arial" panose="020B0604020202020204" pitchFamily="34" charset="0"/>
            </a:endParaRPr>
          </a:p>
          <a:p>
            <a:pPr marL="0" indent="0" algn="just">
              <a:buFont typeface="Arial" panose="020B0604020202020204" pitchFamily="34" charset="0"/>
              <a:buNone/>
            </a:pPr>
            <a:endParaRPr lang="es-CR" sz="2400" dirty="0">
              <a:latin typeface="Arial" panose="020B0604020202020204" pitchFamily="34" charset="0"/>
              <a:cs typeface="Arial" panose="020B0604020202020204" pitchFamily="34" charset="0"/>
            </a:endParaRPr>
          </a:p>
        </p:txBody>
      </p:sp>
      <p:pic>
        <p:nvPicPr>
          <p:cNvPr id="4" name="Gráfico 3" descr="Diploma con relleno sólido">
            <a:extLst>
              <a:ext uri="{FF2B5EF4-FFF2-40B4-BE49-F238E27FC236}">
                <a16:creationId xmlns:a16="http://schemas.microsoft.com/office/drawing/2014/main" id="{05FA0090-FFA0-46E3-A4A2-F5C18F8482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73127" y="1445605"/>
            <a:ext cx="464414" cy="464414"/>
          </a:xfrm>
          <a:prstGeom prst="rect">
            <a:avLst/>
          </a:prstGeom>
        </p:spPr>
      </p:pic>
      <p:pic>
        <p:nvPicPr>
          <p:cNvPr id="8" name="Gráfico 7" descr="Internet con relleno sólido">
            <a:extLst>
              <a:ext uri="{FF2B5EF4-FFF2-40B4-BE49-F238E27FC236}">
                <a16:creationId xmlns:a16="http://schemas.microsoft.com/office/drawing/2014/main" id="{8101ADC9-3F01-4D2B-BA22-AEC29348F95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73127" y="3092271"/>
            <a:ext cx="457200" cy="457200"/>
          </a:xfrm>
          <a:prstGeom prst="rect">
            <a:avLst/>
          </a:prstGeom>
        </p:spPr>
      </p:pic>
      <p:pic>
        <p:nvPicPr>
          <p:cNvPr id="11" name="Gráfico 10" descr="Pesos desiguales con relleno sólido">
            <a:extLst>
              <a:ext uri="{FF2B5EF4-FFF2-40B4-BE49-F238E27FC236}">
                <a16:creationId xmlns:a16="http://schemas.microsoft.com/office/drawing/2014/main" id="{864FD898-7C87-4E51-B5D1-97BB4658381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73127" y="4784016"/>
            <a:ext cx="428900" cy="428900"/>
          </a:xfrm>
          <a:prstGeom prst="rect">
            <a:avLst/>
          </a:prstGeom>
        </p:spPr>
      </p:pic>
    </p:spTree>
    <p:extLst>
      <p:ext uri="{BB962C8B-B14F-4D97-AF65-F5344CB8AC3E}">
        <p14:creationId xmlns:p14="http://schemas.microsoft.com/office/powerpoint/2010/main" val="1912306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667709" y="271109"/>
            <a:ext cx="9304559" cy="875861"/>
          </a:xfrm>
        </p:spPr>
        <p:txBody>
          <a:bodyPr>
            <a:noAutofit/>
          </a:bodyPr>
          <a:lstStyle/>
          <a:p>
            <a:r>
              <a:rPr lang="es-CR" sz="2800" b="1" dirty="0">
                <a:solidFill>
                  <a:srgbClr val="204775"/>
                </a:solidFill>
                <a:latin typeface="Arial" panose="020B0604020202020204" pitchFamily="34" charset="0"/>
                <a:cs typeface="Arial" panose="020B0604020202020204" pitchFamily="34" charset="0"/>
              </a:rPr>
              <a:t>Planificación 2021</a:t>
            </a: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graphicFrame>
        <p:nvGraphicFramePr>
          <p:cNvPr id="8" name="Marcador de contenido 3">
            <a:extLst>
              <a:ext uri="{FF2B5EF4-FFF2-40B4-BE49-F238E27FC236}">
                <a16:creationId xmlns:a16="http://schemas.microsoft.com/office/drawing/2014/main" id="{C654BEC7-2A57-492A-8985-1D0FE1A97504}"/>
              </a:ext>
            </a:extLst>
          </p:cNvPr>
          <p:cNvGraphicFramePr>
            <a:graphicFrameLocks noGrp="1"/>
          </p:cNvGraphicFramePr>
          <p:nvPr>
            <p:ph idx="1"/>
            <p:extLst>
              <p:ext uri="{D42A27DB-BD31-4B8C-83A1-F6EECF244321}">
                <p14:modId xmlns:p14="http://schemas.microsoft.com/office/powerpoint/2010/main" val="980364116"/>
              </p:ext>
            </p:extLst>
          </p:nvPr>
        </p:nvGraphicFramePr>
        <p:xfrm>
          <a:off x="7196727" y="1354885"/>
          <a:ext cx="3863381" cy="1324717"/>
        </p:xfrm>
        <a:graphic>
          <a:graphicData uri="http://schemas.openxmlformats.org/drawingml/2006/table">
            <a:tbl>
              <a:tblPr firstRow="1" firstCol="1" bandRow="1">
                <a:tableStyleId>{0E3FDE45-AF77-4B5C-9715-49D594BDF05E}</a:tableStyleId>
              </a:tblPr>
              <a:tblGrid>
                <a:gridCol w="2411266">
                  <a:extLst>
                    <a:ext uri="{9D8B030D-6E8A-4147-A177-3AD203B41FA5}">
                      <a16:colId xmlns:a16="http://schemas.microsoft.com/office/drawing/2014/main" val="4028676357"/>
                    </a:ext>
                  </a:extLst>
                </a:gridCol>
                <a:gridCol w="1452115">
                  <a:extLst>
                    <a:ext uri="{9D8B030D-6E8A-4147-A177-3AD203B41FA5}">
                      <a16:colId xmlns:a16="http://schemas.microsoft.com/office/drawing/2014/main" val="2810207601"/>
                    </a:ext>
                  </a:extLst>
                </a:gridCol>
              </a:tblGrid>
              <a:tr h="228486">
                <a:tc rowSpan="2">
                  <a:txBody>
                    <a:bodyPr/>
                    <a:lstStyle/>
                    <a:p>
                      <a:pPr algn="ctr">
                        <a:lnSpc>
                          <a:spcPct val="107000"/>
                        </a:lnSpc>
                      </a:pPr>
                      <a:r>
                        <a:rPr lang="es-CR" sz="1200" dirty="0">
                          <a:effectLst/>
                          <a:latin typeface="Arial" panose="020B0604020202020204" pitchFamily="34" charset="0"/>
                          <a:cs typeface="Arial" panose="020B0604020202020204" pitchFamily="34" charset="0"/>
                        </a:rPr>
                        <a:t>Plan Operativo Institucional</a:t>
                      </a:r>
                      <a:endParaRPr lang="es-CR"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endParaRPr lang="es-CR"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058916918"/>
                  </a:ext>
                </a:extLst>
              </a:tr>
              <a:tr h="249270">
                <a:tc vMerge="1">
                  <a:txBody>
                    <a:bodyPr/>
                    <a:lstStyle/>
                    <a:p>
                      <a:endParaRPr lang="es-CR"/>
                    </a:p>
                  </a:txBody>
                  <a:tcPr/>
                </a:tc>
                <a:tc>
                  <a:txBody>
                    <a:bodyPr/>
                    <a:lstStyle/>
                    <a:p>
                      <a:pPr algn="ctr">
                        <a:lnSpc>
                          <a:spcPct val="107000"/>
                        </a:lnSpc>
                      </a:pPr>
                      <a:r>
                        <a:rPr lang="es-CR" sz="1200" dirty="0">
                          <a:effectLst/>
                          <a:latin typeface="Arial" panose="020B0604020202020204" pitchFamily="34" charset="0"/>
                          <a:ea typeface="Times New Roman" panose="02020603050405020304" pitchFamily="18" charset="0"/>
                          <a:cs typeface="Arial" panose="020B0604020202020204" pitchFamily="34" charset="0"/>
                        </a:rPr>
                        <a:t>Resultados</a:t>
                      </a:r>
                    </a:p>
                  </a:txBody>
                  <a:tcPr marL="44450" marR="44450" marT="0" marB="0" anchor="ctr">
                    <a:solidFill>
                      <a:srgbClr val="FBAF3D">
                        <a:alpha val="20000"/>
                      </a:srgbClr>
                    </a:solidFill>
                  </a:tcPr>
                </a:tc>
                <a:extLst>
                  <a:ext uri="{0D108BD9-81ED-4DB2-BD59-A6C34878D82A}">
                    <a16:rowId xmlns:a16="http://schemas.microsoft.com/office/drawing/2014/main" val="1883125540"/>
                  </a:ext>
                </a:extLst>
              </a:tr>
              <a:tr h="846961">
                <a:tc>
                  <a:txBody>
                    <a:bodyPr/>
                    <a:lstStyle/>
                    <a:p>
                      <a:pPr algn="ctr">
                        <a:lnSpc>
                          <a:spcPct val="107000"/>
                        </a:lnSpc>
                      </a:pPr>
                      <a:r>
                        <a:rPr lang="es-CR" sz="1200" b="0" dirty="0">
                          <a:effectLst/>
                          <a:latin typeface="Arial" panose="020B0604020202020204" pitchFamily="34" charset="0"/>
                          <a:cs typeface="Arial" panose="020B0604020202020204" pitchFamily="34" charset="0"/>
                        </a:rPr>
                        <a:t>Porcentaje de trabajos realizados (programados y no programados) con respecto a los programados planificados</a:t>
                      </a:r>
                      <a:endParaRPr lang="es-CR"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CR" sz="1600" b="1" dirty="0">
                          <a:effectLst/>
                          <a:latin typeface="Arial" panose="020B0604020202020204" pitchFamily="34" charset="0"/>
                          <a:cs typeface="Arial" panose="020B0604020202020204" pitchFamily="34" charset="0"/>
                        </a:rPr>
                        <a:t>96,3%</a:t>
                      </a:r>
                      <a:endParaRPr lang="es-CR"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849030774"/>
                  </a:ext>
                </a:extLst>
              </a:tr>
            </a:tbl>
          </a:graphicData>
        </a:graphic>
      </p:graphicFrame>
      <p:graphicFrame>
        <p:nvGraphicFramePr>
          <p:cNvPr id="10" name="Gráfico 9">
            <a:extLst>
              <a:ext uri="{FF2B5EF4-FFF2-40B4-BE49-F238E27FC236}">
                <a16:creationId xmlns:a16="http://schemas.microsoft.com/office/drawing/2014/main" id="{D71D9CB4-1102-4AF9-B8A9-017C3A974897}"/>
              </a:ext>
            </a:extLst>
          </p:cNvPr>
          <p:cNvGraphicFramePr>
            <a:graphicFrameLocks/>
          </p:cNvGraphicFramePr>
          <p:nvPr>
            <p:extLst>
              <p:ext uri="{D42A27DB-BD31-4B8C-83A1-F6EECF244321}">
                <p14:modId xmlns:p14="http://schemas.microsoft.com/office/powerpoint/2010/main" val="1619211156"/>
              </p:ext>
            </p:extLst>
          </p:nvPr>
        </p:nvGraphicFramePr>
        <p:xfrm>
          <a:off x="6797405" y="2888598"/>
          <a:ext cx="5022974" cy="26394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3">
            <a:extLst>
              <a:ext uri="{FF2B5EF4-FFF2-40B4-BE49-F238E27FC236}">
                <a16:creationId xmlns:a16="http://schemas.microsoft.com/office/drawing/2014/main" id="{1356536D-B789-48DF-BEA2-DBFF3EB3FB22}"/>
              </a:ext>
            </a:extLst>
          </p:cNvPr>
          <p:cNvGraphicFramePr>
            <a:graphicFrameLocks/>
          </p:cNvGraphicFramePr>
          <p:nvPr>
            <p:extLst>
              <p:ext uri="{D42A27DB-BD31-4B8C-83A1-F6EECF244321}">
                <p14:modId xmlns:p14="http://schemas.microsoft.com/office/powerpoint/2010/main" val="297289198"/>
              </p:ext>
            </p:extLst>
          </p:nvPr>
        </p:nvGraphicFramePr>
        <p:xfrm>
          <a:off x="1986526" y="1206337"/>
          <a:ext cx="4502197" cy="5482205"/>
        </p:xfrm>
        <a:graphic>
          <a:graphicData uri="http://schemas.openxmlformats.org/drawingml/2006/chart">
            <c:chart xmlns:c="http://schemas.openxmlformats.org/drawingml/2006/chart" xmlns:r="http://schemas.openxmlformats.org/officeDocument/2006/relationships" r:id="rId7"/>
          </a:graphicData>
        </a:graphic>
      </p:graphicFrame>
      <p:sp>
        <p:nvSpPr>
          <p:cNvPr id="15" name="CuadroTexto 14">
            <a:extLst>
              <a:ext uri="{FF2B5EF4-FFF2-40B4-BE49-F238E27FC236}">
                <a16:creationId xmlns:a16="http://schemas.microsoft.com/office/drawing/2014/main" id="{046C9BF9-EB01-4DE2-9E8D-3E9D475DE9EF}"/>
              </a:ext>
            </a:extLst>
          </p:cNvPr>
          <p:cNvSpPr txBox="1"/>
          <p:nvPr/>
        </p:nvSpPr>
        <p:spPr>
          <a:xfrm>
            <a:off x="2182987" y="1334934"/>
            <a:ext cx="4003851" cy="461665"/>
          </a:xfrm>
          <a:prstGeom prst="rect">
            <a:avLst/>
          </a:prstGeom>
          <a:noFill/>
        </p:spPr>
        <p:txBody>
          <a:bodyPr wrap="square">
            <a:spAutoFit/>
          </a:bodyPr>
          <a:lstStyle/>
          <a:p>
            <a:pPr algn="ctr"/>
            <a:r>
              <a:rPr lang="es-CR" sz="1200" b="1" i="0" u="none" strike="noStrike" dirty="0">
                <a:solidFill>
                  <a:srgbClr val="000000"/>
                </a:solidFill>
                <a:effectLst/>
                <a:latin typeface="Arial" panose="020B0604020202020204" pitchFamily="34" charset="0"/>
                <a:cs typeface="Arial" panose="020B0604020202020204" pitchFamily="34" charset="0"/>
              </a:rPr>
              <a:t>Presupuesto de la SUGEVAL ejecutado por partidas presupuestarias</a:t>
            </a:r>
            <a:r>
              <a:rPr lang="es-CR" sz="1200" dirty="0">
                <a:latin typeface="Arial" panose="020B0604020202020204" pitchFamily="34" charset="0"/>
                <a:cs typeface="Arial" panose="020B0604020202020204" pitchFamily="34" charset="0"/>
              </a:rPr>
              <a:t> </a:t>
            </a:r>
          </a:p>
        </p:txBody>
      </p:sp>
      <p:sp>
        <p:nvSpPr>
          <p:cNvPr id="16" name="CuadroTexto 15">
            <a:extLst>
              <a:ext uri="{FF2B5EF4-FFF2-40B4-BE49-F238E27FC236}">
                <a16:creationId xmlns:a16="http://schemas.microsoft.com/office/drawing/2014/main" id="{C4221E3A-BD3E-41CA-B9E3-0DFD08EEA65D}"/>
              </a:ext>
            </a:extLst>
          </p:cNvPr>
          <p:cNvSpPr txBox="1"/>
          <p:nvPr/>
        </p:nvSpPr>
        <p:spPr>
          <a:xfrm>
            <a:off x="2263853" y="5755894"/>
            <a:ext cx="3722447" cy="646331"/>
          </a:xfrm>
          <a:prstGeom prst="rect">
            <a:avLst/>
          </a:prstGeom>
          <a:noFill/>
        </p:spPr>
        <p:txBody>
          <a:bodyPr wrap="square" rtlCol="0">
            <a:spAutoFit/>
          </a:bodyPr>
          <a:lstStyle/>
          <a:p>
            <a:pPr algn="ctr"/>
            <a:r>
              <a:rPr lang="es-CR" sz="1200" b="1" dirty="0">
                <a:latin typeface="Arial" panose="020B0604020202020204" pitchFamily="34" charset="0"/>
                <a:cs typeface="Arial" panose="020B0604020202020204" pitchFamily="34" charset="0"/>
              </a:rPr>
              <a:t>Presupuesto ejecutado 2021</a:t>
            </a:r>
          </a:p>
          <a:p>
            <a:pPr algn="ctr"/>
            <a:r>
              <a:rPr lang="es-CR" sz="1200" b="0" i="0" u="none" strike="noStrike" dirty="0">
                <a:solidFill>
                  <a:srgbClr val="000000"/>
                </a:solidFill>
                <a:effectLst/>
                <a:latin typeface="Arial" panose="020B0604020202020204" pitchFamily="34" charset="0"/>
                <a:cs typeface="Arial" panose="020B0604020202020204" pitchFamily="34" charset="0"/>
              </a:rPr>
              <a:t>4.552,7</a:t>
            </a:r>
            <a:r>
              <a:rPr lang="es-CR" sz="1200" dirty="0">
                <a:latin typeface="Arial" panose="020B0604020202020204" pitchFamily="34" charset="0"/>
                <a:cs typeface="Arial" panose="020B0604020202020204" pitchFamily="34" charset="0"/>
              </a:rPr>
              <a:t>  millones de colones</a:t>
            </a:r>
          </a:p>
          <a:p>
            <a:pPr algn="ctr"/>
            <a:r>
              <a:rPr lang="es-CR" sz="1200" dirty="0">
                <a:latin typeface="Arial" panose="020B0604020202020204" pitchFamily="34" charset="0"/>
                <a:cs typeface="Arial" panose="020B0604020202020204" pitchFamily="34" charset="0"/>
              </a:rPr>
              <a:t>Relación Estimado/Ejecutado 79</a:t>
            </a:r>
            <a:r>
              <a:rPr lang="es-CR" sz="1200" dirty="0"/>
              <a:t>%</a:t>
            </a:r>
          </a:p>
        </p:txBody>
      </p:sp>
      <p:sp>
        <p:nvSpPr>
          <p:cNvPr id="17" name="CuadroTexto 16">
            <a:extLst>
              <a:ext uri="{FF2B5EF4-FFF2-40B4-BE49-F238E27FC236}">
                <a16:creationId xmlns:a16="http://schemas.microsoft.com/office/drawing/2014/main" id="{C3BED73B-6923-4CDD-9EA0-93B77835682C}"/>
              </a:ext>
            </a:extLst>
          </p:cNvPr>
          <p:cNvSpPr txBox="1"/>
          <p:nvPr/>
        </p:nvSpPr>
        <p:spPr>
          <a:xfrm>
            <a:off x="6806671" y="5803004"/>
            <a:ext cx="4643492" cy="830997"/>
          </a:xfrm>
          <a:prstGeom prst="rect">
            <a:avLst/>
          </a:prstGeom>
          <a:noFill/>
        </p:spPr>
        <p:txBody>
          <a:bodyPr wrap="square" rtlCol="0">
            <a:spAutoFit/>
          </a:bodyPr>
          <a:lstStyle/>
          <a:p>
            <a:pPr algn="just"/>
            <a:r>
              <a:rPr lang="es-CR" sz="1200" i="1" dirty="0">
                <a:latin typeface="Arial" panose="020B0604020202020204" pitchFamily="34" charset="0"/>
                <a:ea typeface="Calibri" panose="020F0502020204030204" pitchFamily="34" charset="0"/>
                <a:cs typeface="Arial" panose="020B0604020202020204" pitchFamily="34" charset="0"/>
              </a:rPr>
              <a:t>A</a:t>
            </a:r>
            <a:r>
              <a:rPr lang="es-CR" sz="1200" i="1" dirty="0">
                <a:effectLst/>
                <a:latin typeface="Arial" panose="020B0604020202020204" pitchFamily="34" charset="0"/>
                <a:ea typeface="Calibri" panose="020F0502020204030204" pitchFamily="34" charset="0"/>
                <a:cs typeface="Arial" panose="020B0604020202020204" pitchFamily="34" charset="0"/>
              </a:rPr>
              <a:t> partir del año 2017 la relación ha venido disminuyendo, para el año 2021 se muestra un leve incremento debido a un mayor nivel de ejecución del presupuesto vinculado a desarrollos  tecnológicos</a:t>
            </a:r>
            <a:endParaRPr lang="es-CR"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9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667709" y="271109"/>
            <a:ext cx="9304559" cy="875861"/>
          </a:xfrm>
        </p:spPr>
        <p:txBody>
          <a:bodyPr>
            <a:noAutofit/>
          </a:bodyPr>
          <a:lstStyle/>
          <a:p>
            <a:r>
              <a:rPr lang="es-CR" sz="2800" b="1" dirty="0">
                <a:solidFill>
                  <a:srgbClr val="204775"/>
                </a:solidFill>
                <a:latin typeface="Arial" panose="020B0604020202020204" pitchFamily="34" charset="0"/>
                <a:cs typeface="Arial" panose="020B0604020202020204" pitchFamily="34" charset="0"/>
              </a:rPr>
              <a:t>Costos de supervisión</a:t>
            </a: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graphicFrame>
        <p:nvGraphicFramePr>
          <p:cNvPr id="10" name="Gráfico 9">
            <a:extLst>
              <a:ext uri="{FF2B5EF4-FFF2-40B4-BE49-F238E27FC236}">
                <a16:creationId xmlns:a16="http://schemas.microsoft.com/office/drawing/2014/main" id="{8E05B687-B1AE-4864-B66B-6A50E7209999}"/>
              </a:ext>
            </a:extLst>
          </p:cNvPr>
          <p:cNvGraphicFramePr>
            <a:graphicFrameLocks/>
          </p:cNvGraphicFramePr>
          <p:nvPr>
            <p:extLst>
              <p:ext uri="{D42A27DB-BD31-4B8C-83A1-F6EECF244321}">
                <p14:modId xmlns:p14="http://schemas.microsoft.com/office/powerpoint/2010/main" val="1697226714"/>
              </p:ext>
            </p:extLst>
          </p:nvPr>
        </p:nvGraphicFramePr>
        <p:xfrm>
          <a:off x="2394050" y="1259285"/>
          <a:ext cx="8787690" cy="4339430"/>
        </p:xfrm>
        <a:graphic>
          <a:graphicData uri="http://schemas.openxmlformats.org/drawingml/2006/chart">
            <c:chart xmlns:c="http://schemas.openxmlformats.org/drawingml/2006/chart" xmlns:r="http://schemas.openxmlformats.org/officeDocument/2006/relationships" r:id="rId6"/>
          </a:graphicData>
        </a:graphic>
      </p:graphicFrame>
      <p:sp>
        <p:nvSpPr>
          <p:cNvPr id="2" name="CuadroTexto 1">
            <a:extLst>
              <a:ext uri="{FF2B5EF4-FFF2-40B4-BE49-F238E27FC236}">
                <a16:creationId xmlns:a16="http://schemas.microsoft.com/office/drawing/2014/main" id="{D6557860-53BC-4993-BE39-2978775E7019}"/>
              </a:ext>
            </a:extLst>
          </p:cNvPr>
          <p:cNvSpPr txBox="1"/>
          <p:nvPr/>
        </p:nvSpPr>
        <p:spPr>
          <a:xfrm>
            <a:off x="2263853" y="5940560"/>
            <a:ext cx="9048084" cy="646331"/>
          </a:xfrm>
          <a:prstGeom prst="rect">
            <a:avLst/>
          </a:prstGeom>
          <a:noFill/>
        </p:spPr>
        <p:txBody>
          <a:bodyPr wrap="square" rtlCol="0">
            <a:spAutoFit/>
          </a:bodyPr>
          <a:lstStyle/>
          <a:p>
            <a:pPr algn="just"/>
            <a:r>
              <a:rPr lang="es-CR" sz="1200" i="1" dirty="0">
                <a:effectLst/>
                <a:latin typeface="Arial" panose="020B0604020202020204" pitchFamily="34" charset="0"/>
                <a:ea typeface="Calibri" panose="020F0502020204030204" pitchFamily="34" charset="0"/>
                <a:cs typeface="Arial" panose="020B0604020202020204" pitchFamily="34" charset="0"/>
              </a:rPr>
              <a:t>Muestra la relación del peso relativo dentro de la estructura de gastos de las entidades.</a:t>
            </a:r>
          </a:p>
          <a:p>
            <a:pPr algn="just"/>
            <a:r>
              <a:rPr lang="es-CR" sz="1200" i="1" dirty="0">
                <a:effectLst/>
                <a:latin typeface="Arial" panose="020B0604020202020204" pitchFamily="34" charset="0"/>
                <a:ea typeface="Calibri" panose="020F0502020204030204" pitchFamily="34" charset="0"/>
                <a:cs typeface="Arial" panose="020B0604020202020204" pitchFamily="34" charset="0"/>
              </a:rPr>
              <a:t>A partir del año 2017 la relación ha venido disminuyendo, para el año 2021 se muestra un pequeño incremento debido a un mayor nivel de ejecución del presupuesto en temas tecnológicos</a:t>
            </a:r>
            <a:r>
              <a:rPr lang="es-CR" sz="1200" i="1" dirty="0">
                <a:latin typeface="Arial" panose="020B0604020202020204" pitchFamily="34" charset="0"/>
                <a:ea typeface="Calibri" panose="020F0502020204030204" pitchFamily="34" charset="0"/>
                <a:cs typeface="Arial" panose="020B0604020202020204" pitchFamily="34" charset="0"/>
              </a:rPr>
              <a:t>, </a:t>
            </a:r>
            <a:r>
              <a:rPr lang="es-CR" sz="1200" i="1" dirty="0">
                <a:effectLst/>
                <a:latin typeface="Arial" panose="020B0604020202020204" pitchFamily="34" charset="0"/>
                <a:ea typeface="Calibri" panose="020F0502020204030204" pitchFamily="34" charset="0"/>
                <a:cs typeface="Arial" panose="020B0604020202020204" pitchFamily="34" charset="0"/>
              </a:rPr>
              <a:t>manteniendo un promedio de 0,4%. </a:t>
            </a:r>
          </a:p>
        </p:txBody>
      </p:sp>
    </p:spTree>
    <p:extLst>
      <p:ext uri="{BB962C8B-B14F-4D97-AF65-F5344CB8AC3E}">
        <p14:creationId xmlns:p14="http://schemas.microsoft.com/office/powerpoint/2010/main" val="3022249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650484" y="318072"/>
            <a:ext cx="9304559" cy="875861"/>
          </a:xfrm>
        </p:spPr>
        <p:txBody>
          <a:bodyPr>
            <a:noAutofit/>
          </a:bodyPr>
          <a:lstStyle/>
          <a:p>
            <a:r>
              <a:rPr lang="es-CR" sz="2800" b="1" dirty="0">
                <a:solidFill>
                  <a:schemeClr val="accent1">
                    <a:lumMod val="50000"/>
                  </a:schemeClr>
                </a:solidFill>
                <a:latin typeface="Arial" panose="020B0604020202020204" pitchFamily="34" charset="0"/>
                <a:cs typeface="Arial" panose="020B0604020202020204" pitchFamily="34" charset="0"/>
              </a:rPr>
              <a:t>Fortalecimiento de capacidades técnicas</a:t>
            </a:r>
            <a:endParaRPr lang="es-CR" sz="2800" b="1" dirty="0">
              <a:solidFill>
                <a:srgbClr val="204775"/>
              </a:solidFill>
              <a:latin typeface="Arial" panose="020B0604020202020204" pitchFamily="34" charset="0"/>
              <a:cs typeface="Arial" panose="020B0604020202020204" pitchFamily="34" charset="0"/>
            </a:endParaRP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sp>
        <p:nvSpPr>
          <p:cNvPr id="14" name="CuadroTexto 13">
            <a:extLst>
              <a:ext uri="{FF2B5EF4-FFF2-40B4-BE49-F238E27FC236}">
                <a16:creationId xmlns:a16="http://schemas.microsoft.com/office/drawing/2014/main" id="{DEA1472F-C134-4306-AD74-4F21DA830E99}"/>
              </a:ext>
            </a:extLst>
          </p:cNvPr>
          <p:cNvSpPr txBox="1"/>
          <p:nvPr/>
        </p:nvSpPr>
        <p:spPr>
          <a:xfrm>
            <a:off x="2541180" y="2065389"/>
            <a:ext cx="7048635" cy="3194401"/>
          </a:xfrm>
          <a:prstGeom prst="rect">
            <a:avLst/>
          </a:prstGeom>
          <a:noFill/>
        </p:spPr>
        <p:txBody>
          <a:bodyPr wrap="square" rtlCol="0">
            <a:spAutoFit/>
          </a:bodyPr>
          <a:lstStyle/>
          <a:p>
            <a:pPr marL="285750" indent="-285750" algn="just">
              <a:buFont typeface="Arial" panose="020B0604020202020204" pitchFamily="34" charset="0"/>
              <a:buChar char="•"/>
            </a:pPr>
            <a:r>
              <a:rPr lang="es-CR" sz="1500" dirty="0">
                <a:latin typeface="Arial" panose="020B0604020202020204" pitchFamily="34" charset="0"/>
                <a:cs typeface="Arial" panose="020B0604020202020204" pitchFamily="34" charset="0"/>
              </a:rPr>
              <a:t>Situación de los mercados regionales e impacto del </a:t>
            </a:r>
            <a:r>
              <a:rPr lang="es-CR" sz="1500" dirty="0" err="1">
                <a:latin typeface="Arial" panose="020B0604020202020204" pitchFamily="34" charset="0"/>
                <a:cs typeface="Arial" panose="020B0604020202020204" pitchFamily="34" charset="0"/>
              </a:rPr>
              <a:t>Covid</a:t>
            </a:r>
            <a:r>
              <a:rPr lang="es-CR" sz="1500" dirty="0">
                <a:latin typeface="Arial" panose="020B0604020202020204" pitchFamily="34" charset="0"/>
                <a:cs typeface="Arial" panose="020B0604020202020204" pitchFamily="34" charset="0"/>
              </a:rPr>
              <a:t> IIMV</a:t>
            </a:r>
          </a:p>
          <a:p>
            <a:pPr marL="285750" indent="-285750" algn="just">
              <a:buFont typeface="Arial" panose="020B0604020202020204" pitchFamily="34" charset="0"/>
              <a:buChar char="•"/>
            </a:pPr>
            <a:r>
              <a:rPr lang="es-CR" sz="1500" dirty="0">
                <a:latin typeface="Arial" panose="020B0604020202020204" pitchFamily="34" charset="0"/>
                <a:cs typeface="Arial" panose="020B0604020202020204" pitchFamily="34" charset="0"/>
              </a:rPr>
              <a:t>Taller sobre finanzas sostenibles Sugeval IIMV</a:t>
            </a:r>
          </a:p>
          <a:p>
            <a:pPr marL="285750" indent="-285750" algn="just">
              <a:buFont typeface="Arial" panose="020B0604020202020204" pitchFamily="34" charset="0"/>
              <a:buChar char="•"/>
            </a:pPr>
            <a:r>
              <a:rPr lang="es-CR" sz="1500" dirty="0">
                <a:effectLst/>
                <a:latin typeface="Arial" panose="020B0604020202020204" pitchFamily="34" charset="0"/>
                <a:ea typeface="Calibri" panose="020F0502020204030204" pitchFamily="34" charset="0"/>
                <a:cs typeface="Arial" panose="020B0604020202020204" pitchFamily="34" charset="0"/>
              </a:rPr>
              <a:t>Instrumentos Financieros y </a:t>
            </a:r>
            <a:r>
              <a:rPr lang="es-CR" sz="1500" dirty="0" err="1">
                <a:effectLst/>
                <a:latin typeface="Arial" panose="020B0604020202020204" pitchFamily="34" charset="0"/>
                <a:ea typeface="Calibri" panose="020F0502020204030204" pitchFamily="34" charset="0"/>
                <a:cs typeface="Arial" panose="020B0604020202020204" pitchFamily="34" charset="0"/>
              </a:rPr>
              <a:t>Blockchain</a:t>
            </a:r>
            <a:r>
              <a:rPr lang="es-CR" sz="1500" dirty="0">
                <a:effectLst/>
                <a:latin typeface="Arial" panose="020B0604020202020204" pitchFamily="34" charset="0"/>
                <a:ea typeface="Calibri" panose="020F0502020204030204" pitchFamily="34" charset="0"/>
                <a:cs typeface="Arial" panose="020B0604020202020204" pitchFamily="34" charset="0"/>
              </a:rPr>
              <a:t> Asociación </a:t>
            </a:r>
            <a:r>
              <a:rPr lang="es-CR" sz="1500" dirty="0" err="1">
                <a:effectLst/>
                <a:latin typeface="Arial" panose="020B0604020202020204" pitchFamily="34" charset="0"/>
                <a:ea typeface="Calibri" panose="020F0502020204030204" pitchFamily="34" charset="0"/>
                <a:cs typeface="Arial" panose="020B0604020202020204" pitchFamily="34" charset="0"/>
              </a:rPr>
              <a:t>Ticoblockchain</a:t>
            </a:r>
            <a:endParaRPr lang="es-CR" sz="1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R" sz="1500" dirty="0">
                <a:effectLst/>
                <a:latin typeface="Arial" panose="020B0604020202020204" pitchFamily="34" charset="0"/>
                <a:ea typeface="Calibri" panose="020F0502020204030204" pitchFamily="34" charset="0"/>
                <a:cs typeface="Arial" panose="020B0604020202020204" pitchFamily="34" charset="0"/>
              </a:rPr>
              <a:t>La tecnología desde diferentes visiones BID-</a:t>
            </a:r>
            <a:r>
              <a:rPr lang="es-CR" sz="1500" dirty="0" err="1">
                <a:effectLst/>
                <a:latin typeface="Arial" panose="020B0604020202020204" pitchFamily="34" charset="0"/>
                <a:ea typeface="Calibri" panose="020F0502020204030204" pitchFamily="34" charset="0"/>
                <a:cs typeface="Arial" panose="020B0604020202020204" pitchFamily="34" charset="0"/>
              </a:rPr>
              <a:t>Capilac</a:t>
            </a:r>
            <a:endParaRPr lang="es-CR" sz="1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R" sz="1500" dirty="0">
                <a:latin typeface="Arial" panose="020B0604020202020204" pitchFamily="34" charset="0"/>
                <a:cs typeface="Arial" panose="020B0604020202020204" pitchFamily="34" charset="0"/>
              </a:rPr>
              <a:t>Taller sobre riesgo climático Agencia GIZ-MINAE</a:t>
            </a:r>
          </a:p>
          <a:p>
            <a:pPr marL="285750" indent="-285750" algn="just">
              <a:buFont typeface="Arial" panose="020B0604020202020204" pitchFamily="34" charset="0"/>
              <a:buChar char="•"/>
            </a:pPr>
            <a:r>
              <a:rPr lang="es-CR" sz="1500" dirty="0">
                <a:latin typeface="Arial" panose="020B0604020202020204" pitchFamily="34" charset="0"/>
                <a:cs typeface="Arial" panose="020B0604020202020204" pitchFamily="34" charset="0"/>
              </a:rPr>
              <a:t>Informe</a:t>
            </a:r>
            <a:r>
              <a:rPr lang="en-US" sz="1500" dirty="0">
                <a:latin typeface="Arial" panose="020B0604020202020204" pitchFamily="34" charset="0"/>
                <a:cs typeface="Arial" panose="020B0604020202020204" pitchFamily="34" charset="0"/>
              </a:rPr>
              <a:t> The Next Wave of </a:t>
            </a:r>
            <a:r>
              <a:rPr lang="en-US" sz="1500" dirty="0" err="1">
                <a:latin typeface="Arial" panose="020B0604020202020204" pitchFamily="34" charset="0"/>
                <a:cs typeface="Arial" panose="020B0604020202020204" pitchFamily="34" charset="0"/>
              </a:rPr>
              <a:t>Suptech</a:t>
            </a:r>
            <a:r>
              <a:rPr lang="en-US" sz="1500" dirty="0">
                <a:latin typeface="Arial" panose="020B0604020202020204" pitchFamily="34" charset="0"/>
                <a:cs typeface="Arial" panose="020B0604020202020204" pitchFamily="34" charset="0"/>
              </a:rPr>
              <a:t> Innovation: </a:t>
            </a:r>
            <a:r>
              <a:rPr lang="en-US" sz="1500" dirty="0" err="1">
                <a:latin typeface="Arial" panose="020B0604020202020204" pitchFamily="34" charset="0"/>
                <a:cs typeface="Arial" panose="020B0604020202020204" pitchFamily="34" charset="0"/>
              </a:rPr>
              <a:t>Suptech</a:t>
            </a:r>
            <a:r>
              <a:rPr lang="en-US" sz="1500" dirty="0">
                <a:latin typeface="Arial" panose="020B0604020202020204" pitchFamily="34" charset="0"/>
                <a:cs typeface="Arial" panose="020B0604020202020204" pitchFamily="34" charset="0"/>
              </a:rPr>
              <a:t> Solutions for Market Conduct Banco Mundial </a:t>
            </a:r>
          </a:p>
          <a:p>
            <a:pPr marL="285750" indent="-285750" algn="just">
              <a:buFont typeface="Arial" panose="020B0604020202020204" pitchFamily="34" charset="0"/>
              <a:buChar char="•"/>
            </a:pPr>
            <a:r>
              <a:rPr lang="es-ES" sz="1500" dirty="0">
                <a:effectLst/>
                <a:latin typeface="Arial" panose="020B0604020202020204" pitchFamily="34" charset="0"/>
                <a:ea typeface="Calibri" panose="020F0502020204030204" pitchFamily="34" charset="0"/>
                <a:cs typeface="Arial" panose="020B0604020202020204" pitchFamily="34" charset="0"/>
              </a:rPr>
              <a:t>Reunión de Cooperación Regional entre Reguladores del Mercado Valores Superintendencia de Panamá</a:t>
            </a:r>
          </a:p>
          <a:p>
            <a:pPr marL="285750" indent="-285750" algn="just">
              <a:buFont typeface="Arial" panose="020B0604020202020204" pitchFamily="34" charset="0"/>
              <a:buChar char="•"/>
            </a:pPr>
            <a:endParaRPr lang="es-ES"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s-ES" sz="1600" dirty="0">
              <a:effectLst/>
              <a:latin typeface="Arial" panose="020B0604020202020204" pitchFamily="34" charset="0"/>
              <a:ea typeface="Calibri" panose="020F0502020204030204" pitchFamily="34" charset="0"/>
              <a:cs typeface="Arial" panose="020B0604020202020204" pitchFamily="34" charset="0"/>
            </a:endParaRPr>
          </a:p>
          <a:p>
            <a:pPr marR="0" lvl="0" algn="just" defTabSz="914400" rtl="0" eaLnBrk="1" fontAlgn="auto" latinLnBrk="0" hangingPunct="1">
              <a:lnSpc>
                <a:spcPct val="300000"/>
              </a:lnSpc>
              <a:spcBef>
                <a:spcPts val="0"/>
              </a:spcBef>
              <a:spcAft>
                <a:spcPts val="0"/>
              </a:spcAft>
              <a:buClrTx/>
              <a:buSzTx/>
              <a:tabLst/>
              <a:defRPr/>
            </a:pPr>
            <a:endParaRPr kumimoji="0" lang="es-C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ítulo 1">
            <a:extLst>
              <a:ext uri="{FF2B5EF4-FFF2-40B4-BE49-F238E27FC236}">
                <a16:creationId xmlns:a16="http://schemas.microsoft.com/office/drawing/2014/main" id="{18D42FFB-5E39-4CE5-97F5-1FB065822CAC}"/>
              </a:ext>
            </a:extLst>
          </p:cNvPr>
          <p:cNvSpPr txBox="1">
            <a:spLocks/>
          </p:cNvSpPr>
          <p:nvPr/>
        </p:nvSpPr>
        <p:spPr>
          <a:xfrm>
            <a:off x="2294080" y="934151"/>
            <a:ext cx="9304559" cy="875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R" sz="1800" dirty="0">
              <a:solidFill>
                <a:schemeClr val="accent1">
                  <a:lumMod val="50000"/>
                </a:schemeClr>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EFC4AA6A-9344-4FA3-BBC7-180ABA493726}"/>
              </a:ext>
            </a:extLst>
          </p:cNvPr>
          <p:cNvSpPr txBox="1"/>
          <p:nvPr/>
        </p:nvSpPr>
        <p:spPr>
          <a:xfrm>
            <a:off x="2777419" y="1564539"/>
            <a:ext cx="4185761" cy="369332"/>
          </a:xfrm>
          <a:prstGeom prst="rect">
            <a:avLst/>
          </a:prstGeom>
          <a:noFill/>
        </p:spPr>
        <p:txBody>
          <a:bodyPr wrap="none" rtlCol="0">
            <a:spAutoFit/>
          </a:bodyPr>
          <a:lstStyle/>
          <a:p>
            <a:pPr marL="0" indent="0">
              <a:buNone/>
            </a:pPr>
            <a:r>
              <a:rPr lang="es-CR" b="1" dirty="0">
                <a:solidFill>
                  <a:schemeClr val="accent1">
                    <a:lumMod val="50000"/>
                  </a:schemeClr>
                </a:solidFill>
                <a:latin typeface="Arial" panose="020B0604020202020204" pitchFamily="34" charset="0"/>
                <a:cs typeface="Arial" panose="020B0604020202020204" pitchFamily="34" charset="0"/>
              </a:rPr>
              <a:t>Foros e intercambio de experiencias</a:t>
            </a:r>
          </a:p>
        </p:txBody>
      </p:sp>
      <p:pic>
        <p:nvPicPr>
          <p:cNvPr id="13" name="Picture 8">
            <a:extLst>
              <a:ext uri="{FF2B5EF4-FFF2-40B4-BE49-F238E27FC236}">
                <a16:creationId xmlns:a16="http://schemas.microsoft.com/office/drawing/2014/main" id="{E8847777-C080-482E-9B6A-E400BBABC162}"/>
              </a:ext>
            </a:extLst>
          </p:cNvPr>
          <p:cNvPicPr>
            <a:picLocks noChangeAspect="1"/>
          </p:cNvPicPr>
          <p:nvPr/>
        </p:nvPicPr>
        <p:blipFill>
          <a:blip r:embed="rId6"/>
          <a:srcRect/>
          <a:stretch>
            <a:fillRect/>
          </a:stretch>
        </p:blipFill>
        <p:spPr>
          <a:xfrm>
            <a:off x="10165559" y="1817148"/>
            <a:ext cx="1740634" cy="1210786"/>
          </a:xfrm>
          <a:prstGeom prst="rect">
            <a:avLst/>
          </a:prstGeom>
        </p:spPr>
      </p:pic>
      <p:pic>
        <p:nvPicPr>
          <p:cNvPr id="19" name="Picture 10">
            <a:extLst>
              <a:ext uri="{FF2B5EF4-FFF2-40B4-BE49-F238E27FC236}">
                <a16:creationId xmlns:a16="http://schemas.microsoft.com/office/drawing/2014/main" id="{03713E1B-6479-4126-80DF-E1CEBBCF9550}"/>
              </a:ext>
            </a:extLst>
          </p:cNvPr>
          <p:cNvPicPr>
            <a:picLocks noChangeAspect="1"/>
          </p:cNvPicPr>
          <p:nvPr/>
        </p:nvPicPr>
        <p:blipFill>
          <a:blip r:embed="rId7"/>
          <a:srcRect/>
          <a:stretch>
            <a:fillRect/>
          </a:stretch>
        </p:blipFill>
        <p:spPr>
          <a:xfrm>
            <a:off x="10163534" y="3207917"/>
            <a:ext cx="1742659" cy="957916"/>
          </a:xfrm>
          <a:prstGeom prst="rect">
            <a:avLst/>
          </a:prstGeom>
        </p:spPr>
      </p:pic>
      <p:sp>
        <p:nvSpPr>
          <p:cNvPr id="20" name="CuadroTexto 19">
            <a:extLst>
              <a:ext uri="{FF2B5EF4-FFF2-40B4-BE49-F238E27FC236}">
                <a16:creationId xmlns:a16="http://schemas.microsoft.com/office/drawing/2014/main" id="{3DC45EB2-60A9-463B-8BBC-3A7B10EFBB59}"/>
              </a:ext>
            </a:extLst>
          </p:cNvPr>
          <p:cNvSpPr txBox="1"/>
          <p:nvPr/>
        </p:nvSpPr>
        <p:spPr>
          <a:xfrm>
            <a:off x="2602185" y="5103182"/>
            <a:ext cx="8551759" cy="1246495"/>
          </a:xfrm>
          <a:prstGeom prst="rect">
            <a:avLst/>
          </a:prstGeom>
          <a:noFill/>
        </p:spPr>
        <p:txBody>
          <a:bodyPr wrap="square">
            <a:spAutoFit/>
          </a:bodyPr>
          <a:lstStyle/>
          <a:p>
            <a:pPr marL="285750" indent="-285750" algn="just">
              <a:buFont typeface="Arial" panose="020B0604020202020204" pitchFamily="34" charset="0"/>
              <a:buChar char="•"/>
            </a:pPr>
            <a:r>
              <a:rPr lang="es-ES" sz="1500" dirty="0">
                <a:latin typeface="Arial" panose="020B0604020202020204" pitchFamily="34" charset="0"/>
                <a:cs typeface="Arial" panose="020B0604020202020204" pitchFamily="34" charset="0"/>
              </a:rPr>
              <a:t>Protocolo de Cooperación Sugeval y Superintendencia del Mercado de Valores de Perú</a:t>
            </a:r>
          </a:p>
          <a:p>
            <a:pPr marL="285750" indent="-285750" algn="just">
              <a:buFont typeface="Arial" panose="020B0604020202020204" pitchFamily="34" charset="0"/>
              <a:buChar char="•"/>
            </a:pPr>
            <a:r>
              <a:rPr lang="es-PA" sz="1500" dirty="0">
                <a:latin typeface="Arial" panose="020B0604020202020204" pitchFamily="34" charset="0"/>
                <a:cs typeface="Arial" panose="020B0604020202020204" pitchFamily="34" charset="0"/>
              </a:rPr>
              <a:t>Memorando de Entendimiento Multilateral entre las entidades supervisoras y/o reguladoras de los mercados de valores de Costa Rica, El Salvador, Guatemala, Honduras, Nicaragua, República Dominicana y Panamá para el intercambio de información y la cooperación mutua.</a:t>
            </a:r>
            <a:endParaRPr lang="es-CR" sz="1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R" sz="1500" dirty="0">
                <a:latin typeface="Arial" panose="020B0604020202020204" pitchFamily="34" charset="0"/>
                <a:cs typeface="Arial" panose="020B0604020202020204" pitchFamily="34" charset="0"/>
              </a:rPr>
              <a:t>Designación de Sugeval en la Presidencia del IIMV</a:t>
            </a:r>
            <a:endParaRPr lang="es-ES" sz="1500" dirty="0">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C9E67F9D-16FB-451F-9EAF-3B10125F4B94}"/>
              </a:ext>
            </a:extLst>
          </p:cNvPr>
          <p:cNvSpPr txBox="1"/>
          <p:nvPr/>
        </p:nvSpPr>
        <p:spPr>
          <a:xfrm>
            <a:off x="2815834" y="4554456"/>
            <a:ext cx="3121367" cy="369332"/>
          </a:xfrm>
          <a:prstGeom prst="rect">
            <a:avLst/>
          </a:prstGeom>
          <a:noFill/>
        </p:spPr>
        <p:txBody>
          <a:bodyPr wrap="none" rtlCol="0">
            <a:spAutoFit/>
          </a:bodyPr>
          <a:lstStyle/>
          <a:p>
            <a:pPr marL="0" indent="0">
              <a:buNone/>
            </a:pPr>
            <a:r>
              <a:rPr lang="es-CR" b="1" dirty="0">
                <a:solidFill>
                  <a:schemeClr val="accent1">
                    <a:lumMod val="50000"/>
                  </a:schemeClr>
                </a:solidFill>
                <a:latin typeface="Arial" panose="020B0604020202020204" pitchFamily="34" charset="0"/>
                <a:cs typeface="Arial" panose="020B0604020202020204" pitchFamily="34" charset="0"/>
              </a:rPr>
              <a:t>Convenios internacionales</a:t>
            </a:r>
          </a:p>
        </p:txBody>
      </p:sp>
      <p:pic>
        <p:nvPicPr>
          <p:cNvPr id="22" name="Picture 24">
            <a:extLst>
              <a:ext uri="{FF2B5EF4-FFF2-40B4-BE49-F238E27FC236}">
                <a16:creationId xmlns:a16="http://schemas.microsoft.com/office/drawing/2014/main" id="{D060C79C-81FF-4760-B9E0-60BBF62CDF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95829" y="1449310"/>
            <a:ext cx="554655" cy="554655"/>
          </a:xfrm>
          <a:prstGeom prst="rect">
            <a:avLst/>
          </a:prstGeom>
        </p:spPr>
      </p:pic>
      <p:pic>
        <p:nvPicPr>
          <p:cNvPr id="7" name="Gráfico 6" descr="Reunión con relleno sólido">
            <a:extLst>
              <a:ext uri="{FF2B5EF4-FFF2-40B4-BE49-F238E27FC236}">
                <a16:creationId xmlns:a16="http://schemas.microsoft.com/office/drawing/2014/main" id="{D4AFBFA8-2011-45FC-92CB-AC8DFFFB27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91557" y="1505720"/>
            <a:ext cx="372035" cy="457200"/>
          </a:xfrm>
          <a:prstGeom prst="rect">
            <a:avLst/>
          </a:prstGeom>
        </p:spPr>
      </p:pic>
      <p:pic>
        <p:nvPicPr>
          <p:cNvPr id="24" name="Picture 24">
            <a:extLst>
              <a:ext uri="{FF2B5EF4-FFF2-40B4-BE49-F238E27FC236}">
                <a16:creationId xmlns:a16="http://schemas.microsoft.com/office/drawing/2014/main" id="{86594919-C2CD-45C7-99F2-5B015009AC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123746" y="4406347"/>
            <a:ext cx="554655" cy="554655"/>
          </a:xfrm>
          <a:prstGeom prst="rect">
            <a:avLst/>
          </a:prstGeom>
        </p:spPr>
      </p:pic>
      <p:pic>
        <p:nvPicPr>
          <p:cNvPr id="12" name="Gráfico 11" descr="Globo terráqueo: América con relleno sólido">
            <a:extLst>
              <a:ext uri="{FF2B5EF4-FFF2-40B4-BE49-F238E27FC236}">
                <a16:creationId xmlns:a16="http://schemas.microsoft.com/office/drawing/2014/main" id="{5393DA66-C520-4DD8-97BB-3B49871812F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83929" y="4447392"/>
            <a:ext cx="457200" cy="457200"/>
          </a:xfrm>
          <a:prstGeom prst="rect">
            <a:avLst/>
          </a:prstGeom>
        </p:spPr>
      </p:pic>
    </p:spTree>
    <p:extLst>
      <p:ext uri="{BB962C8B-B14F-4D97-AF65-F5344CB8AC3E}">
        <p14:creationId xmlns:p14="http://schemas.microsoft.com/office/powerpoint/2010/main" val="1446440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652835" y="646985"/>
            <a:ext cx="9304559" cy="644067"/>
          </a:xfrm>
        </p:spPr>
        <p:txBody>
          <a:bodyPr>
            <a:noAutofit/>
          </a:bodyPr>
          <a:lstStyle/>
          <a:p>
            <a:r>
              <a:rPr lang="es-CR" sz="2800" b="1" dirty="0">
                <a:solidFill>
                  <a:srgbClr val="204775"/>
                </a:solidFill>
                <a:latin typeface="Arial" panose="020B0604020202020204" pitchFamily="34" charset="0"/>
                <a:cs typeface="Arial" panose="020B0604020202020204" pitchFamily="34" charset="0"/>
              </a:rPr>
              <a:t>Educación Financiera</a:t>
            </a:r>
            <a:br>
              <a:rPr lang="es-CR" sz="2800" dirty="0">
                <a:solidFill>
                  <a:schemeClr val="accent1">
                    <a:lumMod val="50000"/>
                  </a:schemeClr>
                </a:solidFill>
                <a:latin typeface="Arial" panose="020B0604020202020204" pitchFamily="34" charset="0"/>
                <a:cs typeface="Arial" panose="020B0604020202020204" pitchFamily="34" charset="0"/>
              </a:rPr>
            </a:br>
            <a:endParaRPr lang="es-CR" sz="2800" b="1" dirty="0">
              <a:solidFill>
                <a:srgbClr val="204775"/>
              </a:solidFill>
              <a:latin typeface="Arial" panose="020B0604020202020204" pitchFamily="34" charset="0"/>
              <a:cs typeface="Arial" panose="020B0604020202020204" pitchFamily="34" charset="0"/>
            </a:endParaRP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sp>
        <p:nvSpPr>
          <p:cNvPr id="8" name="Elipse 7">
            <a:extLst>
              <a:ext uri="{FF2B5EF4-FFF2-40B4-BE49-F238E27FC236}">
                <a16:creationId xmlns:a16="http://schemas.microsoft.com/office/drawing/2014/main" id="{6B881F23-0443-42B7-9B9E-EFF1476169CC}"/>
              </a:ext>
            </a:extLst>
          </p:cNvPr>
          <p:cNvSpPr/>
          <p:nvPr/>
        </p:nvSpPr>
        <p:spPr>
          <a:xfrm>
            <a:off x="2048763" y="1786180"/>
            <a:ext cx="128629" cy="115577"/>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Elipse 8">
            <a:extLst>
              <a:ext uri="{FF2B5EF4-FFF2-40B4-BE49-F238E27FC236}">
                <a16:creationId xmlns:a16="http://schemas.microsoft.com/office/drawing/2014/main" id="{FC0F7862-0C44-4D19-BBC9-230A8FF19944}"/>
              </a:ext>
            </a:extLst>
          </p:cNvPr>
          <p:cNvSpPr/>
          <p:nvPr/>
        </p:nvSpPr>
        <p:spPr>
          <a:xfrm>
            <a:off x="2045461" y="2026219"/>
            <a:ext cx="128629" cy="115577"/>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CuadroTexto 13">
            <a:extLst>
              <a:ext uri="{FF2B5EF4-FFF2-40B4-BE49-F238E27FC236}">
                <a16:creationId xmlns:a16="http://schemas.microsoft.com/office/drawing/2014/main" id="{DEA1472F-C134-4306-AD74-4F21DA830E99}"/>
              </a:ext>
            </a:extLst>
          </p:cNvPr>
          <p:cNvSpPr txBox="1"/>
          <p:nvPr/>
        </p:nvSpPr>
        <p:spPr>
          <a:xfrm>
            <a:off x="2182425" y="1692568"/>
            <a:ext cx="3776942" cy="1453155"/>
          </a:xfrm>
          <a:prstGeom prst="rect">
            <a:avLst/>
          </a:prstGeom>
          <a:noFill/>
        </p:spPr>
        <p:txBody>
          <a:bodyPr wrap="square" rtlCol="0">
            <a:spAutoFit/>
          </a:bodyPr>
          <a:lstStyle/>
          <a:p>
            <a:pPr marL="0" lvl="0" indent="0" algn="just">
              <a:lnSpc>
                <a:spcPct val="115000"/>
              </a:lnSpc>
              <a:buFont typeface="+mj-lt"/>
              <a:buNone/>
              <a:tabLst>
                <a:tab pos="1574800" algn="l"/>
              </a:tabLst>
            </a:pPr>
            <a:r>
              <a:rPr lang="es-419" sz="1300" dirty="0">
                <a:effectLst/>
                <a:latin typeface="Arial" panose="020B0604020202020204" pitchFamily="34" charset="0"/>
                <a:ea typeface="Calibri" panose="020F0502020204030204" pitchFamily="34" charset="0"/>
                <a:cs typeface="Times New Roman" panose="02020603050405020304" pitchFamily="18" charset="0"/>
              </a:rPr>
              <a:t>Fraudes digitales.</a:t>
            </a:r>
            <a:endParaRPr lang="es-CR" sz="13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buFont typeface="+mj-lt"/>
              <a:buNone/>
              <a:tabLst>
                <a:tab pos="1574800" algn="l"/>
              </a:tabLst>
            </a:pPr>
            <a:r>
              <a:rPr lang="es-419" sz="1300" dirty="0">
                <a:effectLst/>
                <a:latin typeface="Arial" panose="020B0604020202020204" pitchFamily="34" charset="0"/>
                <a:ea typeface="Calibri" panose="020F0502020204030204" pitchFamily="34" charset="0"/>
                <a:cs typeface="Times New Roman" panose="02020603050405020304" pitchFamily="18" charset="0"/>
              </a:rPr>
              <a:t>Psicología del inversionista:.</a:t>
            </a:r>
            <a:endParaRPr lang="es-CR" sz="13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buFont typeface="+mj-lt"/>
              <a:buNone/>
              <a:tabLst>
                <a:tab pos="1574800" algn="l"/>
              </a:tabLst>
            </a:pPr>
            <a:r>
              <a:rPr lang="es-419" sz="1300" dirty="0">
                <a:effectLst/>
                <a:latin typeface="Arial" panose="020B0604020202020204" pitchFamily="34" charset="0"/>
                <a:ea typeface="Calibri" panose="020F0502020204030204" pitchFamily="34" charset="0"/>
                <a:cs typeface="Times New Roman" panose="02020603050405020304" pitchFamily="18" charset="0"/>
              </a:rPr>
              <a:t>Deberes y derechos del inversionista.  </a:t>
            </a:r>
            <a:endParaRPr lang="es-CR" sz="13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buFont typeface="+mj-lt"/>
              <a:buNone/>
              <a:tabLst>
                <a:tab pos="1574800" algn="l"/>
              </a:tabLst>
            </a:pPr>
            <a:r>
              <a:rPr lang="es-419" sz="1300" dirty="0">
                <a:effectLst/>
                <a:latin typeface="Arial" panose="020B0604020202020204" pitchFamily="34" charset="0"/>
                <a:ea typeface="Calibri" panose="020F0502020204030204" pitchFamily="34" charset="0"/>
                <a:cs typeface="Times New Roman" panose="02020603050405020304" pitchFamily="18" charset="0"/>
              </a:rPr>
              <a:t>Invertir en mercados y productos no regulados: implicaciones y aspectos a considerar</a:t>
            </a:r>
            <a:endParaRPr lang="es-CR" sz="13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800"/>
              </a:spcAft>
              <a:buFont typeface="+mj-lt"/>
              <a:buNone/>
              <a:tabLst>
                <a:tab pos="1574800" algn="l"/>
              </a:tabLst>
            </a:pPr>
            <a:r>
              <a:rPr lang="es-419" sz="1300" dirty="0">
                <a:effectLst/>
                <a:latin typeface="Arial" panose="020B0604020202020204" pitchFamily="34" charset="0"/>
                <a:ea typeface="Calibri" panose="020F0502020204030204" pitchFamily="34" charset="0"/>
                <a:cs typeface="Times New Roman" panose="02020603050405020304" pitchFamily="18" charset="0"/>
              </a:rPr>
              <a:t>Productos autorizados</a:t>
            </a:r>
          </a:p>
        </p:txBody>
      </p:sp>
      <p:sp>
        <p:nvSpPr>
          <p:cNvPr id="15" name="Elipse 14">
            <a:extLst>
              <a:ext uri="{FF2B5EF4-FFF2-40B4-BE49-F238E27FC236}">
                <a16:creationId xmlns:a16="http://schemas.microsoft.com/office/drawing/2014/main" id="{FCF845D4-782C-413A-BFE0-3EFC6F4FC940}"/>
              </a:ext>
            </a:extLst>
          </p:cNvPr>
          <p:cNvSpPr/>
          <p:nvPr/>
        </p:nvSpPr>
        <p:spPr>
          <a:xfrm>
            <a:off x="2045461" y="2208469"/>
            <a:ext cx="128629" cy="115577"/>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Elipse 15">
            <a:extLst>
              <a:ext uri="{FF2B5EF4-FFF2-40B4-BE49-F238E27FC236}">
                <a16:creationId xmlns:a16="http://schemas.microsoft.com/office/drawing/2014/main" id="{6BDBDC99-1AE7-4809-9DE7-2A18D13A1262}"/>
              </a:ext>
            </a:extLst>
          </p:cNvPr>
          <p:cNvSpPr/>
          <p:nvPr/>
        </p:nvSpPr>
        <p:spPr>
          <a:xfrm>
            <a:off x="2045461" y="2403636"/>
            <a:ext cx="128629" cy="115577"/>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8" name="Título 1">
            <a:extLst>
              <a:ext uri="{FF2B5EF4-FFF2-40B4-BE49-F238E27FC236}">
                <a16:creationId xmlns:a16="http://schemas.microsoft.com/office/drawing/2014/main" id="{18D42FFB-5E39-4CE5-97F5-1FB065822CAC}"/>
              </a:ext>
            </a:extLst>
          </p:cNvPr>
          <p:cNvSpPr txBox="1">
            <a:spLocks/>
          </p:cNvSpPr>
          <p:nvPr/>
        </p:nvSpPr>
        <p:spPr>
          <a:xfrm>
            <a:off x="2294080" y="934151"/>
            <a:ext cx="9304559" cy="875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R" sz="1800" dirty="0">
              <a:solidFill>
                <a:schemeClr val="accent1">
                  <a:lumMod val="50000"/>
                </a:schemeClr>
              </a:solidFill>
              <a:latin typeface="Arial" panose="020B0604020202020204" pitchFamily="34" charset="0"/>
              <a:cs typeface="Arial" panose="020B0604020202020204" pitchFamily="34" charset="0"/>
            </a:endParaRPr>
          </a:p>
        </p:txBody>
      </p:sp>
      <p:sp>
        <p:nvSpPr>
          <p:cNvPr id="17" name="Título 1">
            <a:extLst>
              <a:ext uri="{FF2B5EF4-FFF2-40B4-BE49-F238E27FC236}">
                <a16:creationId xmlns:a16="http://schemas.microsoft.com/office/drawing/2014/main" id="{AA60616E-AB28-40AD-885C-DC08369A285D}"/>
              </a:ext>
            </a:extLst>
          </p:cNvPr>
          <p:cNvSpPr txBox="1">
            <a:spLocks/>
          </p:cNvSpPr>
          <p:nvPr/>
        </p:nvSpPr>
        <p:spPr>
          <a:xfrm>
            <a:off x="2126395" y="1006401"/>
            <a:ext cx="9304559" cy="875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1600" b="1" dirty="0">
                <a:solidFill>
                  <a:schemeClr val="accent1">
                    <a:lumMod val="50000"/>
                  </a:schemeClr>
                </a:solidFill>
                <a:latin typeface="Arial" panose="020B0604020202020204" pitchFamily="34" charset="0"/>
                <a:cs typeface="Arial" panose="020B0604020202020204" pitchFamily="34" charset="0"/>
              </a:rPr>
              <a:t>Redes sociales</a:t>
            </a:r>
            <a:endParaRPr lang="es-CR" sz="1600" b="1" dirty="0">
              <a:solidFill>
                <a:srgbClr val="204775"/>
              </a:solidFill>
              <a:latin typeface="Arial" panose="020B0604020202020204" pitchFamily="34" charset="0"/>
              <a:cs typeface="Arial" panose="020B0604020202020204" pitchFamily="34" charset="0"/>
            </a:endParaRPr>
          </a:p>
        </p:txBody>
      </p:sp>
      <p:grpSp>
        <p:nvGrpSpPr>
          <p:cNvPr id="22" name="Grupo 21">
            <a:extLst>
              <a:ext uri="{FF2B5EF4-FFF2-40B4-BE49-F238E27FC236}">
                <a16:creationId xmlns:a16="http://schemas.microsoft.com/office/drawing/2014/main" id="{3433A4FA-BB73-45F2-A8AD-44F73A0F0D7F}"/>
              </a:ext>
            </a:extLst>
          </p:cNvPr>
          <p:cNvGrpSpPr/>
          <p:nvPr/>
        </p:nvGrpSpPr>
        <p:grpSpPr>
          <a:xfrm>
            <a:off x="6103893" y="1065904"/>
            <a:ext cx="3568419" cy="1196333"/>
            <a:chOff x="2242010" y="1788201"/>
            <a:chExt cx="4814547" cy="1383783"/>
          </a:xfrm>
          <a:effectLst/>
        </p:grpSpPr>
        <p:grpSp>
          <p:nvGrpSpPr>
            <p:cNvPr id="23" name="Group 10">
              <a:extLst>
                <a:ext uri="{FF2B5EF4-FFF2-40B4-BE49-F238E27FC236}">
                  <a16:creationId xmlns:a16="http://schemas.microsoft.com/office/drawing/2014/main" id="{E129D7B2-037A-4174-A193-999B4C022C69}"/>
                </a:ext>
              </a:extLst>
            </p:cNvPr>
            <p:cNvGrpSpPr/>
            <p:nvPr/>
          </p:nvGrpSpPr>
          <p:grpSpPr>
            <a:xfrm>
              <a:off x="2242010" y="1788201"/>
              <a:ext cx="4814547" cy="1383783"/>
              <a:chOff x="77619" y="1818773"/>
              <a:chExt cx="14995938" cy="4116867"/>
            </a:xfrm>
          </p:grpSpPr>
          <p:pic>
            <p:nvPicPr>
              <p:cNvPr id="28" name="Picture 11">
                <a:extLst>
                  <a:ext uri="{FF2B5EF4-FFF2-40B4-BE49-F238E27FC236}">
                    <a16:creationId xmlns:a16="http://schemas.microsoft.com/office/drawing/2014/main" id="{ADBCA8B6-732E-4B90-AEB5-0C0BF7F5F9FD}"/>
                  </a:ext>
                </a:extLst>
              </p:cNvPr>
              <p:cNvPicPr>
                <a:picLocks noChangeAspect="1"/>
              </p:cNvPicPr>
              <p:nvPr/>
            </p:nvPicPr>
            <p:blipFill rotWithShape="1">
              <a:blip r:embed="rId6"/>
              <a:srcRect r="59213"/>
              <a:stretch/>
            </p:blipFill>
            <p:spPr>
              <a:xfrm>
                <a:off x="77619" y="2172732"/>
                <a:ext cx="6787532" cy="3762908"/>
              </a:xfrm>
              <a:prstGeom prst="rect">
                <a:avLst/>
              </a:prstGeom>
            </p:spPr>
          </p:pic>
          <p:grpSp>
            <p:nvGrpSpPr>
              <p:cNvPr id="29" name="Group 12">
                <a:extLst>
                  <a:ext uri="{FF2B5EF4-FFF2-40B4-BE49-F238E27FC236}">
                    <a16:creationId xmlns:a16="http://schemas.microsoft.com/office/drawing/2014/main" id="{3BF66FCB-54A5-4894-B37D-5FEBE479F262}"/>
                  </a:ext>
                </a:extLst>
              </p:cNvPr>
              <p:cNvGrpSpPr/>
              <p:nvPr/>
            </p:nvGrpSpPr>
            <p:grpSpPr>
              <a:xfrm>
                <a:off x="2342367" y="1856054"/>
                <a:ext cx="4445164" cy="353961"/>
                <a:chOff x="0" y="0"/>
                <a:chExt cx="1913890" cy="152400"/>
              </a:xfrm>
            </p:grpSpPr>
            <p:sp>
              <p:nvSpPr>
                <p:cNvPr id="32" name="Freeform 13">
                  <a:extLst>
                    <a:ext uri="{FF2B5EF4-FFF2-40B4-BE49-F238E27FC236}">
                      <a16:creationId xmlns:a16="http://schemas.microsoft.com/office/drawing/2014/main" id="{F2AD7379-49E0-408F-986D-8DBA4D615F6C}"/>
                    </a:ext>
                  </a:extLst>
                </p:cNvPr>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FFFFFF"/>
                </a:solidFill>
              </p:spPr>
            </p:sp>
          </p:grpSp>
          <p:grpSp>
            <p:nvGrpSpPr>
              <p:cNvPr id="30" name="Group 14">
                <a:extLst>
                  <a:ext uri="{FF2B5EF4-FFF2-40B4-BE49-F238E27FC236}">
                    <a16:creationId xmlns:a16="http://schemas.microsoft.com/office/drawing/2014/main" id="{B736F1A5-567E-42FA-8648-DFC95DA4036C}"/>
                  </a:ext>
                </a:extLst>
              </p:cNvPr>
              <p:cNvGrpSpPr/>
              <p:nvPr/>
            </p:nvGrpSpPr>
            <p:grpSpPr>
              <a:xfrm>
                <a:off x="10628393" y="1818773"/>
                <a:ext cx="4445164" cy="353961"/>
                <a:chOff x="0" y="0"/>
                <a:chExt cx="1913890" cy="152400"/>
              </a:xfrm>
            </p:grpSpPr>
            <p:sp>
              <p:nvSpPr>
                <p:cNvPr id="31" name="Freeform 15">
                  <a:extLst>
                    <a:ext uri="{FF2B5EF4-FFF2-40B4-BE49-F238E27FC236}">
                      <a16:creationId xmlns:a16="http://schemas.microsoft.com/office/drawing/2014/main" id="{34D1F3EA-02B2-4966-AE74-1EC71354B4A9}"/>
                    </a:ext>
                  </a:extLst>
                </p:cNvPr>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FFFFFF"/>
                </a:solidFill>
              </p:spPr>
            </p:sp>
          </p:grpSp>
        </p:grpSp>
        <p:grpSp>
          <p:nvGrpSpPr>
            <p:cNvPr id="24" name="Group 10">
              <a:extLst>
                <a:ext uri="{FF2B5EF4-FFF2-40B4-BE49-F238E27FC236}">
                  <a16:creationId xmlns:a16="http://schemas.microsoft.com/office/drawing/2014/main" id="{11E4D67F-FC13-4DED-9384-4CF3885C0A71}"/>
                </a:ext>
              </a:extLst>
            </p:cNvPr>
            <p:cNvGrpSpPr/>
            <p:nvPr/>
          </p:nvGrpSpPr>
          <p:grpSpPr>
            <a:xfrm>
              <a:off x="4403747" y="1907176"/>
              <a:ext cx="2292928" cy="1264808"/>
              <a:chOff x="8251907" y="0"/>
              <a:chExt cx="6821650" cy="3762908"/>
            </a:xfrm>
          </p:grpSpPr>
          <p:pic>
            <p:nvPicPr>
              <p:cNvPr id="25" name="Picture 11">
                <a:extLst>
                  <a:ext uri="{FF2B5EF4-FFF2-40B4-BE49-F238E27FC236}">
                    <a16:creationId xmlns:a16="http://schemas.microsoft.com/office/drawing/2014/main" id="{89C89BE3-78B3-42B5-AB05-D60C624BA807}"/>
                  </a:ext>
                </a:extLst>
              </p:cNvPr>
              <p:cNvPicPr>
                <a:picLocks noChangeAspect="1"/>
              </p:cNvPicPr>
              <p:nvPr/>
            </p:nvPicPr>
            <p:blipFill rotWithShape="1">
              <a:blip r:embed="rId6"/>
              <a:srcRect l="49587" r="11455"/>
              <a:stretch/>
            </p:blipFill>
            <p:spPr>
              <a:xfrm>
                <a:off x="8251907" y="0"/>
                <a:ext cx="6483252" cy="3762908"/>
              </a:xfrm>
              <a:prstGeom prst="rect">
                <a:avLst/>
              </a:prstGeom>
            </p:spPr>
          </p:pic>
          <p:grpSp>
            <p:nvGrpSpPr>
              <p:cNvPr id="26" name="Group 14">
                <a:extLst>
                  <a:ext uri="{FF2B5EF4-FFF2-40B4-BE49-F238E27FC236}">
                    <a16:creationId xmlns:a16="http://schemas.microsoft.com/office/drawing/2014/main" id="{64740E99-612A-47D8-ACD6-71957C501792}"/>
                  </a:ext>
                </a:extLst>
              </p:cNvPr>
              <p:cNvGrpSpPr/>
              <p:nvPr/>
            </p:nvGrpSpPr>
            <p:grpSpPr>
              <a:xfrm>
                <a:off x="10628393" y="1818773"/>
                <a:ext cx="4445164" cy="353961"/>
                <a:chOff x="0" y="0"/>
                <a:chExt cx="1913890" cy="152400"/>
              </a:xfrm>
            </p:grpSpPr>
            <p:sp>
              <p:nvSpPr>
                <p:cNvPr id="27" name="Freeform 15">
                  <a:extLst>
                    <a:ext uri="{FF2B5EF4-FFF2-40B4-BE49-F238E27FC236}">
                      <a16:creationId xmlns:a16="http://schemas.microsoft.com/office/drawing/2014/main" id="{AF063425-2262-4670-AAA1-1C3A3B6AF234}"/>
                    </a:ext>
                  </a:extLst>
                </p:cNvPr>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FFFFFF"/>
                </a:solidFill>
              </p:spPr>
            </p:sp>
          </p:grpSp>
        </p:grpSp>
      </p:grpSp>
      <p:pic>
        <p:nvPicPr>
          <p:cNvPr id="33" name="Imagen 32">
            <a:extLst>
              <a:ext uri="{FF2B5EF4-FFF2-40B4-BE49-F238E27FC236}">
                <a16:creationId xmlns:a16="http://schemas.microsoft.com/office/drawing/2014/main" id="{6607EACD-3840-4321-B871-39E711A10559}"/>
              </a:ext>
            </a:extLst>
          </p:cNvPr>
          <p:cNvPicPr>
            <a:picLocks noChangeAspect="1"/>
          </p:cNvPicPr>
          <p:nvPr/>
        </p:nvPicPr>
        <p:blipFill>
          <a:blip r:embed="rId7"/>
          <a:stretch>
            <a:fillRect/>
          </a:stretch>
        </p:blipFill>
        <p:spPr>
          <a:xfrm>
            <a:off x="7870802" y="2337002"/>
            <a:ext cx="1450471" cy="1434283"/>
          </a:xfrm>
          <a:prstGeom prst="rect">
            <a:avLst/>
          </a:prstGeom>
          <a:effectLst>
            <a:outerShdw blurRad="50800" dist="38100" dir="5400000" algn="t" rotWithShape="0">
              <a:prstClr val="black">
                <a:alpha val="40000"/>
              </a:prstClr>
            </a:outerShdw>
          </a:effectLst>
        </p:spPr>
      </p:pic>
      <p:pic>
        <p:nvPicPr>
          <p:cNvPr id="34" name="Imagen 33">
            <a:extLst>
              <a:ext uri="{FF2B5EF4-FFF2-40B4-BE49-F238E27FC236}">
                <a16:creationId xmlns:a16="http://schemas.microsoft.com/office/drawing/2014/main" id="{C4529C73-1049-4611-80EA-AC344DDE201D}"/>
              </a:ext>
            </a:extLst>
          </p:cNvPr>
          <p:cNvPicPr>
            <a:picLocks noChangeAspect="1"/>
          </p:cNvPicPr>
          <p:nvPr/>
        </p:nvPicPr>
        <p:blipFill rotWithShape="1">
          <a:blip r:embed="rId8"/>
          <a:srcRect l="23404"/>
          <a:stretch/>
        </p:blipFill>
        <p:spPr>
          <a:xfrm>
            <a:off x="6147843" y="2312934"/>
            <a:ext cx="1571205" cy="1492161"/>
          </a:xfrm>
          <a:prstGeom prst="rect">
            <a:avLst/>
          </a:prstGeom>
          <a:effectLst>
            <a:outerShdw blurRad="50800" dist="38100" dir="2700000" algn="tl" rotWithShape="0">
              <a:prstClr val="black">
                <a:alpha val="40000"/>
              </a:prstClr>
            </a:outerShdw>
          </a:effectLst>
        </p:spPr>
      </p:pic>
      <p:pic>
        <p:nvPicPr>
          <p:cNvPr id="36" name="Imagen 35">
            <a:extLst>
              <a:ext uri="{FF2B5EF4-FFF2-40B4-BE49-F238E27FC236}">
                <a16:creationId xmlns:a16="http://schemas.microsoft.com/office/drawing/2014/main" id="{2395CD23-291B-44DE-99DE-1AE1209F34D4}"/>
              </a:ext>
            </a:extLst>
          </p:cNvPr>
          <p:cNvPicPr>
            <a:picLocks noChangeAspect="1"/>
          </p:cNvPicPr>
          <p:nvPr/>
        </p:nvPicPr>
        <p:blipFill>
          <a:blip r:embed="rId9"/>
          <a:stretch>
            <a:fillRect/>
          </a:stretch>
        </p:blipFill>
        <p:spPr>
          <a:xfrm>
            <a:off x="9566137" y="1602703"/>
            <a:ext cx="1864817" cy="1925532"/>
          </a:xfrm>
          <a:prstGeom prst="rect">
            <a:avLst/>
          </a:prstGeom>
          <a:effectLst>
            <a:outerShdw blurRad="63500" sx="102000" sy="102000" algn="ctr" rotWithShape="0">
              <a:prstClr val="black">
                <a:alpha val="40000"/>
              </a:prstClr>
            </a:outerShdw>
          </a:effectLst>
        </p:spPr>
      </p:pic>
      <p:sp>
        <p:nvSpPr>
          <p:cNvPr id="37" name="Título 1">
            <a:extLst>
              <a:ext uri="{FF2B5EF4-FFF2-40B4-BE49-F238E27FC236}">
                <a16:creationId xmlns:a16="http://schemas.microsoft.com/office/drawing/2014/main" id="{3B43DF8B-1010-4765-A0F6-988D20AF8F53}"/>
              </a:ext>
            </a:extLst>
          </p:cNvPr>
          <p:cNvSpPr txBox="1">
            <a:spLocks/>
          </p:cNvSpPr>
          <p:nvPr/>
        </p:nvSpPr>
        <p:spPr>
          <a:xfrm>
            <a:off x="2243589" y="3831890"/>
            <a:ext cx="9304559" cy="875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lnSpc>
                <a:spcPct val="115000"/>
              </a:lnSpc>
              <a:spcAft>
                <a:spcPts val="800"/>
              </a:spcAft>
              <a:tabLst>
                <a:tab pos="1574800" algn="l"/>
              </a:tabLst>
            </a:pPr>
            <a:r>
              <a:rPr lang="es-CR" sz="16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Estrategia Nacional de Educación </a:t>
            </a:r>
            <a:r>
              <a:rPr lang="es-CR" sz="1600" b="1" dirty="0">
                <a:solidFill>
                  <a:schemeClr val="accent1">
                    <a:lumMod val="50000"/>
                  </a:schemeClr>
                </a:solidFill>
                <a:latin typeface="Arial" panose="020B0604020202020204" pitchFamily="34" charset="0"/>
                <a:cs typeface="Arial" panose="020B0604020202020204" pitchFamily="34" charset="0"/>
              </a:rPr>
              <a:t>Financiera</a:t>
            </a:r>
            <a:r>
              <a:rPr lang="es-CR" sz="16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MEIC</a:t>
            </a:r>
          </a:p>
        </p:txBody>
      </p:sp>
      <p:sp>
        <p:nvSpPr>
          <p:cNvPr id="38" name="Elipse 37">
            <a:extLst>
              <a:ext uri="{FF2B5EF4-FFF2-40B4-BE49-F238E27FC236}">
                <a16:creationId xmlns:a16="http://schemas.microsoft.com/office/drawing/2014/main" id="{B0AED81A-C2AF-42A3-9725-11C93D577059}"/>
              </a:ext>
            </a:extLst>
          </p:cNvPr>
          <p:cNvSpPr/>
          <p:nvPr/>
        </p:nvSpPr>
        <p:spPr>
          <a:xfrm>
            <a:off x="2048255" y="2842424"/>
            <a:ext cx="128629" cy="115577"/>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0" name="CuadroTexto 39">
            <a:extLst>
              <a:ext uri="{FF2B5EF4-FFF2-40B4-BE49-F238E27FC236}">
                <a16:creationId xmlns:a16="http://schemas.microsoft.com/office/drawing/2014/main" id="{67AA01D8-E626-44E7-82E5-AABED9D64AF3}"/>
              </a:ext>
            </a:extLst>
          </p:cNvPr>
          <p:cNvSpPr txBox="1"/>
          <p:nvPr/>
        </p:nvSpPr>
        <p:spPr>
          <a:xfrm>
            <a:off x="2294080" y="4590843"/>
            <a:ext cx="4433202" cy="1692771"/>
          </a:xfrm>
          <a:prstGeom prst="rect">
            <a:avLst/>
          </a:prstGeom>
          <a:noFill/>
        </p:spPr>
        <p:txBody>
          <a:bodyPr wrap="square" rtlCol="0">
            <a:spAutoFit/>
          </a:bodyPr>
          <a:lstStyle/>
          <a:p>
            <a:pPr>
              <a:buClr>
                <a:srgbClr val="81BD41"/>
              </a:buClr>
            </a:pPr>
            <a:r>
              <a:rPr lang="es-CR" sz="1300" dirty="0">
                <a:latin typeface="Arial" panose="020B0604020202020204" pitchFamily="34" charset="0"/>
                <a:cs typeface="Arial" panose="020B0604020202020204" pitchFamily="34" charset="0"/>
              </a:rPr>
              <a:t>Contenido para IV Bloque de II </a:t>
            </a:r>
            <a:r>
              <a:rPr lang="es-CR" sz="1300" dirty="0" err="1">
                <a:latin typeface="Arial" panose="020B0604020202020204" pitchFamily="34" charset="0"/>
                <a:cs typeface="Arial" panose="020B0604020202020204" pitchFamily="34" charset="0"/>
              </a:rPr>
              <a:t>Guia</a:t>
            </a:r>
            <a:r>
              <a:rPr lang="es-CR" sz="1300" dirty="0">
                <a:latin typeface="Arial" panose="020B0604020202020204" pitchFamily="34" charset="0"/>
                <a:cs typeface="Arial" panose="020B0604020202020204" pitchFamily="34" charset="0"/>
              </a:rPr>
              <a:t> de Educación Financiera Virtual INA-MEIC</a:t>
            </a:r>
          </a:p>
          <a:p>
            <a:pPr>
              <a:buClr>
                <a:srgbClr val="81BD41"/>
              </a:buClr>
            </a:pPr>
            <a:r>
              <a:rPr lang="es-CR" sz="1300" dirty="0">
                <a:latin typeface="Arial" panose="020B0604020202020204" pitchFamily="34" charset="0"/>
                <a:cs typeface="Arial" panose="020B0604020202020204" pitchFamily="34" charset="0"/>
              </a:rPr>
              <a:t>Difusión de material de la Estrategia sobre educación financiera en redes sociales</a:t>
            </a:r>
          </a:p>
          <a:p>
            <a:pPr>
              <a:buClr>
                <a:srgbClr val="81BD41"/>
              </a:buClr>
            </a:pPr>
            <a:r>
              <a:rPr lang="es-CR" sz="1300" dirty="0" err="1">
                <a:latin typeface="Arial" panose="020B0604020202020204" pitchFamily="34" charset="0"/>
                <a:cs typeface="Arial" panose="020B0604020202020204" pitchFamily="34" charset="0"/>
              </a:rPr>
              <a:t>Webinar</a:t>
            </a:r>
            <a:r>
              <a:rPr lang="es-CR" sz="1300" dirty="0">
                <a:latin typeface="Arial" panose="020B0604020202020204" pitchFamily="34" charset="0"/>
                <a:cs typeface="Arial" panose="020B0604020202020204" pitchFamily="34" charset="0"/>
              </a:rPr>
              <a:t> sobre fondos de inversión en colaboración con el MEIC</a:t>
            </a:r>
          </a:p>
          <a:p>
            <a:pPr>
              <a:buClr>
                <a:srgbClr val="81BD41"/>
              </a:buClr>
            </a:pPr>
            <a:r>
              <a:rPr lang="es-CR" sz="1300" dirty="0">
                <a:latin typeface="Arial" panose="020B0604020202020204" pitchFamily="34" charset="0"/>
                <a:cs typeface="Arial" panose="020B0604020202020204" pitchFamily="34" charset="0"/>
              </a:rPr>
              <a:t>Acciones conjuntas con las otras Superintendencias</a:t>
            </a:r>
          </a:p>
          <a:p>
            <a:pPr>
              <a:buClr>
                <a:srgbClr val="81BD41"/>
              </a:buClr>
            </a:pPr>
            <a:r>
              <a:rPr lang="es-CR" sz="1300" dirty="0">
                <a:latin typeface="Arial" panose="020B0604020202020204" pitchFamily="34" charset="0"/>
                <a:cs typeface="Arial" panose="020B0604020202020204" pitchFamily="34" charset="0"/>
              </a:rPr>
              <a:t>Sección en el sitio de Sugeval sobre la Estrategia</a:t>
            </a:r>
          </a:p>
        </p:txBody>
      </p:sp>
      <p:sp>
        <p:nvSpPr>
          <p:cNvPr id="41" name="Elipse 40">
            <a:extLst>
              <a:ext uri="{FF2B5EF4-FFF2-40B4-BE49-F238E27FC236}">
                <a16:creationId xmlns:a16="http://schemas.microsoft.com/office/drawing/2014/main" id="{3957D246-2160-4C9E-A572-0F2BDDF76CF0}"/>
              </a:ext>
            </a:extLst>
          </p:cNvPr>
          <p:cNvSpPr/>
          <p:nvPr/>
        </p:nvSpPr>
        <p:spPr>
          <a:xfrm>
            <a:off x="2118262" y="4667776"/>
            <a:ext cx="128629" cy="115577"/>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2" name="Elipse 41">
            <a:extLst>
              <a:ext uri="{FF2B5EF4-FFF2-40B4-BE49-F238E27FC236}">
                <a16:creationId xmlns:a16="http://schemas.microsoft.com/office/drawing/2014/main" id="{EB688ABA-087A-413A-AD61-9DFD5D2614F7}"/>
              </a:ext>
            </a:extLst>
          </p:cNvPr>
          <p:cNvSpPr/>
          <p:nvPr/>
        </p:nvSpPr>
        <p:spPr>
          <a:xfrm>
            <a:off x="2114960" y="4891189"/>
            <a:ext cx="128629" cy="115577"/>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3" name="Elipse 42">
            <a:extLst>
              <a:ext uri="{FF2B5EF4-FFF2-40B4-BE49-F238E27FC236}">
                <a16:creationId xmlns:a16="http://schemas.microsoft.com/office/drawing/2014/main" id="{F538659E-35A4-4339-852F-7A828E615706}"/>
              </a:ext>
            </a:extLst>
          </p:cNvPr>
          <p:cNvSpPr/>
          <p:nvPr/>
        </p:nvSpPr>
        <p:spPr>
          <a:xfrm>
            <a:off x="2114960" y="5073439"/>
            <a:ext cx="128629" cy="115577"/>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4" name="Elipse 43">
            <a:extLst>
              <a:ext uri="{FF2B5EF4-FFF2-40B4-BE49-F238E27FC236}">
                <a16:creationId xmlns:a16="http://schemas.microsoft.com/office/drawing/2014/main" id="{F3AB9B61-1605-4423-BAE1-C762388E4A8C}"/>
              </a:ext>
            </a:extLst>
          </p:cNvPr>
          <p:cNvSpPr/>
          <p:nvPr/>
        </p:nvSpPr>
        <p:spPr>
          <a:xfrm>
            <a:off x="2118262" y="5482898"/>
            <a:ext cx="128629" cy="115577"/>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5" name="Elipse 44">
            <a:extLst>
              <a:ext uri="{FF2B5EF4-FFF2-40B4-BE49-F238E27FC236}">
                <a16:creationId xmlns:a16="http://schemas.microsoft.com/office/drawing/2014/main" id="{650EAE2E-26C0-4A88-A077-6F34B8740317}"/>
              </a:ext>
            </a:extLst>
          </p:cNvPr>
          <p:cNvSpPr/>
          <p:nvPr/>
        </p:nvSpPr>
        <p:spPr>
          <a:xfrm>
            <a:off x="2118262" y="5854362"/>
            <a:ext cx="128629" cy="115577"/>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46" name="Imagen 45">
            <a:extLst>
              <a:ext uri="{FF2B5EF4-FFF2-40B4-BE49-F238E27FC236}">
                <a16:creationId xmlns:a16="http://schemas.microsoft.com/office/drawing/2014/main" id="{0FFE5854-24EC-447B-A3A6-DE3CCA9D4319}"/>
              </a:ext>
            </a:extLst>
          </p:cNvPr>
          <p:cNvPicPr>
            <a:picLocks noChangeAspect="1"/>
          </p:cNvPicPr>
          <p:nvPr/>
        </p:nvPicPr>
        <p:blipFill>
          <a:blip r:embed="rId10"/>
          <a:stretch>
            <a:fillRect/>
          </a:stretch>
        </p:blipFill>
        <p:spPr>
          <a:xfrm>
            <a:off x="10057589" y="4216171"/>
            <a:ext cx="2134411" cy="2533453"/>
          </a:xfrm>
          <a:prstGeom prst="rect">
            <a:avLst/>
          </a:prstGeom>
          <a:effectLst>
            <a:outerShdw blurRad="50800" dist="38100" dir="5400000" algn="t" rotWithShape="0">
              <a:prstClr val="black">
                <a:alpha val="40000"/>
              </a:prstClr>
            </a:outerShdw>
          </a:effectLst>
        </p:spPr>
      </p:pic>
      <p:pic>
        <p:nvPicPr>
          <p:cNvPr id="47" name="Imagen 46">
            <a:extLst>
              <a:ext uri="{FF2B5EF4-FFF2-40B4-BE49-F238E27FC236}">
                <a16:creationId xmlns:a16="http://schemas.microsoft.com/office/drawing/2014/main" id="{D5898485-2C59-4C9B-8218-C2C87CB7F6F2}"/>
              </a:ext>
            </a:extLst>
          </p:cNvPr>
          <p:cNvPicPr>
            <a:picLocks noChangeAspect="1"/>
          </p:cNvPicPr>
          <p:nvPr/>
        </p:nvPicPr>
        <p:blipFill>
          <a:blip r:embed="rId11"/>
          <a:stretch>
            <a:fillRect/>
          </a:stretch>
        </p:blipFill>
        <p:spPr>
          <a:xfrm>
            <a:off x="6823490" y="4783353"/>
            <a:ext cx="3137891" cy="155969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9172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732634" y="380163"/>
            <a:ext cx="9304559" cy="875861"/>
          </a:xfrm>
        </p:spPr>
        <p:txBody>
          <a:bodyPr>
            <a:noAutofit/>
          </a:bodyPr>
          <a:lstStyle/>
          <a:p>
            <a:r>
              <a:rPr lang="es-CR" sz="2800" b="1" dirty="0">
                <a:solidFill>
                  <a:srgbClr val="204775"/>
                </a:solidFill>
                <a:latin typeface="Arial" panose="020B0604020202020204" pitchFamily="34" charset="0"/>
                <a:cs typeface="Arial" panose="020B0604020202020204" pitchFamily="34" charset="0"/>
              </a:rPr>
              <a:t>Canales de atención</a:t>
            </a: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grpSp>
        <p:nvGrpSpPr>
          <p:cNvPr id="17" name="Grupo 16">
            <a:extLst>
              <a:ext uri="{FF2B5EF4-FFF2-40B4-BE49-F238E27FC236}">
                <a16:creationId xmlns:a16="http://schemas.microsoft.com/office/drawing/2014/main" id="{FACA2CDF-725C-4174-A313-C23E11024062}"/>
              </a:ext>
            </a:extLst>
          </p:cNvPr>
          <p:cNvGrpSpPr/>
          <p:nvPr/>
        </p:nvGrpSpPr>
        <p:grpSpPr>
          <a:xfrm>
            <a:off x="4288535" y="4980214"/>
            <a:ext cx="5155388" cy="1542845"/>
            <a:chOff x="4284663" y="2817649"/>
            <a:chExt cx="3185794" cy="1808646"/>
          </a:xfrm>
        </p:grpSpPr>
        <p:sp>
          <p:nvSpPr>
            <p:cNvPr id="18" name="AutoShape 106">
              <a:extLst>
                <a:ext uri="{FF2B5EF4-FFF2-40B4-BE49-F238E27FC236}">
                  <a16:creationId xmlns:a16="http://schemas.microsoft.com/office/drawing/2014/main" id="{141D8361-B2F1-4910-B224-032DF3255479}"/>
                </a:ext>
              </a:extLst>
            </p:cNvPr>
            <p:cNvSpPr/>
            <p:nvPr/>
          </p:nvSpPr>
          <p:spPr>
            <a:xfrm>
              <a:off x="4294969" y="4178147"/>
              <a:ext cx="1179269" cy="8433"/>
            </a:xfrm>
            <a:prstGeom prst="rect">
              <a:avLst/>
            </a:prstGeom>
            <a:solidFill>
              <a:srgbClr val="777777">
                <a:alpha val="41961"/>
              </a:srgbClr>
            </a:solidFill>
          </p:spPr>
        </p:sp>
        <p:sp>
          <p:nvSpPr>
            <p:cNvPr id="19" name="AutoShape 107">
              <a:extLst>
                <a:ext uri="{FF2B5EF4-FFF2-40B4-BE49-F238E27FC236}">
                  <a16:creationId xmlns:a16="http://schemas.microsoft.com/office/drawing/2014/main" id="{251050E6-1D96-4362-8660-61FD505E8E24}"/>
                </a:ext>
              </a:extLst>
            </p:cNvPr>
            <p:cNvSpPr/>
            <p:nvPr/>
          </p:nvSpPr>
          <p:spPr>
            <a:xfrm>
              <a:off x="4335616" y="2817649"/>
              <a:ext cx="1105494" cy="431105"/>
            </a:xfrm>
            <a:prstGeom prst="rect">
              <a:avLst/>
            </a:prstGeom>
            <a:solidFill>
              <a:srgbClr val="BBBDC0"/>
            </a:solidFill>
          </p:spPr>
        </p:sp>
        <p:grpSp>
          <p:nvGrpSpPr>
            <p:cNvPr id="20" name="Group 108">
              <a:extLst>
                <a:ext uri="{FF2B5EF4-FFF2-40B4-BE49-F238E27FC236}">
                  <a16:creationId xmlns:a16="http://schemas.microsoft.com/office/drawing/2014/main" id="{E7A36909-9CDC-444C-AE88-BD8B42A936EB}"/>
                </a:ext>
              </a:extLst>
            </p:cNvPr>
            <p:cNvGrpSpPr/>
            <p:nvPr/>
          </p:nvGrpSpPr>
          <p:grpSpPr>
            <a:xfrm>
              <a:off x="5500987" y="3382695"/>
              <a:ext cx="968817" cy="1235112"/>
              <a:chOff x="0" y="0"/>
              <a:chExt cx="3620608" cy="4615790"/>
            </a:xfrm>
          </p:grpSpPr>
          <p:sp>
            <p:nvSpPr>
              <p:cNvPr id="48" name="Freeform 109">
                <a:extLst>
                  <a:ext uri="{FF2B5EF4-FFF2-40B4-BE49-F238E27FC236}">
                    <a16:creationId xmlns:a16="http://schemas.microsoft.com/office/drawing/2014/main" id="{EA99B604-269A-4C61-A448-632420DB7CD2}"/>
                  </a:ext>
                </a:extLst>
              </p:cNvPr>
              <p:cNvSpPr/>
              <p:nvPr/>
            </p:nvSpPr>
            <p:spPr>
              <a:xfrm>
                <a:off x="0" y="0"/>
                <a:ext cx="3620608" cy="4615790"/>
              </a:xfrm>
              <a:custGeom>
                <a:avLst/>
                <a:gdLst/>
                <a:ahLst/>
                <a:cxnLst/>
                <a:rect l="l" t="t" r="r" b="b"/>
                <a:pathLst>
                  <a:path w="3620608" h="4615790">
                    <a:moveTo>
                      <a:pt x="0" y="0"/>
                    </a:moveTo>
                    <a:lnTo>
                      <a:pt x="0" y="4615790"/>
                    </a:lnTo>
                    <a:lnTo>
                      <a:pt x="3620608" y="4615790"/>
                    </a:lnTo>
                    <a:lnTo>
                      <a:pt x="3620608" y="0"/>
                    </a:lnTo>
                    <a:lnTo>
                      <a:pt x="0" y="0"/>
                    </a:lnTo>
                    <a:close/>
                    <a:moveTo>
                      <a:pt x="3559647" y="4554830"/>
                    </a:moveTo>
                    <a:lnTo>
                      <a:pt x="59690" y="4554830"/>
                    </a:lnTo>
                    <a:lnTo>
                      <a:pt x="59690" y="59690"/>
                    </a:lnTo>
                    <a:lnTo>
                      <a:pt x="3559648" y="59690"/>
                    </a:lnTo>
                    <a:lnTo>
                      <a:pt x="3559648" y="4554830"/>
                    </a:lnTo>
                    <a:close/>
                  </a:path>
                </a:pathLst>
              </a:custGeom>
              <a:solidFill>
                <a:srgbClr val="0A799A"/>
              </a:solidFill>
            </p:spPr>
          </p:sp>
        </p:grpSp>
        <p:sp>
          <p:nvSpPr>
            <p:cNvPr id="28" name="TextBox 110">
              <a:extLst>
                <a:ext uri="{FF2B5EF4-FFF2-40B4-BE49-F238E27FC236}">
                  <a16:creationId xmlns:a16="http://schemas.microsoft.com/office/drawing/2014/main" id="{1413D980-5BE0-4207-8634-DB64B2136737}"/>
                </a:ext>
              </a:extLst>
            </p:cNvPr>
            <p:cNvSpPr txBox="1"/>
            <p:nvPr/>
          </p:nvSpPr>
          <p:spPr>
            <a:xfrm rot="21540000">
              <a:off x="5502060" y="3516312"/>
              <a:ext cx="965849" cy="74632"/>
            </a:xfrm>
            <a:prstGeom prst="rect">
              <a:avLst/>
            </a:prstGeom>
          </p:spPr>
          <p:txBody>
            <a:bodyPr lIns="0" tIns="0" rIns="0" bIns="0" rtlCol="0" anchor="t">
              <a:spAutoFit/>
            </a:bodyPr>
            <a:lstStyle/>
            <a:p>
              <a:pPr algn="ctr">
                <a:lnSpc>
                  <a:spcPts val="1053"/>
                </a:lnSpc>
              </a:pPr>
              <a:r>
                <a:rPr lang="en-US" sz="1400">
                  <a:solidFill>
                    <a:srgbClr val="191919"/>
                  </a:solidFill>
                  <a:latin typeface="Aileron Regular"/>
                </a:rPr>
                <a:t>287</a:t>
              </a:r>
            </a:p>
          </p:txBody>
        </p:sp>
        <p:sp>
          <p:nvSpPr>
            <p:cNvPr id="29" name="AutoShape 111">
              <a:extLst>
                <a:ext uri="{FF2B5EF4-FFF2-40B4-BE49-F238E27FC236}">
                  <a16:creationId xmlns:a16="http://schemas.microsoft.com/office/drawing/2014/main" id="{ADB98980-2B24-4D9B-BCC7-6487819F80E2}"/>
                </a:ext>
              </a:extLst>
            </p:cNvPr>
            <p:cNvSpPr/>
            <p:nvPr/>
          </p:nvSpPr>
          <p:spPr>
            <a:xfrm>
              <a:off x="5502070" y="3766646"/>
              <a:ext cx="969377" cy="419935"/>
            </a:xfrm>
            <a:prstGeom prst="rect">
              <a:avLst/>
            </a:prstGeom>
            <a:solidFill>
              <a:srgbClr val="0A799A">
                <a:alpha val="19608"/>
              </a:srgbClr>
            </a:solidFill>
          </p:spPr>
        </p:sp>
        <p:sp>
          <p:nvSpPr>
            <p:cNvPr id="30" name="TextBox 112">
              <a:extLst>
                <a:ext uri="{FF2B5EF4-FFF2-40B4-BE49-F238E27FC236}">
                  <a16:creationId xmlns:a16="http://schemas.microsoft.com/office/drawing/2014/main" id="{0F2CBD8C-5212-4AE6-9301-E4AE31428F40}"/>
                </a:ext>
              </a:extLst>
            </p:cNvPr>
            <p:cNvSpPr txBox="1"/>
            <p:nvPr/>
          </p:nvSpPr>
          <p:spPr>
            <a:xfrm>
              <a:off x="5502070" y="3923654"/>
              <a:ext cx="966911" cy="74632"/>
            </a:xfrm>
            <a:prstGeom prst="rect">
              <a:avLst/>
            </a:prstGeom>
          </p:spPr>
          <p:txBody>
            <a:bodyPr lIns="0" tIns="0" rIns="0" bIns="0" rtlCol="0" anchor="t">
              <a:spAutoFit/>
            </a:bodyPr>
            <a:lstStyle/>
            <a:p>
              <a:pPr algn="ctr">
                <a:lnSpc>
                  <a:spcPts val="1053"/>
                </a:lnSpc>
              </a:pPr>
              <a:r>
                <a:rPr lang="en-US" sz="1400">
                  <a:solidFill>
                    <a:srgbClr val="191919"/>
                  </a:solidFill>
                  <a:latin typeface="Arial" panose="020B0604020202020204" pitchFamily="34" charset="0"/>
                  <a:cs typeface="Arial" panose="020B0604020202020204" pitchFamily="34" charset="0"/>
                </a:rPr>
                <a:t>11</a:t>
              </a:r>
            </a:p>
          </p:txBody>
        </p:sp>
        <p:sp>
          <p:nvSpPr>
            <p:cNvPr id="31" name="TextBox 113">
              <a:extLst>
                <a:ext uri="{FF2B5EF4-FFF2-40B4-BE49-F238E27FC236}">
                  <a16:creationId xmlns:a16="http://schemas.microsoft.com/office/drawing/2014/main" id="{C1BD6988-9B43-4EBF-BA01-58540371D68A}"/>
                </a:ext>
              </a:extLst>
            </p:cNvPr>
            <p:cNvSpPr txBox="1"/>
            <p:nvPr/>
          </p:nvSpPr>
          <p:spPr>
            <a:xfrm>
              <a:off x="5502070" y="4358837"/>
              <a:ext cx="966911" cy="77893"/>
            </a:xfrm>
            <a:prstGeom prst="rect">
              <a:avLst/>
            </a:prstGeom>
          </p:spPr>
          <p:txBody>
            <a:bodyPr lIns="0" tIns="0" rIns="0" bIns="0" rtlCol="0" anchor="t">
              <a:spAutoFit/>
            </a:bodyPr>
            <a:lstStyle/>
            <a:p>
              <a:pPr algn="ctr">
                <a:lnSpc>
                  <a:spcPts val="1053"/>
                </a:lnSpc>
              </a:pPr>
              <a:r>
                <a:rPr lang="en-US" sz="1400" dirty="0">
                  <a:solidFill>
                    <a:srgbClr val="191919"/>
                  </a:solidFill>
                  <a:latin typeface="Arial Black"/>
                </a:rPr>
                <a:t>298</a:t>
              </a:r>
            </a:p>
          </p:txBody>
        </p:sp>
        <p:grpSp>
          <p:nvGrpSpPr>
            <p:cNvPr id="32" name="Group 114">
              <a:extLst>
                <a:ext uri="{FF2B5EF4-FFF2-40B4-BE49-F238E27FC236}">
                  <a16:creationId xmlns:a16="http://schemas.microsoft.com/office/drawing/2014/main" id="{430839C5-156F-455F-91DF-287CCDB987C3}"/>
                </a:ext>
              </a:extLst>
            </p:cNvPr>
            <p:cNvGrpSpPr/>
            <p:nvPr/>
          </p:nvGrpSpPr>
          <p:grpSpPr>
            <a:xfrm>
              <a:off x="6525330" y="3375474"/>
              <a:ext cx="911864" cy="1242333"/>
              <a:chOff x="0" y="0"/>
              <a:chExt cx="3407768" cy="4642777"/>
            </a:xfrm>
          </p:grpSpPr>
          <p:sp>
            <p:nvSpPr>
              <p:cNvPr id="47" name="Freeform 115">
                <a:extLst>
                  <a:ext uri="{FF2B5EF4-FFF2-40B4-BE49-F238E27FC236}">
                    <a16:creationId xmlns:a16="http://schemas.microsoft.com/office/drawing/2014/main" id="{58DA3D2D-0B13-415F-B615-CA0D1A61FD1C}"/>
                  </a:ext>
                </a:extLst>
              </p:cNvPr>
              <p:cNvSpPr/>
              <p:nvPr/>
            </p:nvSpPr>
            <p:spPr>
              <a:xfrm>
                <a:off x="0" y="0"/>
                <a:ext cx="3407768" cy="4642777"/>
              </a:xfrm>
              <a:custGeom>
                <a:avLst/>
                <a:gdLst/>
                <a:ahLst/>
                <a:cxnLst/>
                <a:rect l="l" t="t" r="r" b="b"/>
                <a:pathLst>
                  <a:path w="3407768" h="4642777">
                    <a:moveTo>
                      <a:pt x="0" y="0"/>
                    </a:moveTo>
                    <a:lnTo>
                      <a:pt x="0" y="4642777"/>
                    </a:lnTo>
                    <a:lnTo>
                      <a:pt x="3407768" y="4642777"/>
                    </a:lnTo>
                    <a:lnTo>
                      <a:pt x="3407768" y="0"/>
                    </a:lnTo>
                    <a:lnTo>
                      <a:pt x="0" y="0"/>
                    </a:lnTo>
                    <a:close/>
                    <a:moveTo>
                      <a:pt x="3346808" y="4581817"/>
                    </a:moveTo>
                    <a:lnTo>
                      <a:pt x="59690" y="4581817"/>
                    </a:lnTo>
                    <a:lnTo>
                      <a:pt x="59690" y="59690"/>
                    </a:lnTo>
                    <a:lnTo>
                      <a:pt x="3346808" y="59690"/>
                    </a:lnTo>
                    <a:lnTo>
                      <a:pt x="3346808" y="4581817"/>
                    </a:lnTo>
                    <a:close/>
                  </a:path>
                </a:pathLst>
              </a:custGeom>
              <a:solidFill>
                <a:srgbClr val="FF9B19"/>
              </a:solidFill>
            </p:spPr>
          </p:sp>
        </p:grpSp>
        <p:sp>
          <p:nvSpPr>
            <p:cNvPr id="33" name="TextBox 116">
              <a:extLst>
                <a:ext uri="{FF2B5EF4-FFF2-40B4-BE49-F238E27FC236}">
                  <a16:creationId xmlns:a16="http://schemas.microsoft.com/office/drawing/2014/main" id="{E83ACADB-E630-4ABA-98C1-85D6F5032245}"/>
                </a:ext>
              </a:extLst>
            </p:cNvPr>
            <p:cNvSpPr txBox="1"/>
            <p:nvPr/>
          </p:nvSpPr>
          <p:spPr>
            <a:xfrm>
              <a:off x="6576764" y="3481916"/>
              <a:ext cx="828329" cy="74599"/>
            </a:xfrm>
            <a:prstGeom prst="rect">
              <a:avLst/>
            </a:prstGeom>
          </p:spPr>
          <p:txBody>
            <a:bodyPr lIns="0" tIns="0" rIns="0" bIns="0" rtlCol="0" anchor="t">
              <a:spAutoFit/>
            </a:bodyPr>
            <a:lstStyle/>
            <a:p>
              <a:pPr algn="ctr">
                <a:lnSpc>
                  <a:spcPts val="1053"/>
                </a:lnSpc>
              </a:pPr>
              <a:r>
                <a:rPr lang="en-US" sz="1400" dirty="0">
                  <a:solidFill>
                    <a:srgbClr val="191919"/>
                  </a:solidFill>
                  <a:latin typeface="Arial" panose="020B0604020202020204" pitchFamily="34" charset="0"/>
                  <a:cs typeface="Arial" panose="020B0604020202020204" pitchFamily="34" charset="0"/>
                </a:rPr>
                <a:t>1.407</a:t>
              </a:r>
            </a:p>
          </p:txBody>
        </p:sp>
        <p:sp>
          <p:nvSpPr>
            <p:cNvPr id="34" name="AutoShape 117">
              <a:extLst>
                <a:ext uri="{FF2B5EF4-FFF2-40B4-BE49-F238E27FC236}">
                  <a16:creationId xmlns:a16="http://schemas.microsoft.com/office/drawing/2014/main" id="{3D75FB85-EA53-449C-BEFE-694F4A116A87}"/>
                </a:ext>
              </a:extLst>
            </p:cNvPr>
            <p:cNvSpPr/>
            <p:nvPr/>
          </p:nvSpPr>
          <p:spPr>
            <a:xfrm>
              <a:off x="6525330" y="3772247"/>
              <a:ext cx="913508" cy="419935"/>
            </a:xfrm>
            <a:prstGeom prst="rect">
              <a:avLst/>
            </a:prstGeom>
            <a:solidFill>
              <a:srgbClr val="FBAF3F">
                <a:alpha val="19608"/>
              </a:srgbClr>
            </a:solidFill>
          </p:spPr>
        </p:sp>
        <p:sp>
          <p:nvSpPr>
            <p:cNvPr id="35" name="TextBox 118">
              <a:extLst>
                <a:ext uri="{FF2B5EF4-FFF2-40B4-BE49-F238E27FC236}">
                  <a16:creationId xmlns:a16="http://schemas.microsoft.com/office/drawing/2014/main" id="{68243456-331C-4D28-8B6A-68BCBA9E35FB}"/>
                </a:ext>
              </a:extLst>
            </p:cNvPr>
            <p:cNvSpPr txBox="1"/>
            <p:nvPr/>
          </p:nvSpPr>
          <p:spPr>
            <a:xfrm>
              <a:off x="6576764" y="3923654"/>
              <a:ext cx="828329" cy="74632"/>
            </a:xfrm>
            <a:prstGeom prst="rect">
              <a:avLst/>
            </a:prstGeom>
          </p:spPr>
          <p:txBody>
            <a:bodyPr lIns="0" tIns="0" rIns="0" bIns="0" rtlCol="0" anchor="t">
              <a:spAutoFit/>
            </a:bodyPr>
            <a:lstStyle/>
            <a:p>
              <a:pPr algn="ctr">
                <a:lnSpc>
                  <a:spcPts val="1053"/>
                </a:lnSpc>
              </a:pPr>
              <a:r>
                <a:rPr lang="en-US" sz="1400" dirty="0">
                  <a:solidFill>
                    <a:srgbClr val="191919"/>
                  </a:solidFill>
                  <a:latin typeface="Aileron Regular"/>
                </a:rPr>
                <a:t>4</a:t>
              </a:r>
            </a:p>
          </p:txBody>
        </p:sp>
        <p:sp>
          <p:nvSpPr>
            <p:cNvPr id="36" name="TextBox 119">
              <a:extLst>
                <a:ext uri="{FF2B5EF4-FFF2-40B4-BE49-F238E27FC236}">
                  <a16:creationId xmlns:a16="http://schemas.microsoft.com/office/drawing/2014/main" id="{08BCAC38-95E5-49E2-86AF-754CA54B270F}"/>
                </a:ext>
              </a:extLst>
            </p:cNvPr>
            <p:cNvSpPr txBox="1"/>
            <p:nvPr/>
          </p:nvSpPr>
          <p:spPr>
            <a:xfrm>
              <a:off x="6522542" y="4325148"/>
              <a:ext cx="913830" cy="77893"/>
            </a:xfrm>
            <a:prstGeom prst="rect">
              <a:avLst/>
            </a:prstGeom>
          </p:spPr>
          <p:txBody>
            <a:bodyPr wrap="square" lIns="0" tIns="0" rIns="0" bIns="0" rtlCol="0" anchor="t">
              <a:spAutoFit/>
            </a:bodyPr>
            <a:lstStyle/>
            <a:p>
              <a:pPr algn="ctr">
                <a:lnSpc>
                  <a:spcPts val="1053"/>
                </a:lnSpc>
              </a:pPr>
              <a:r>
                <a:rPr lang="en-US" sz="1400" dirty="0">
                  <a:solidFill>
                    <a:srgbClr val="191919"/>
                  </a:solidFill>
                  <a:latin typeface="Arial Black"/>
                </a:rPr>
                <a:t>1.411</a:t>
              </a:r>
            </a:p>
          </p:txBody>
        </p:sp>
        <p:sp>
          <p:nvSpPr>
            <p:cNvPr id="37" name="TextBox 120">
              <a:extLst>
                <a:ext uri="{FF2B5EF4-FFF2-40B4-BE49-F238E27FC236}">
                  <a16:creationId xmlns:a16="http://schemas.microsoft.com/office/drawing/2014/main" id="{675DCA10-9AF6-48C6-B9CD-7C340B438C83}"/>
                </a:ext>
              </a:extLst>
            </p:cNvPr>
            <p:cNvSpPr txBox="1"/>
            <p:nvPr/>
          </p:nvSpPr>
          <p:spPr>
            <a:xfrm>
              <a:off x="4384768" y="3535778"/>
              <a:ext cx="1655840" cy="74599"/>
            </a:xfrm>
            <a:prstGeom prst="rect">
              <a:avLst/>
            </a:prstGeom>
          </p:spPr>
          <p:txBody>
            <a:bodyPr lIns="0" tIns="0" rIns="0" bIns="0" rtlCol="0" anchor="t">
              <a:spAutoFit/>
            </a:bodyPr>
            <a:lstStyle/>
            <a:p>
              <a:pPr>
                <a:lnSpc>
                  <a:spcPts val="1053"/>
                </a:lnSpc>
              </a:pPr>
              <a:r>
                <a:rPr lang="en-US" sz="1400" dirty="0" err="1">
                  <a:solidFill>
                    <a:srgbClr val="191919"/>
                  </a:solidFill>
                  <a:latin typeface="Arial"/>
                </a:rPr>
                <a:t>Consultas</a:t>
              </a:r>
              <a:endParaRPr lang="en-US" sz="1400" dirty="0">
                <a:solidFill>
                  <a:srgbClr val="191919"/>
                </a:solidFill>
                <a:latin typeface="Arial"/>
              </a:endParaRPr>
            </a:p>
          </p:txBody>
        </p:sp>
        <p:sp>
          <p:nvSpPr>
            <p:cNvPr id="38" name="TextBox 121">
              <a:extLst>
                <a:ext uri="{FF2B5EF4-FFF2-40B4-BE49-F238E27FC236}">
                  <a16:creationId xmlns:a16="http://schemas.microsoft.com/office/drawing/2014/main" id="{C4F2E6E0-5B43-4575-AE8D-881C4D03E0E5}"/>
                </a:ext>
              </a:extLst>
            </p:cNvPr>
            <p:cNvSpPr txBox="1"/>
            <p:nvPr/>
          </p:nvSpPr>
          <p:spPr>
            <a:xfrm>
              <a:off x="4384768" y="3970298"/>
              <a:ext cx="1655840" cy="74599"/>
            </a:xfrm>
            <a:prstGeom prst="rect">
              <a:avLst/>
            </a:prstGeom>
          </p:spPr>
          <p:txBody>
            <a:bodyPr lIns="0" tIns="0" rIns="0" bIns="0" rtlCol="0" anchor="t">
              <a:spAutoFit/>
            </a:bodyPr>
            <a:lstStyle/>
            <a:p>
              <a:pPr marL="0" lvl="0" indent="0" algn="l">
                <a:lnSpc>
                  <a:spcPts val="1053"/>
                </a:lnSpc>
                <a:spcBef>
                  <a:spcPct val="0"/>
                </a:spcBef>
              </a:pPr>
              <a:r>
                <a:rPr lang="en-US" sz="1400" dirty="0" err="1">
                  <a:solidFill>
                    <a:srgbClr val="191919"/>
                  </a:solidFill>
                  <a:latin typeface="Arial"/>
                </a:rPr>
                <a:t>Denuncias</a:t>
              </a:r>
              <a:endParaRPr lang="en-US" sz="1400" dirty="0">
                <a:solidFill>
                  <a:srgbClr val="191919"/>
                </a:solidFill>
                <a:latin typeface="Arial"/>
              </a:endParaRPr>
            </a:p>
          </p:txBody>
        </p:sp>
        <p:sp>
          <p:nvSpPr>
            <p:cNvPr id="39" name="TextBox 122">
              <a:extLst>
                <a:ext uri="{FF2B5EF4-FFF2-40B4-BE49-F238E27FC236}">
                  <a16:creationId xmlns:a16="http://schemas.microsoft.com/office/drawing/2014/main" id="{A3EFA470-34B9-4917-91F3-13D49D1FA349}"/>
                </a:ext>
              </a:extLst>
            </p:cNvPr>
            <p:cNvSpPr txBox="1"/>
            <p:nvPr/>
          </p:nvSpPr>
          <p:spPr>
            <a:xfrm>
              <a:off x="4384768" y="4390178"/>
              <a:ext cx="1655840" cy="77893"/>
            </a:xfrm>
            <a:prstGeom prst="rect">
              <a:avLst/>
            </a:prstGeom>
          </p:spPr>
          <p:txBody>
            <a:bodyPr lIns="0" tIns="0" rIns="0" bIns="0" rtlCol="0" anchor="t">
              <a:spAutoFit/>
            </a:bodyPr>
            <a:lstStyle/>
            <a:p>
              <a:pPr>
                <a:lnSpc>
                  <a:spcPts val="1053"/>
                </a:lnSpc>
              </a:pPr>
              <a:r>
                <a:rPr lang="en-US" sz="1400" dirty="0">
                  <a:solidFill>
                    <a:srgbClr val="191919"/>
                  </a:solidFill>
                  <a:latin typeface="Arial Black"/>
                </a:rPr>
                <a:t>Total</a:t>
              </a:r>
            </a:p>
          </p:txBody>
        </p:sp>
        <p:sp>
          <p:nvSpPr>
            <p:cNvPr id="40" name="AutoShape 123">
              <a:extLst>
                <a:ext uri="{FF2B5EF4-FFF2-40B4-BE49-F238E27FC236}">
                  <a16:creationId xmlns:a16="http://schemas.microsoft.com/office/drawing/2014/main" id="{293621DA-595D-4AD7-AA0E-763FC69CB720}"/>
                </a:ext>
              </a:extLst>
            </p:cNvPr>
            <p:cNvSpPr/>
            <p:nvPr/>
          </p:nvSpPr>
          <p:spPr>
            <a:xfrm>
              <a:off x="5500987" y="2817649"/>
              <a:ext cx="967995" cy="431105"/>
            </a:xfrm>
            <a:prstGeom prst="rect">
              <a:avLst/>
            </a:prstGeom>
            <a:solidFill>
              <a:srgbClr val="0A799A"/>
            </a:solidFill>
          </p:spPr>
        </p:sp>
        <p:sp>
          <p:nvSpPr>
            <p:cNvPr id="41" name="AutoShape 124">
              <a:extLst>
                <a:ext uri="{FF2B5EF4-FFF2-40B4-BE49-F238E27FC236}">
                  <a16:creationId xmlns:a16="http://schemas.microsoft.com/office/drawing/2014/main" id="{90702765-5467-4402-ABEC-0D0E1756A818}"/>
                </a:ext>
              </a:extLst>
            </p:cNvPr>
            <p:cNvSpPr/>
            <p:nvPr/>
          </p:nvSpPr>
          <p:spPr>
            <a:xfrm>
              <a:off x="6522542" y="2817649"/>
              <a:ext cx="913831" cy="431105"/>
            </a:xfrm>
            <a:prstGeom prst="rect">
              <a:avLst/>
            </a:prstGeom>
            <a:solidFill>
              <a:srgbClr val="FBAF3F"/>
            </a:solidFill>
          </p:spPr>
          <p:txBody>
            <a:bodyPr/>
            <a:lstStyle/>
            <a:p>
              <a:endParaRPr lang="es-CR" dirty="0"/>
            </a:p>
          </p:txBody>
        </p:sp>
        <p:sp>
          <p:nvSpPr>
            <p:cNvPr id="42" name="TextBox 125">
              <a:extLst>
                <a:ext uri="{FF2B5EF4-FFF2-40B4-BE49-F238E27FC236}">
                  <a16:creationId xmlns:a16="http://schemas.microsoft.com/office/drawing/2014/main" id="{EB7CF8FE-FEC4-4B42-8E9B-96B412332781}"/>
                </a:ext>
              </a:extLst>
            </p:cNvPr>
            <p:cNvSpPr txBox="1"/>
            <p:nvPr/>
          </p:nvSpPr>
          <p:spPr>
            <a:xfrm>
              <a:off x="4404526" y="2970034"/>
              <a:ext cx="976746" cy="74599"/>
            </a:xfrm>
            <a:prstGeom prst="rect">
              <a:avLst/>
            </a:prstGeom>
          </p:spPr>
          <p:txBody>
            <a:bodyPr lIns="0" tIns="0" rIns="0" bIns="0" rtlCol="0" anchor="t">
              <a:spAutoFit/>
            </a:bodyPr>
            <a:lstStyle/>
            <a:p>
              <a:pPr algn="ctr">
                <a:lnSpc>
                  <a:spcPts val="1053"/>
                </a:lnSpc>
              </a:pPr>
              <a:r>
                <a:rPr lang="en-US" sz="1400" b="1" dirty="0">
                  <a:solidFill>
                    <a:srgbClr val="000000"/>
                  </a:solidFill>
                  <a:latin typeface="Arial" panose="020B0604020202020204" pitchFamily="34" charset="0"/>
                  <a:cs typeface="Arial" panose="020B0604020202020204" pitchFamily="34" charset="0"/>
                </a:rPr>
                <a:t>Tipo de </a:t>
              </a:r>
              <a:r>
                <a:rPr lang="en-US" sz="1400" b="1" dirty="0" err="1">
                  <a:solidFill>
                    <a:srgbClr val="000000"/>
                  </a:solidFill>
                  <a:latin typeface="Arial" panose="020B0604020202020204" pitchFamily="34" charset="0"/>
                  <a:cs typeface="Arial" panose="020B0604020202020204" pitchFamily="34" charset="0"/>
                </a:rPr>
                <a:t>trámite</a:t>
              </a:r>
              <a:endParaRPr lang="en-US" sz="1400" b="1" dirty="0">
                <a:solidFill>
                  <a:srgbClr val="000000"/>
                </a:solidFill>
                <a:latin typeface="Arial" panose="020B0604020202020204" pitchFamily="34" charset="0"/>
                <a:cs typeface="Arial" panose="020B0604020202020204" pitchFamily="34" charset="0"/>
              </a:endParaRPr>
            </a:p>
          </p:txBody>
        </p:sp>
        <p:sp>
          <p:nvSpPr>
            <p:cNvPr id="43" name="TextBox 126">
              <a:extLst>
                <a:ext uri="{FF2B5EF4-FFF2-40B4-BE49-F238E27FC236}">
                  <a16:creationId xmlns:a16="http://schemas.microsoft.com/office/drawing/2014/main" id="{AFE8AB05-6191-4949-B157-386FC8527F46}"/>
                </a:ext>
              </a:extLst>
            </p:cNvPr>
            <p:cNvSpPr txBox="1"/>
            <p:nvPr/>
          </p:nvSpPr>
          <p:spPr>
            <a:xfrm>
              <a:off x="5494701" y="2970034"/>
              <a:ext cx="976746" cy="74599"/>
            </a:xfrm>
            <a:prstGeom prst="rect">
              <a:avLst/>
            </a:prstGeom>
          </p:spPr>
          <p:txBody>
            <a:bodyPr lIns="0" tIns="0" rIns="0" bIns="0" rtlCol="0" anchor="t">
              <a:spAutoFit/>
            </a:bodyPr>
            <a:lstStyle/>
            <a:p>
              <a:pPr algn="ctr">
                <a:lnSpc>
                  <a:spcPts val="1053"/>
                </a:lnSpc>
              </a:pPr>
              <a:r>
                <a:rPr lang="en-US" sz="1400" b="1" dirty="0">
                  <a:solidFill>
                    <a:srgbClr val="000000"/>
                  </a:solidFill>
                  <a:latin typeface="Arial" panose="020B0604020202020204" pitchFamily="34" charset="0"/>
                  <a:cs typeface="Arial" panose="020B0604020202020204" pitchFamily="34" charset="0"/>
                </a:rPr>
                <a:t>2020</a:t>
              </a:r>
            </a:p>
          </p:txBody>
        </p:sp>
        <p:sp>
          <p:nvSpPr>
            <p:cNvPr id="44" name="TextBox 127">
              <a:extLst>
                <a:ext uri="{FF2B5EF4-FFF2-40B4-BE49-F238E27FC236}">
                  <a16:creationId xmlns:a16="http://schemas.microsoft.com/office/drawing/2014/main" id="{ED74E76B-1166-4788-A6EC-83D6A755EBA0}"/>
                </a:ext>
              </a:extLst>
            </p:cNvPr>
            <p:cNvSpPr txBox="1"/>
            <p:nvPr/>
          </p:nvSpPr>
          <p:spPr>
            <a:xfrm>
              <a:off x="6493711" y="2970034"/>
              <a:ext cx="976746" cy="74599"/>
            </a:xfrm>
            <a:prstGeom prst="rect">
              <a:avLst/>
            </a:prstGeom>
          </p:spPr>
          <p:txBody>
            <a:bodyPr lIns="0" tIns="0" rIns="0" bIns="0" rtlCol="0" anchor="t">
              <a:spAutoFit/>
            </a:bodyPr>
            <a:lstStyle/>
            <a:p>
              <a:pPr algn="ctr">
                <a:lnSpc>
                  <a:spcPts val="1053"/>
                </a:lnSpc>
              </a:pPr>
              <a:r>
                <a:rPr lang="en-US" sz="1400" b="1" dirty="0">
                  <a:solidFill>
                    <a:srgbClr val="000000"/>
                  </a:solidFill>
                  <a:latin typeface="Arial" panose="020B0604020202020204" pitchFamily="34" charset="0"/>
                  <a:cs typeface="Arial" panose="020B0604020202020204" pitchFamily="34" charset="0"/>
                </a:rPr>
                <a:t>2021</a:t>
              </a:r>
            </a:p>
          </p:txBody>
        </p:sp>
        <p:sp>
          <p:nvSpPr>
            <p:cNvPr id="45" name="AutoShape 128">
              <a:extLst>
                <a:ext uri="{FF2B5EF4-FFF2-40B4-BE49-F238E27FC236}">
                  <a16:creationId xmlns:a16="http://schemas.microsoft.com/office/drawing/2014/main" id="{E18D8A8D-7A88-44AC-B548-0355F1B5ECA0}"/>
                </a:ext>
              </a:extLst>
            </p:cNvPr>
            <p:cNvSpPr/>
            <p:nvPr/>
          </p:nvSpPr>
          <p:spPr>
            <a:xfrm>
              <a:off x="4284663" y="3772247"/>
              <a:ext cx="1179269" cy="11217"/>
            </a:xfrm>
            <a:prstGeom prst="rect">
              <a:avLst/>
            </a:prstGeom>
            <a:solidFill>
              <a:srgbClr val="777777">
                <a:alpha val="19608"/>
              </a:srgbClr>
            </a:solidFill>
          </p:spPr>
        </p:sp>
        <p:sp>
          <p:nvSpPr>
            <p:cNvPr id="46" name="AutoShape 129">
              <a:extLst>
                <a:ext uri="{FF2B5EF4-FFF2-40B4-BE49-F238E27FC236}">
                  <a16:creationId xmlns:a16="http://schemas.microsoft.com/office/drawing/2014/main" id="{F65EAC2C-00C8-4B1B-8168-273E11E5B91A}"/>
                </a:ext>
              </a:extLst>
            </p:cNvPr>
            <p:cNvSpPr/>
            <p:nvPr/>
          </p:nvSpPr>
          <p:spPr>
            <a:xfrm>
              <a:off x="4299550" y="4617807"/>
              <a:ext cx="1179269" cy="8488"/>
            </a:xfrm>
            <a:prstGeom prst="rect">
              <a:avLst/>
            </a:prstGeom>
            <a:solidFill>
              <a:srgbClr val="777777">
                <a:alpha val="19608"/>
              </a:srgbClr>
            </a:solidFill>
          </p:spPr>
        </p:sp>
      </p:grpSp>
      <p:sp>
        <p:nvSpPr>
          <p:cNvPr id="51" name="CuadroTexto 50">
            <a:extLst>
              <a:ext uri="{FF2B5EF4-FFF2-40B4-BE49-F238E27FC236}">
                <a16:creationId xmlns:a16="http://schemas.microsoft.com/office/drawing/2014/main" id="{AAC4B9E5-655B-4140-8B65-BEA9AEBCCB0A}"/>
              </a:ext>
            </a:extLst>
          </p:cNvPr>
          <p:cNvSpPr txBox="1"/>
          <p:nvPr/>
        </p:nvSpPr>
        <p:spPr>
          <a:xfrm>
            <a:off x="2396788" y="2021990"/>
            <a:ext cx="4295965" cy="2473306"/>
          </a:xfrm>
          <a:prstGeom prst="rect">
            <a:avLst/>
          </a:prstGeom>
          <a:noFill/>
        </p:spPr>
        <p:txBody>
          <a:bodyPr wrap="square" rtlCol="0">
            <a:spAutoFit/>
          </a:bodyPr>
          <a:lstStyle/>
          <a:p>
            <a:pPr marL="0" lvl="0" indent="0" algn="just">
              <a:lnSpc>
                <a:spcPct val="150000"/>
              </a:lnSpc>
              <a:buFont typeface="+mj-lt"/>
              <a:buNone/>
              <a:tabLst>
                <a:tab pos="1574800" algn="l"/>
              </a:tabLst>
            </a:pPr>
            <a:r>
              <a:rPr lang="es-CR" sz="1500" dirty="0">
                <a:effectLst/>
                <a:latin typeface="Arial" panose="020B0604020202020204" pitchFamily="34" charset="0"/>
                <a:ea typeface="Calibri" panose="020F0502020204030204" pitchFamily="34" charset="0"/>
                <a:cs typeface="Times New Roman" panose="02020603050405020304" pitchFamily="18" charset="0"/>
              </a:rPr>
              <a:t>Prevención de fraudes</a:t>
            </a:r>
          </a:p>
          <a:p>
            <a:pPr marL="0" lvl="0" indent="0" algn="just">
              <a:lnSpc>
                <a:spcPct val="150000"/>
              </a:lnSpc>
              <a:buFont typeface="+mj-lt"/>
              <a:buNone/>
              <a:tabLst>
                <a:tab pos="1574800" algn="l"/>
              </a:tabLst>
            </a:pPr>
            <a:r>
              <a:rPr lang="es-CR" sz="1500" dirty="0">
                <a:effectLst/>
                <a:latin typeface="Arial" panose="020B0604020202020204" pitchFamily="34" charset="0"/>
                <a:ea typeface="Calibri" panose="020F0502020204030204" pitchFamily="34" charset="0"/>
                <a:cs typeface="Times New Roman" panose="02020603050405020304" pitchFamily="18" charset="0"/>
              </a:rPr>
              <a:t>Normativa vigente</a:t>
            </a:r>
          </a:p>
          <a:p>
            <a:pPr marL="0" lvl="0" indent="0" algn="just">
              <a:lnSpc>
                <a:spcPct val="150000"/>
              </a:lnSpc>
              <a:buFont typeface="+mj-lt"/>
              <a:buNone/>
              <a:tabLst>
                <a:tab pos="1574800" algn="l"/>
              </a:tabLst>
            </a:pPr>
            <a:r>
              <a:rPr lang="es-CR" sz="1500" dirty="0">
                <a:effectLst/>
                <a:latin typeface="Arial" panose="020B0604020202020204" pitchFamily="34" charset="0"/>
                <a:ea typeface="Calibri" panose="020F0502020204030204" pitchFamily="34" charset="0"/>
                <a:cs typeface="Times New Roman" panose="02020603050405020304" pitchFamily="18" charset="0"/>
              </a:rPr>
              <a:t>Como invertir en el mercado de valores y sus riesgos</a:t>
            </a:r>
          </a:p>
          <a:p>
            <a:pPr marL="0" lvl="0" indent="0" algn="just">
              <a:lnSpc>
                <a:spcPct val="150000"/>
              </a:lnSpc>
              <a:buFont typeface="+mj-lt"/>
              <a:buNone/>
              <a:tabLst>
                <a:tab pos="1574800" algn="l"/>
              </a:tabLst>
            </a:pPr>
            <a:r>
              <a:rPr lang="es-CR" sz="1500" dirty="0">
                <a:effectLst/>
                <a:latin typeface="Arial" panose="020B0604020202020204" pitchFamily="34" charset="0"/>
                <a:ea typeface="Calibri" panose="020F0502020204030204" pitchFamily="34" charset="0"/>
                <a:cs typeface="Times New Roman" panose="02020603050405020304" pitchFamily="18" charset="0"/>
              </a:rPr>
              <a:t>Ofrecimientos de empresas no inscritas</a:t>
            </a:r>
          </a:p>
          <a:p>
            <a:pPr marL="0" lvl="0" indent="0" algn="just">
              <a:lnSpc>
                <a:spcPct val="150000"/>
              </a:lnSpc>
              <a:buFont typeface="+mj-lt"/>
              <a:buNone/>
              <a:tabLst>
                <a:tab pos="1574800" algn="l"/>
              </a:tabLst>
            </a:pPr>
            <a:r>
              <a:rPr lang="es-CR" sz="1500" dirty="0">
                <a:effectLst/>
                <a:latin typeface="Arial" panose="020B0604020202020204" pitchFamily="34" charset="0"/>
                <a:ea typeface="Calibri" panose="020F0502020204030204" pitchFamily="34" charset="0"/>
                <a:cs typeface="Times New Roman" panose="02020603050405020304" pitchFamily="18" charset="0"/>
              </a:rPr>
              <a:t>Fondos de inversión</a:t>
            </a:r>
          </a:p>
          <a:p>
            <a:pPr marL="0" lvl="0" indent="0" algn="just">
              <a:lnSpc>
                <a:spcPct val="150000"/>
              </a:lnSpc>
              <a:buFont typeface="+mj-lt"/>
              <a:buNone/>
              <a:tabLst>
                <a:tab pos="1574800" algn="l"/>
              </a:tabLst>
            </a:pPr>
            <a:r>
              <a:rPr lang="es-CR" sz="1500" dirty="0">
                <a:effectLst/>
                <a:latin typeface="Arial" panose="020B0604020202020204" pitchFamily="34" charset="0"/>
                <a:ea typeface="Calibri" panose="020F0502020204030204" pitchFamily="34" charset="0"/>
                <a:cs typeface="Times New Roman" panose="02020603050405020304" pitchFamily="18" charset="0"/>
              </a:rPr>
              <a:t>Información Financiera</a:t>
            </a:r>
            <a:endParaRPr lang="es-419" sz="15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4" name="Título 1">
            <a:extLst>
              <a:ext uri="{FF2B5EF4-FFF2-40B4-BE49-F238E27FC236}">
                <a16:creationId xmlns:a16="http://schemas.microsoft.com/office/drawing/2014/main" id="{A0FA66AA-955C-4CD3-B2EB-1562A9136A73}"/>
              </a:ext>
            </a:extLst>
          </p:cNvPr>
          <p:cNvSpPr txBox="1">
            <a:spLocks/>
          </p:cNvSpPr>
          <p:nvPr/>
        </p:nvSpPr>
        <p:spPr>
          <a:xfrm>
            <a:off x="2082305" y="1417703"/>
            <a:ext cx="9304559" cy="875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2000" b="1" dirty="0">
                <a:solidFill>
                  <a:schemeClr val="accent1">
                    <a:lumMod val="50000"/>
                  </a:schemeClr>
                </a:solidFill>
                <a:latin typeface="Arial" panose="020B0604020202020204" pitchFamily="34" charset="0"/>
                <a:cs typeface="Arial" panose="020B0604020202020204" pitchFamily="34" charset="0"/>
              </a:rPr>
              <a:t>Temas atendidos</a:t>
            </a:r>
            <a:endParaRPr lang="es-CR" sz="2000" b="1" dirty="0">
              <a:solidFill>
                <a:srgbClr val="204775"/>
              </a:solidFill>
              <a:latin typeface="Arial" panose="020B0604020202020204" pitchFamily="34" charset="0"/>
              <a:cs typeface="Arial" panose="020B0604020202020204" pitchFamily="34" charset="0"/>
            </a:endParaRPr>
          </a:p>
        </p:txBody>
      </p:sp>
      <p:sp>
        <p:nvSpPr>
          <p:cNvPr id="56" name="Elipse 55">
            <a:extLst>
              <a:ext uri="{FF2B5EF4-FFF2-40B4-BE49-F238E27FC236}">
                <a16:creationId xmlns:a16="http://schemas.microsoft.com/office/drawing/2014/main" id="{E87CC796-BF06-4442-95F7-4A19EBB6F23A}"/>
              </a:ext>
            </a:extLst>
          </p:cNvPr>
          <p:cNvSpPr/>
          <p:nvPr/>
        </p:nvSpPr>
        <p:spPr>
          <a:xfrm>
            <a:off x="2075554" y="2082692"/>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7" name="Elipse 56">
            <a:extLst>
              <a:ext uri="{FF2B5EF4-FFF2-40B4-BE49-F238E27FC236}">
                <a16:creationId xmlns:a16="http://schemas.microsoft.com/office/drawing/2014/main" id="{E88CC970-816E-420D-8224-394448DB26CA}"/>
              </a:ext>
            </a:extLst>
          </p:cNvPr>
          <p:cNvSpPr/>
          <p:nvPr/>
        </p:nvSpPr>
        <p:spPr>
          <a:xfrm>
            <a:off x="2075554" y="2437720"/>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8" name="Elipse 57">
            <a:extLst>
              <a:ext uri="{FF2B5EF4-FFF2-40B4-BE49-F238E27FC236}">
                <a16:creationId xmlns:a16="http://schemas.microsoft.com/office/drawing/2014/main" id="{07C75300-0D0E-497E-8DE4-E5FD6369EAF3}"/>
              </a:ext>
            </a:extLst>
          </p:cNvPr>
          <p:cNvSpPr/>
          <p:nvPr/>
        </p:nvSpPr>
        <p:spPr>
          <a:xfrm>
            <a:off x="2085924" y="2783761"/>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9" name="Elipse 58">
            <a:extLst>
              <a:ext uri="{FF2B5EF4-FFF2-40B4-BE49-F238E27FC236}">
                <a16:creationId xmlns:a16="http://schemas.microsoft.com/office/drawing/2014/main" id="{AE0704FF-4682-4FBE-85F8-C438F979DAD7}"/>
              </a:ext>
            </a:extLst>
          </p:cNvPr>
          <p:cNvSpPr/>
          <p:nvPr/>
        </p:nvSpPr>
        <p:spPr>
          <a:xfrm>
            <a:off x="2085924" y="3472664"/>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0" name="Elipse 59">
            <a:extLst>
              <a:ext uri="{FF2B5EF4-FFF2-40B4-BE49-F238E27FC236}">
                <a16:creationId xmlns:a16="http://schemas.microsoft.com/office/drawing/2014/main" id="{DCAF9466-6CEC-4CF4-953A-CEB05B4EF97E}"/>
              </a:ext>
            </a:extLst>
          </p:cNvPr>
          <p:cNvSpPr/>
          <p:nvPr/>
        </p:nvSpPr>
        <p:spPr>
          <a:xfrm>
            <a:off x="2082305" y="3842212"/>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Elipse 60">
            <a:extLst>
              <a:ext uri="{FF2B5EF4-FFF2-40B4-BE49-F238E27FC236}">
                <a16:creationId xmlns:a16="http://schemas.microsoft.com/office/drawing/2014/main" id="{47E602B0-707D-4440-94CC-028623CD0972}"/>
              </a:ext>
            </a:extLst>
          </p:cNvPr>
          <p:cNvSpPr/>
          <p:nvPr/>
        </p:nvSpPr>
        <p:spPr>
          <a:xfrm>
            <a:off x="2082305" y="4197240"/>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pSp>
        <p:nvGrpSpPr>
          <p:cNvPr id="49" name="Group 7">
            <a:extLst>
              <a:ext uri="{FF2B5EF4-FFF2-40B4-BE49-F238E27FC236}">
                <a16:creationId xmlns:a16="http://schemas.microsoft.com/office/drawing/2014/main" id="{7C282763-43CD-43CF-85A5-46665756C8AA}"/>
              </a:ext>
            </a:extLst>
          </p:cNvPr>
          <p:cNvGrpSpPr>
            <a:grpSpLocks noChangeAspect="1"/>
          </p:cNvGrpSpPr>
          <p:nvPr/>
        </p:nvGrpSpPr>
        <p:grpSpPr>
          <a:xfrm>
            <a:off x="8323773" y="1870714"/>
            <a:ext cx="3368385" cy="2704446"/>
            <a:chOff x="0" y="0"/>
            <a:chExt cx="7467600" cy="5995670"/>
          </a:xfrm>
        </p:grpSpPr>
        <p:sp>
          <p:nvSpPr>
            <p:cNvPr id="50" name="Freeform 8">
              <a:extLst>
                <a:ext uri="{FF2B5EF4-FFF2-40B4-BE49-F238E27FC236}">
                  <a16:creationId xmlns:a16="http://schemas.microsoft.com/office/drawing/2014/main" id="{49E3D354-DEF6-405E-ABE7-48F98DA6D7B7}"/>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52" name="Freeform 9">
              <a:extLst>
                <a:ext uri="{FF2B5EF4-FFF2-40B4-BE49-F238E27FC236}">
                  <a16:creationId xmlns:a16="http://schemas.microsoft.com/office/drawing/2014/main" id="{6440AA77-EA9E-4B98-A14A-4295E84E350A}"/>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53" name="Freeform 10">
              <a:extLst>
                <a:ext uri="{FF2B5EF4-FFF2-40B4-BE49-F238E27FC236}">
                  <a16:creationId xmlns:a16="http://schemas.microsoft.com/office/drawing/2014/main" id="{73C101D2-9650-4FFC-894A-FA8D5EB7CF36}"/>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id="55" name="Freeform 11">
              <a:extLst>
                <a:ext uri="{FF2B5EF4-FFF2-40B4-BE49-F238E27FC236}">
                  <a16:creationId xmlns:a16="http://schemas.microsoft.com/office/drawing/2014/main" id="{19488686-1601-4C11-AD78-63BE299002E0}"/>
                </a:ext>
              </a:extLst>
            </p:cNvPr>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6"/>
              <a:stretch>
                <a:fillRect t="-16773" b="-16773"/>
              </a:stretch>
            </a:blipFill>
          </p:spPr>
        </p:sp>
      </p:grpSp>
    </p:spTree>
    <p:extLst>
      <p:ext uri="{BB962C8B-B14F-4D97-AF65-F5344CB8AC3E}">
        <p14:creationId xmlns:p14="http://schemas.microsoft.com/office/powerpoint/2010/main" val="3506749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469D0-7214-4116-B7AE-B3222E71E167}"/>
              </a:ext>
            </a:extLst>
          </p:cNvPr>
          <p:cNvSpPr>
            <a:spLocks noGrp="1"/>
          </p:cNvSpPr>
          <p:nvPr>
            <p:ph type="title"/>
          </p:nvPr>
        </p:nvSpPr>
        <p:spPr>
          <a:xfrm>
            <a:off x="1623060" y="1874520"/>
            <a:ext cx="8945880" cy="3108960"/>
          </a:xfrm>
        </p:spPr>
        <p:txBody>
          <a:bodyPr>
            <a:normAutofit/>
          </a:bodyPr>
          <a:lstStyle/>
          <a:p>
            <a:pPr lvl="0" algn="ctr">
              <a:lnSpc>
                <a:spcPct val="150000"/>
              </a:lnSpc>
            </a:pPr>
            <a:r>
              <a:rPr lang="es-CR" sz="4400" b="1" dirty="0">
                <a:solidFill>
                  <a:srgbClr val="204775"/>
                </a:solidFill>
                <a:latin typeface="Arial" panose="020B0604020202020204" pitchFamily="34" charset="0"/>
                <a:cs typeface="Arial" panose="020B0604020202020204" pitchFamily="34" charset="0"/>
              </a:rPr>
              <a:t>Retos 2022</a:t>
            </a:r>
            <a:endParaRPr lang="es-CR"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25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TextBox 9">
            <a:extLst>
              <a:ext uri="{FF2B5EF4-FFF2-40B4-BE49-F238E27FC236}">
                <a16:creationId xmlns:a16="http://schemas.microsoft.com/office/drawing/2014/main" id="{A71C01DE-E02D-43FC-85E4-AFBB843E95D6}"/>
              </a:ext>
            </a:extLst>
          </p:cNvPr>
          <p:cNvSpPr txBox="1"/>
          <p:nvPr/>
        </p:nvSpPr>
        <p:spPr>
          <a:xfrm>
            <a:off x="312458" y="539478"/>
            <a:ext cx="9588350" cy="389722"/>
          </a:xfrm>
          <a:prstGeom prst="rect">
            <a:avLst/>
          </a:prstGeom>
        </p:spPr>
        <p:txBody>
          <a:bodyPr wrap="square" lIns="0" tIns="0" rIns="0" bIns="0" rtlCol="0" anchor="t">
            <a:spAutoFit/>
          </a:bodyPr>
          <a:lstStyle/>
          <a:p>
            <a:pPr marL="0" marR="0" lvl="0" indent="0" algn="ctr" defTabSz="609630" rtl="0" eaLnBrk="1" fontAlgn="auto" latinLnBrk="0" hangingPunct="1">
              <a:lnSpc>
                <a:spcPts val="2986"/>
              </a:lnSpc>
              <a:spcBef>
                <a:spcPts val="0"/>
              </a:spcBef>
              <a:spcAft>
                <a:spcPts val="0"/>
              </a:spcAft>
              <a:buClrTx/>
              <a:buSzTx/>
              <a:buFontTx/>
              <a:buNone/>
              <a:tabLst/>
              <a:defRPr/>
            </a:pPr>
            <a:r>
              <a:rPr lang="es-419" sz="3000" b="1" dirty="0">
                <a:solidFill>
                  <a:srgbClr val="204775"/>
                </a:solidFill>
                <a:latin typeface="Arial" panose="020B0604020202020204" pitchFamily="34" charset="0"/>
                <a:cs typeface="Arial" panose="020B0604020202020204" pitchFamily="34" charset="0"/>
              </a:rPr>
              <a:t>Acciones de supervisión </a:t>
            </a:r>
            <a:endParaRPr lang="en-US" sz="3000" b="1" dirty="0">
              <a:solidFill>
                <a:srgbClr val="204775"/>
              </a:solidFill>
              <a:latin typeface="Arial" panose="020B0604020202020204" pitchFamily="34" charset="0"/>
              <a:cs typeface="Arial" panose="020B0604020202020204" pitchFamily="34" charset="0"/>
            </a:endParaRPr>
          </a:p>
        </p:txBody>
      </p:sp>
      <p:sp>
        <p:nvSpPr>
          <p:cNvPr id="28" name="CuadroTexto 9">
            <a:extLst>
              <a:ext uri="{FF2B5EF4-FFF2-40B4-BE49-F238E27FC236}">
                <a16:creationId xmlns:a16="http://schemas.microsoft.com/office/drawing/2014/main" id="{4FAB314D-49CE-424F-88B9-8159A9AE02D9}"/>
              </a:ext>
            </a:extLst>
          </p:cNvPr>
          <p:cNvSpPr txBox="1"/>
          <p:nvPr/>
        </p:nvSpPr>
        <p:spPr>
          <a:xfrm>
            <a:off x="1944832" y="1071989"/>
            <a:ext cx="7106403" cy="369332"/>
          </a:xfrm>
          <a:prstGeom prst="rect">
            <a:avLst/>
          </a:prstGeom>
          <a:noFill/>
          <a:ln>
            <a:noFill/>
          </a:ln>
        </p:spPr>
        <p:txBody>
          <a:bodyPr wrap="square" rtlCol="0">
            <a:spAutoFit/>
          </a:bodyPr>
          <a:lstStyle/>
          <a:p>
            <a:pPr marL="609630" marR="0" lvl="2" indent="0" defTabSz="609630" rtl="0" eaLnBrk="1" fontAlgn="auto" latinLnBrk="0" hangingPunct="1">
              <a:lnSpc>
                <a:spcPct val="100000"/>
              </a:lnSpc>
              <a:spcBef>
                <a:spcPts val="0"/>
              </a:spcBef>
              <a:spcAft>
                <a:spcPts val="0"/>
              </a:spcAft>
              <a:buClrTx/>
              <a:buSzTx/>
              <a:buFontTx/>
              <a:buNone/>
              <a:tabLst/>
              <a:defRPr/>
            </a:pPr>
            <a:r>
              <a:rPr kumimoji="0" lang="es-419" b="0" i="0" u="none" strike="noStrike" kern="1200" cap="none" spc="0" normalizeH="0" baseline="0" noProof="0" dirty="0">
                <a:ln>
                  <a:noFill/>
                </a:ln>
                <a:effectLst/>
                <a:uLnTx/>
                <a:uFillTx/>
                <a:latin typeface="Arial"/>
                <a:ea typeface="+mn-ea"/>
                <a:cs typeface="+mn-cs"/>
              </a:rPr>
              <a:t>Atención al MANDATO LEGAL de Protección al Inversionista </a:t>
            </a:r>
            <a:endParaRPr kumimoji="0" lang="en-US" b="0" i="0" u="none" strike="noStrike" kern="1200" cap="none" spc="0" normalizeH="0" baseline="0" noProof="0" dirty="0">
              <a:ln>
                <a:noFill/>
              </a:ln>
              <a:effectLst/>
              <a:uLnTx/>
              <a:uFillTx/>
              <a:latin typeface="Arial"/>
              <a:ea typeface="+mn-ea"/>
              <a:cs typeface="+mn-cs"/>
            </a:endParaRPr>
          </a:p>
        </p:txBody>
      </p:sp>
      <p:graphicFrame>
        <p:nvGraphicFramePr>
          <p:cNvPr id="29" name="Diagram 1">
            <a:extLst>
              <a:ext uri="{FF2B5EF4-FFF2-40B4-BE49-F238E27FC236}">
                <a16:creationId xmlns:a16="http://schemas.microsoft.com/office/drawing/2014/main" id="{85CDE5FF-4C5F-41AE-85C3-4F8702747D14}"/>
              </a:ext>
            </a:extLst>
          </p:cNvPr>
          <p:cNvGraphicFramePr/>
          <p:nvPr>
            <p:extLst>
              <p:ext uri="{D42A27DB-BD31-4B8C-83A1-F6EECF244321}">
                <p14:modId xmlns:p14="http://schemas.microsoft.com/office/powerpoint/2010/main" val="1441405015"/>
              </p:ext>
            </p:extLst>
          </p:nvPr>
        </p:nvGraphicFramePr>
        <p:xfrm>
          <a:off x="1555050" y="1548696"/>
          <a:ext cx="7496185" cy="1928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
            <a:extLst>
              <a:ext uri="{FF2B5EF4-FFF2-40B4-BE49-F238E27FC236}">
                <a16:creationId xmlns:a16="http://schemas.microsoft.com/office/drawing/2014/main" id="{8E84AF39-6A67-4931-A5F6-9965845114F3}"/>
              </a:ext>
            </a:extLst>
          </p:cNvPr>
          <p:cNvSpPr txBox="1"/>
          <p:nvPr/>
        </p:nvSpPr>
        <p:spPr>
          <a:xfrm>
            <a:off x="2541180" y="6364125"/>
            <a:ext cx="6248400" cy="27699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s-CR"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*Activo supervisado: Activos administrado FI+ Activos en custodia+ Monto transado </a:t>
            </a:r>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6" name="Picture 21">
            <a:extLst>
              <a:ext uri="{FF2B5EF4-FFF2-40B4-BE49-F238E27FC236}">
                <a16:creationId xmlns:a16="http://schemas.microsoft.com/office/drawing/2014/main" id="{746E8BFE-08DA-41EA-8540-EA3E31A157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86526" y="371365"/>
            <a:ext cx="554654" cy="511668"/>
          </a:xfrm>
          <a:prstGeom prst="rect">
            <a:avLst/>
          </a:prstGeom>
        </p:spPr>
      </p:pic>
      <p:sp>
        <p:nvSpPr>
          <p:cNvPr id="7" name="CuadroTexto 6">
            <a:extLst>
              <a:ext uri="{FF2B5EF4-FFF2-40B4-BE49-F238E27FC236}">
                <a16:creationId xmlns:a16="http://schemas.microsoft.com/office/drawing/2014/main" id="{2F94EC93-937A-43DD-B6C2-A3D71D73BA78}"/>
              </a:ext>
            </a:extLst>
          </p:cNvPr>
          <p:cNvSpPr txBox="1"/>
          <p:nvPr/>
        </p:nvSpPr>
        <p:spPr>
          <a:xfrm>
            <a:off x="2541180" y="3489399"/>
            <a:ext cx="8901177" cy="2862322"/>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endParaRPr kumimoji="0" lang="es-CR"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s-C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Aplicación de la supervisión consolidada a 2 conglomerados financieros </a:t>
            </a:r>
          </a:p>
          <a:p>
            <a:pPr marR="0" lvl="0" algn="just" defTabSz="914400" rtl="0" eaLnBrk="1" fontAlgn="auto" latinLnBrk="0" hangingPunct="1">
              <a:lnSpc>
                <a:spcPct val="100000"/>
              </a:lnSpc>
              <a:spcBef>
                <a:spcPts val="0"/>
              </a:spcBef>
              <a:spcAft>
                <a:spcPts val="0"/>
              </a:spcAft>
              <a:buClrTx/>
              <a:buSzTx/>
              <a:tabLst/>
              <a:defRPr/>
            </a:pPr>
            <a:endParaRPr kumimoji="0" lang="es-C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s-C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Mantener a lo largo del año el esquema de supervisión a distancia (información periódica, suficiencia y límites normativos)</a:t>
            </a:r>
          </a:p>
          <a:p>
            <a:pPr marR="0" lvl="0" algn="just" defTabSz="914400" rtl="0" eaLnBrk="1" fontAlgn="auto" latinLnBrk="0" hangingPunct="1">
              <a:lnSpc>
                <a:spcPct val="100000"/>
              </a:lnSpc>
              <a:spcBef>
                <a:spcPts val="0"/>
              </a:spcBef>
              <a:spcAft>
                <a:spcPts val="0"/>
              </a:spcAft>
              <a:buClrTx/>
              <a:buSzTx/>
              <a:tabLst/>
              <a:defRPr/>
            </a:pPr>
            <a:endParaRPr kumimoji="0" lang="es-C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s-C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Inspecciones temáticas sobre LA/FT</a:t>
            </a:r>
          </a:p>
          <a:p>
            <a:pPr marR="0" lvl="0" algn="just" defTabSz="914400" rtl="0" eaLnBrk="1" fontAlgn="auto" latinLnBrk="0" hangingPunct="1">
              <a:lnSpc>
                <a:spcPct val="100000"/>
              </a:lnSpc>
              <a:spcBef>
                <a:spcPts val="0"/>
              </a:spcBef>
              <a:spcAft>
                <a:spcPts val="0"/>
              </a:spcAft>
              <a:buClrTx/>
              <a:buSzTx/>
              <a:tabLst/>
              <a:defRPr/>
            </a:pPr>
            <a:endParaRPr kumimoji="0" lang="es-C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s-C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Supervisión de auditorías sobre gestión de la tecnología de información</a:t>
            </a:r>
          </a:p>
          <a:p>
            <a:pPr marR="0" lvl="0" algn="just" defTabSz="914400" rtl="0" eaLnBrk="1" fontAlgn="auto" latinLnBrk="0" hangingPunct="1">
              <a:lnSpc>
                <a:spcPct val="100000"/>
              </a:lnSpc>
              <a:spcBef>
                <a:spcPts val="0"/>
              </a:spcBef>
              <a:spcAft>
                <a:spcPts val="0"/>
              </a:spcAft>
              <a:buClrTx/>
              <a:buSzTx/>
              <a:tabLst/>
              <a:defRPr/>
            </a:pPr>
            <a:endParaRPr kumimoji="0" lang="es-C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s-C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Mejora en proceso de supervisión aplicable a Infraestructuras y de la supervisión a las metodologías de valoración de instrumentos financieros</a:t>
            </a:r>
          </a:p>
          <a:p>
            <a:pPr marR="0" lvl="0" algn="just" defTabSz="914400" rtl="0" eaLnBrk="1" fontAlgn="auto" latinLnBrk="0" hangingPunct="1">
              <a:lnSpc>
                <a:spcPct val="100000"/>
              </a:lnSpc>
              <a:spcBef>
                <a:spcPts val="0"/>
              </a:spcBef>
              <a:spcAft>
                <a:spcPts val="0"/>
              </a:spcAft>
              <a:buClrTx/>
              <a:buSzTx/>
              <a:tabLst/>
              <a:defRPr/>
            </a:pPr>
            <a:endParaRPr kumimoji="0" lang="es-C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Elipse 7">
            <a:extLst>
              <a:ext uri="{FF2B5EF4-FFF2-40B4-BE49-F238E27FC236}">
                <a16:creationId xmlns:a16="http://schemas.microsoft.com/office/drawing/2014/main" id="{E2034122-F03E-4581-BD38-BFF6BB2A7D59}"/>
              </a:ext>
            </a:extLst>
          </p:cNvPr>
          <p:cNvSpPr/>
          <p:nvPr/>
        </p:nvSpPr>
        <p:spPr>
          <a:xfrm>
            <a:off x="2007431" y="3723990"/>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Elipse 8">
            <a:extLst>
              <a:ext uri="{FF2B5EF4-FFF2-40B4-BE49-F238E27FC236}">
                <a16:creationId xmlns:a16="http://schemas.microsoft.com/office/drawing/2014/main" id="{296AB4FF-1867-45FE-BBF4-CD29EC0372F4}"/>
              </a:ext>
            </a:extLst>
          </p:cNvPr>
          <p:cNvSpPr/>
          <p:nvPr/>
        </p:nvSpPr>
        <p:spPr>
          <a:xfrm>
            <a:off x="2020683" y="4170660"/>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Elipse 9">
            <a:extLst>
              <a:ext uri="{FF2B5EF4-FFF2-40B4-BE49-F238E27FC236}">
                <a16:creationId xmlns:a16="http://schemas.microsoft.com/office/drawing/2014/main" id="{1A18D01B-D7B3-4DE1-BEC6-9973FF2074FF}"/>
              </a:ext>
            </a:extLst>
          </p:cNvPr>
          <p:cNvSpPr/>
          <p:nvPr/>
        </p:nvSpPr>
        <p:spPr>
          <a:xfrm>
            <a:off x="2039534" y="4751119"/>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1" name="Elipse 10">
            <a:extLst>
              <a:ext uri="{FF2B5EF4-FFF2-40B4-BE49-F238E27FC236}">
                <a16:creationId xmlns:a16="http://schemas.microsoft.com/office/drawing/2014/main" id="{95AA80D4-6FAE-49E2-8089-1E8A4FDC24FA}"/>
              </a:ext>
            </a:extLst>
          </p:cNvPr>
          <p:cNvSpPr/>
          <p:nvPr/>
        </p:nvSpPr>
        <p:spPr>
          <a:xfrm>
            <a:off x="2079290" y="5206681"/>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2" name="Elipse 11">
            <a:extLst>
              <a:ext uri="{FF2B5EF4-FFF2-40B4-BE49-F238E27FC236}">
                <a16:creationId xmlns:a16="http://schemas.microsoft.com/office/drawing/2014/main" id="{29C5574F-296A-4BEB-83F4-0D78F97A0798}"/>
              </a:ext>
            </a:extLst>
          </p:cNvPr>
          <p:cNvSpPr/>
          <p:nvPr/>
        </p:nvSpPr>
        <p:spPr>
          <a:xfrm rot="21160731">
            <a:off x="2063340" y="5715251"/>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118268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 name="Picture 21">
            <a:extLst>
              <a:ext uri="{FF2B5EF4-FFF2-40B4-BE49-F238E27FC236}">
                <a16:creationId xmlns:a16="http://schemas.microsoft.com/office/drawing/2014/main" id="{C27B6ED2-5646-449F-9731-5CA062BA77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86526" y="453206"/>
            <a:ext cx="554654" cy="511668"/>
          </a:xfrm>
          <a:prstGeom prst="rect">
            <a:avLst/>
          </a:prstGeom>
        </p:spPr>
      </p:pic>
      <p:sp>
        <p:nvSpPr>
          <p:cNvPr id="28" name="Título 1">
            <a:extLst>
              <a:ext uri="{FF2B5EF4-FFF2-40B4-BE49-F238E27FC236}">
                <a16:creationId xmlns:a16="http://schemas.microsoft.com/office/drawing/2014/main" id="{5A333323-C078-40D5-945E-93D80C768E7B}"/>
              </a:ext>
            </a:extLst>
          </p:cNvPr>
          <p:cNvSpPr txBox="1">
            <a:spLocks/>
          </p:cNvSpPr>
          <p:nvPr/>
        </p:nvSpPr>
        <p:spPr>
          <a:xfrm>
            <a:off x="2776231" y="427776"/>
            <a:ext cx="9304559" cy="875861"/>
          </a:xfrm>
          <a:prstGeom prst="rect">
            <a:avLst/>
          </a:prstGeom>
        </p:spPr>
        <p:txBody>
          <a:bodyPr>
            <a:no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l"/>
            <a:r>
              <a:rPr lang="es-CR" sz="2800" b="1" dirty="0">
                <a:solidFill>
                  <a:srgbClr val="204775"/>
                </a:solidFill>
                <a:latin typeface="Arial" panose="020B0604020202020204" pitchFamily="34" charset="0"/>
                <a:cs typeface="Arial" panose="020B0604020202020204" pitchFamily="34" charset="0"/>
              </a:rPr>
              <a:t>Mejora regulatoria 2022</a:t>
            </a:r>
          </a:p>
        </p:txBody>
      </p:sp>
      <p:sp>
        <p:nvSpPr>
          <p:cNvPr id="11" name="CuadroTexto 10">
            <a:extLst>
              <a:ext uri="{FF2B5EF4-FFF2-40B4-BE49-F238E27FC236}">
                <a16:creationId xmlns:a16="http://schemas.microsoft.com/office/drawing/2014/main" id="{BE10667E-D0D0-4E7A-BB7B-0E31493A2AB9}"/>
              </a:ext>
            </a:extLst>
          </p:cNvPr>
          <p:cNvSpPr txBox="1"/>
          <p:nvPr/>
        </p:nvSpPr>
        <p:spPr>
          <a:xfrm>
            <a:off x="2541180" y="1493605"/>
            <a:ext cx="8458200" cy="3924664"/>
          </a:xfrm>
          <a:prstGeom prst="rect">
            <a:avLst/>
          </a:prstGeom>
          <a:noFill/>
        </p:spPr>
        <p:txBody>
          <a:bodyPr wrap="square">
            <a:spAutoFit/>
          </a:bodyPr>
          <a:lstStyle/>
          <a:p>
            <a:pPr marL="0" lvl="1" algn="just" defTabSz="1066800">
              <a:lnSpc>
                <a:spcPct val="150000"/>
              </a:lnSpc>
              <a:spcBef>
                <a:spcPct val="0"/>
              </a:spcBef>
              <a:spcAft>
                <a:spcPct val="15000"/>
              </a:spcAft>
            </a:pPr>
            <a:r>
              <a:rPr lang="es-CR" sz="1600" kern="1200" dirty="0">
                <a:latin typeface="Arial" panose="020B0604020202020204" pitchFamily="34" charset="0"/>
                <a:cs typeface="Arial" panose="020B0604020202020204" pitchFamily="34" charset="0"/>
              </a:rPr>
              <a:t>Priorización en reformas normativas del Plan de acción - Hoja de Ruta para el Fortalecimiento del Mercado de Valores </a:t>
            </a:r>
            <a:endParaRPr lang="es-CR" sz="1600" kern="1200" dirty="0">
              <a:latin typeface="Arial" panose="020B0604020202020204" pitchFamily="34" charset="0"/>
              <a:ea typeface="Cambria" panose="02040503050406030204" pitchFamily="18" charset="0"/>
              <a:cs typeface="Arial" panose="020B0604020202020204" pitchFamily="34" charset="0"/>
            </a:endParaRPr>
          </a:p>
          <a:p>
            <a:pPr marL="0" lvl="1" algn="just" defTabSz="1066800">
              <a:lnSpc>
                <a:spcPct val="150000"/>
              </a:lnSpc>
              <a:spcBef>
                <a:spcPct val="0"/>
              </a:spcBef>
              <a:spcAft>
                <a:spcPct val="15000"/>
              </a:spcAft>
            </a:pPr>
            <a:r>
              <a:rPr lang="es-CR" sz="1600" kern="1200" dirty="0">
                <a:latin typeface="Arial" panose="020B0604020202020204" pitchFamily="34" charset="0"/>
                <a:cs typeface="Arial" panose="020B0604020202020204" pitchFamily="34" charset="0"/>
              </a:rPr>
              <a:t>Mejoras normativas para potenciar el financiamiento y la inversión para el desarrollo sostenible - valores de oferta pública temáticos</a:t>
            </a:r>
          </a:p>
          <a:p>
            <a:pPr marL="0" lvl="1" algn="just" defTabSz="1066800">
              <a:lnSpc>
                <a:spcPct val="150000"/>
              </a:lnSpc>
              <a:spcBef>
                <a:spcPct val="0"/>
              </a:spcBef>
              <a:spcAft>
                <a:spcPct val="15000"/>
              </a:spcAft>
            </a:pPr>
            <a:r>
              <a:rPr lang="es-CR" sz="1600" kern="1200" dirty="0">
                <a:latin typeface="Arial" panose="020B0604020202020204" pitchFamily="34" charset="0"/>
                <a:cs typeface="Arial" panose="020B0604020202020204" pitchFamily="34" charset="0"/>
              </a:rPr>
              <a:t>Normas para Entidades en Registro Centralizado de Letras de Cambio y Pagarés electrónicos</a:t>
            </a:r>
          </a:p>
          <a:p>
            <a:pPr marL="0" lvl="1" algn="just" defTabSz="1066800">
              <a:lnSpc>
                <a:spcPct val="150000"/>
              </a:lnSpc>
              <a:spcBef>
                <a:spcPct val="0"/>
              </a:spcBef>
              <a:spcAft>
                <a:spcPct val="15000"/>
              </a:spcAft>
            </a:pPr>
            <a:r>
              <a:rPr lang="es-CR" sz="1600" kern="1200" dirty="0">
                <a:latin typeface="Arial" panose="020B0604020202020204" pitchFamily="34" charset="0"/>
                <a:cs typeface="Arial" panose="020B0604020202020204" pitchFamily="34" charset="0"/>
              </a:rPr>
              <a:t>Modificaciones al Reglamento de Bolsas de Valores (grupo financiero)</a:t>
            </a:r>
          </a:p>
          <a:p>
            <a:pPr marL="0" lvl="1" algn="just" defTabSz="1066800">
              <a:lnSpc>
                <a:spcPct val="150000"/>
              </a:lnSpc>
              <a:spcBef>
                <a:spcPct val="0"/>
              </a:spcBef>
              <a:spcAft>
                <a:spcPct val="15000"/>
              </a:spcAft>
            </a:pPr>
            <a:r>
              <a:rPr lang="es-CR" sz="1600" kern="1200" dirty="0">
                <a:latin typeface="Arial" panose="020B0604020202020204" pitchFamily="34" charset="0"/>
                <a:cs typeface="Arial" panose="020B0604020202020204" pitchFamily="34" charset="0"/>
              </a:rPr>
              <a:t>Mejora normativa en fondos de inversión de proyectos - Reglamento sobre Sociedades Administradoras y Fondos de Inversión</a:t>
            </a:r>
          </a:p>
          <a:p>
            <a:pPr marL="0" lvl="1" algn="just" defTabSz="1066800">
              <a:lnSpc>
                <a:spcPct val="150000"/>
              </a:lnSpc>
              <a:spcBef>
                <a:spcPct val="0"/>
              </a:spcBef>
              <a:spcAft>
                <a:spcPct val="15000"/>
              </a:spcAft>
            </a:pPr>
            <a:r>
              <a:rPr lang="es-CR" sz="1600" kern="1200" dirty="0">
                <a:latin typeface="Arial" panose="020B0604020202020204" pitchFamily="34" charset="0"/>
                <a:cs typeface="Arial" panose="020B0604020202020204" pitchFamily="34" charset="0"/>
              </a:rPr>
              <a:t>Nueva normativa para Instrumentos financieros derivados</a:t>
            </a:r>
          </a:p>
        </p:txBody>
      </p:sp>
      <p:sp>
        <p:nvSpPr>
          <p:cNvPr id="12" name="Elipse 11">
            <a:extLst>
              <a:ext uri="{FF2B5EF4-FFF2-40B4-BE49-F238E27FC236}">
                <a16:creationId xmlns:a16="http://schemas.microsoft.com/office/drawing/2014/main" id="{E5BC0345-BFF2-4C91-8435-7C636AE66E08}"/>
              </a:ext>
            </a:extLst>
          </p:cNvPr>
          <p:cNvSpPr/>
          <p:nvPr/>
        </p:nvSpPr>
        <p:spPr>
          <a:xfrm>
            <a:off x="2146116" y="1633060"/>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ipse 12">
            <a:extLst>
              <a:ext uri="{FF2B5EF4-FFF2-40B4-BE49-F238E27FC236}">
                <a16:creationId xmlns:a16="http://schemas.microsoft.com/office/drawing/2014/main" id="{B4EE2DFA-0AFA-415A-B471-768B8C29479B}"/>
              </a:ext>
            </a:extLst>
          </p:cNvPr>
          <p:cNvSpPr/>
          <p:nvPr/>
        </p:nvSpPr>
        <p:spPr>
          <a:xfrm>
            <a:off x="2146116" y="2368742"/>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5" name="Elipse 14">
            <a:extLst>
              <a:ext uri="{FF2B5EF4-FFF2-40B4-BE49-F238E27FC236}">
                <a16:creationId xmlns:a16="http://schemas.microsoft.com/office/drawing/2014/main" id="{B7E6C683-A195-4E30-B249-EC72487844FB}"/>
              </a:ext>
            </a:extLst>
          </p:cNvPr>
          <p:cNvSpPr/>
          <p:nvPr/>
        </p:nvSpPr>
        <p:spPr>
          <a:xfrm>
            <a:off x="2146116" y="3104425"/>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Elipse 13">
            <a:extLst>
              <a:ext uri="{FF2B5EF4-FFF2-40B4-BE49-F238E27FC236}">
                <a16:creationId xmlns:a16="http://schemas.microsoft.com/office/drawing/2014/main" id="{77197701-E2F5-4A6E-91B1-EF61D4E94009}"/>
              </a:ext>
            </a:extLst>
          </p:cNvPr>
          <p:cNvSpPr/>
          <p:nvPr/>
        </p:nvSpPr>
        <p:spPr>
          <a:xfrm>
            <a:off x="2152654" y="3840108"/>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Elipse 15">
            <a:extLst>
              <a:ext uri="{FF2B5EF4-FFF2-40B4-BE49-F238E27FC236}">
                <a16:creationId xmlns:a16="http://schemas.microsoft.com/office/drawing/2014/main" id="{03F06D61-DEA8-4B66-9EB9-F8F57B5BFD4A}"/>
              </a:ext>
            </a:extLst>
          </p:cNvPr>
          <p:cNvSpPr/>
          <p:nvPr/>
        </p:nvSpPr>
        <p:spPr>
          <a:xfrm>
            <a:off x="2146116" y="4224096"/>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7" name="Elipse 16">
            <a:extLst>
              <a:ext uri="{FF2B5EF4-FFF2-40B4-BE49-F238E27FC236}">
                <a16:creationId xmlns:a16="http://schemas.microsoft.com/office/drawing/2014/main" id="{B581AF05-A323-47EF-B2DB-31DB132CC65B}"/>
              </a:ext>
            </a:extLst>
          </p:cNvPr>
          <p:cNvSpPr/>
          <p:nvPr/>
        </p:nvSpPr>
        <p:spPr>
          <a:xfrm>
            <a:off x="2152654" y="5050636"/>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469D0-7214-4116-B7AE-B3222E71E167}"/>
              </a:ext>
            </a:extLst>
          </p:cNvPr>
          <p:cNvSpPr>
            <a:spLocks noGrp="1"/>
          </p:cNvSpPr>
          <p:nvPr>
            <p:ph type="title"/>
          </p:nvPr>
        </p:nvSpPr>
        <p:spPr>
          <a:xfrm>
            <a:off x="1623060" y="1874520"/>
            <a:ext cx="8945880" cy="3108960"/>
          </a:xfrm>
        </p:spPr>
        <p:txBody>
          <a:bodyPr>
            <a:normAutofit/>
          </a:bodyPr>
          <a:lstStyle/>
          <a:p>
            <a:pPr lvl="0" algn="ctr">
              <a:lnSpc>
                <a:spcPct val="150000"/>
              </a:lnSpc>
            </a:pPr>
            <a:r>
              <a:rPr lang="es-CR" b="1" dirty="0">
                <a:solidFill>
                  <a:schemeClr val="accent1">
                    <a:lumMod val="50000"/>
                  </a:schemeClr>
                </a:solidFill>
                <a:latin typeface="Arial" panose="020B0604020202020204" pitchFamily="34" charset="0"/>
                <a:cs typeface="Arial" panose="020B0604020202020204" pitchFamily="34" charset="0"/>
              </a:rPr>
              <a:t>Evolución del mercado de valores  </a:t>
            </a:r>
          </a:p>
        </p:txBody>
      </p:sp>
    </p:spTree>
    <p:extLst>
      <p:ext uri="{BB962C8B-B14F-4D97-AF65-F5344CB8AC3E}">
        <p14:creationId xmlns:p14="http://schemas.microsoft.com/office/powerpoint/2010/main" val="394094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776230" y="526943"/>
            <a:ext cx="9304559" cy="875861"/>
          </a:xfrm>
        </p:spPr>
        <p:txBody>
          <a:bodyPr>
            <a:noAutofit/>
          </a:bodyPr>
          <a:lstStyle/>
          <a:p>
            <a:r>
              <a:rPr lang="es-CR" sz="2800" b="1" dirty="0">
                <a:solidFill>
                  <a:srgbClr val="204775"/>
                </a:solidFill>
                <a:latin typeface="Arial" panose="020B0604020202020204" pitchFamily="34" charset="0"/>
                <a:cs typeface="Arial" panose="020B0604020202020204" pitchFamily="34" charset="0"/>
              </a:rPr>
              <a:t>Plan de acción para el desarrollo del mercado de capitales - Implementación</a:t>
            </a:r>
            <a:r>
              <a:rPr lang="es-CR" sz="3200" dirty="0">
                <a:solidFill>
                  <a:schemeClr val="accent5">
                    <a:lumMod val="75000"/>
                  </a:schemeClr>
                </a:solidFill>
                <a:effectLst/>
                <a:latin typeface="Arial" panose="020B0604020202020204" pitchFamily="34" charset="0"/>
                <a:ea typeface="Calibri" panose="020F0502020204030204" pitchFamily="34" charset="0"/>
              </a:rPr>
              <a:t> </a:t>
            </a:r>
            <a:endParaRPr lang="es-CR" sz="2800" b="1" dirty="0">
              <a:solidFill>
                <a:srgbClr val="204775"/>
              </a:solidFill>
              <a:latin typeface="Arial" panose="020B0604020202020204" pitchFamily="34" charset="0"/>
              <a:cs typeface="Arial" panose="020B0604020202020204" pitchFamily="34" charset="0"/>
            </a:endParaRP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sp>
        <p:nvSpPr>
          <p:cNvPr id="7" name="Elipse 6">
            <a:extLst>
              <a:ext uri="{FF2B5EF4-FFF2-40B4-BE49-F238E27FC236}">
                <a16:creationId xmlns:a16="http://schemas.microsoft.com/office/drawing/2014/main" id="{7650678E-2680-4702-AF33-AC19808C3872}"/>
              </a:ext>
            </a:extLst>
          </p:cNvPr>
          <p:cNvSpPr/>
          <p:nvPr/>
        </p:nvSpPr>
        <p:spPr>
          <a:xfrm>
            <a:off x="2160144" y="2037671"/>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Elipse 7">
            <a:extLst>
              <a:ext uri="{FF2B5EF4-FFF2-40B4-BE49-F238E27FC236}">
                <a16:creationId xmlns:a16="http://schemas.microsoft.com/office/drawing/2014/main" id="{28630A67-050F-4CA4-AA7E-03577258E6F5}"/>
              </a:ext>
            </a:extLst>
          </p:cNvPr>
          <p:cNvSpPr/>
          <p:nvPr/>
        </p:nvSpPr>
        <p:spPr>
          <a:xfrm>
            <a:off x="2147659" y="2947926"/>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Elipse 8">
            <a:extLst>
              <a:ext uri="{FF2B5EF4-FFF2-40B4-BE49-F238E27FC236}">
                <a16:creationId xmlns:a16="http://schemas.microsoft.com/office/drawing/2014/main" id="{7CED19DA-8560-4159-BA34-765E688AC6E4}"/>
              </a:ext>
            </a:extLst>
          </p:cNvPr>
          <p:cNvSpPr/>
          <p:nvPr/>
        </p:nvSpPr>
        <p:spPr>
          <a:xfrm>
            <a:off x="2147659" y="4745990"/>
            <a:ext cx="257258" cy="269986"/>
          </a:xfrm>
          <a:prstGeom prst="ellipse">
            <a:avLst/>
          </a:prstGeom>
          <a:solidFill>
            <a:srgbClr val="81BD41"/>
          </a:solidFill>
          <a:ln>
            <a:solidFill>
              <a:srgbClr val="81B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2" name="Elipse 11">
            <a:extLst>
              <a:ext uri="{FF2B5EF4-FFF2-40B4-BE49-F238E27FC236}">
                <a16:creationId xmlns:a16="http://schemas.microsoft.com/office/drawing/2014/main" id="{B87997F9-6310-4967-B1BF-9325966EFAFF}"/>
              </a:ext>
            </a:extLst>
          </p:cNvPr>
          <p:cNvSpPr/>
          <p:nvPr/>
        </p:nvSpPr>
        <p:spPr>
          <a:xfrm>
            <a:off x="2164287" y="3775081"/>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Elipse 12">
            <a:extLst>
              <a:ext uri="{FF2B5EF4-FFF2-40B4-BE49-F238E27FC236}">
                <a16:creationId xmlns:a16="http://schemas.microsoft.com/office/drawing/2014/main" id="{AF183E8F-43EA-4B2B-9765-1BEBEFC96FCF}"/>
              </a:ext>
            </a:extLst>
          </p:cNvPr>
          <p:cNvSpPr/>
          <p:nvPr/>
        </p:nvSpPr>
        <p:spPr>
          <a:xfrm>
            <a:off x="2160144" y="5344012"/>
            <a:ext cx="257258" cy="269986"/>
          </a:xfrm>
          <a:prstGeom prst="ellipse">
            <a:avLst/>
          </a:prstGeom>
          <a:solidFill>
            <a:srgbClr val="FBAF3F"/>
          </a:solidFill>
          <a:ln>
            <a:solidFill>
              <a:srgbClr val="FBAF3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Content Placeholder 2">
            <a:extLst>
              <a:ext uri="{FF2B5EF4-FFF2-40B4-BE49-F238E27FC236}">
                <a16:creationId xmlns:a16="http://schemas.microsoft.com/office/drawing/2014/main" id="{8AA4B0BF-9306-40A3-ACF2-836B5B34503D}"/>
              </a:ext>
            </a:extLst>
          </p:cNvPr>
          <p:cNvSpPr>
            <a:spLocks noGrp="1"/>
          </p:cNvSpPr>
          <p:nvPr>
            <p:ph idx="1"/>
          </p:nvPr>
        </p:nvSpPr>
        <p:spPr>
          <a:xfrm>
            <a:off x="2541180" y="1685785"/>
            <a:ext cx="9235440" cy="4351338"/>
          </a:xfrm>
        </p:spPr>
        <p:txBody>
          <a:bodyPr>
            <a:normAutofit/>
          </a:bodyPr>
          <a:lstStyle/>
          <a:p>
            <a:pPr marL="0" indent="0">
              <a:spcBef>
                <a:spcPts val="600"/>
              </a:spcBef>
              <a:spcAft>
                <a:spcPts val="600"/>
              </a:spcAft>
              <a:buNone/>
            </a:pPr>
            <a:endParaRPr lang="es-CR" sz="800" dirty="0">
              <a:latin typeface="Arial" panose="020B0604020202020204" pitchFamily="34" charset="0"/>
              <a:cs typeface="Arial" panose="020B0604020202020204" pitchFamily="34" charset="0"/>
            </a:endParaRPr>
          </a:p>
          <a:p>
            <a:pPr marL="0" indent="0">
              <a:spcBef>
                <a:spcPts val="600"/>
              </a:spcBef>
              <a:spcAft>
                <a:spcPts val="600"/>
              </a:spcAft>
              <a:buNone/>
            </a:pPr>
            <a:r>
              <a:rPr lang="es-CR" sz="1800" dirty="0">
                <a:latin typeface="Arial" panose="020B0604020202020204" pitchFamily="34" charset="0"/>
                <a:cs typeface="Arial" panose="020B0604020202020204" pitchFamily="34" charset="0"/>
              </a:rPr>
              <a:t>Resultado del diálogo y concertación durante el 2021 entre el sector financiero público y privado y otros actores relevantes del mercado</a:t>
            </a:r>
          </a:p>
          <a:p>
            <a:pPr marL="0" indent="0">
              <a:spcBef>
                <a:spcPts val="600"/>
              </a:spcBef>
              <a:spcAft>
                <a:spcPts val="600"/>
              </a:spcAft>
              <a:buNone/>
            </a:pPr>
            <a:endParaRPr lang="es-CR" sz="800" dirty="0">
              <a:latin typeface="Arial" panose="020B0604020202020204" pitchFamily="34" charset="0"/>
              <a:cs typeface="Arial" panose="020B0604020202020204" pitchFamily="34" charset="0"/>
            </a:endParaRPr>
          </a:p>
          <a:p>
            <a:pPr marL="0" indent="0">
              <a:spcBef>
                <a:spcPts val="600"/>
              </a:spcBef>
              <a:spcAft>
                <a:spcPts val="600"/>
              </a:spcAft>
              <a:buNone/>
            </a:pPr>
            <a:r>
              <a:rPr lang="es-CR" sz="1800" dirty="0">
                <a:latin typeface="Arial" panose="020B0604020202020204" pitchFamily="34" charset="0"/>
                <a:cs typeface="Arial" panose="020B0604020202020204" pitchFamily="34" charset="0"/>
              </a:rPr>
              <a:t>Ejecutar la hoja de ruta para el impulso a seguir del mercado de capitales – horizonte al 2024</a:t>
            </a:r>
          </a:p>
          <a:p>
            <a:pPr marL="0" indent="0">
              <a:spcBef>
                <a:spcPts val="600"/>
              </a:spcBef>
              <a:spcAft>
                <a:spcPts val="600"/>
              </a:spcAft>
              <a:buNone/>
            </a:pPr>
            <a:endParaRPr lang="es-CR" sz="800" dirty="0">
              <a:latin typeface="Arial" panose="020B0604020202020204" pitchFamily="34" charset="0"/>
              <a:cs typeface="Arial" panose="020B0604020202020204" pitchFamily="34" charset="0"/>
            </a:endParaRPr>
          </a:p>
          <a:p>
            <a:pPr marL="0" indent="0">
              <a:spcBef>
                <a:spcPts val="600"/>
              </a:spcBef>
              <a:spcAft>
                <a:spcPts val="600"/>
              </a:spcAft>
              <a:buNone/>
            </a:pPr>
            <a:r>
              <a:rPr lang="es-CR" sz="1800" dirty="0">
                <a:latin typeface="Arial" panose="020B0604020202020204" pitchFamily="34" charset="0"/>
                <a:cs typeface="Arial" panose="020B0604020202020204" pitchFamily="34" charset="0"/>
              </a:rPr>
              <a:t>Implementación a cargo de Comités específicos, Equipos sectoriales y Responsables individuales – Febrero 22</a:t>
            </a:r>
          </a:p>
          <a:p>
            <a:pPr marL="0" indent="0">
              <a:spcBef>
                <a:spcPts val="600"/>
              </a:spcBef>
              <a:spcAft>
                <a:spcPts val="600"/>
              </a:spcAft>
              <a:buNone/>
            </a:pPr>
            <a:endParaRPr lang="es-CR" sz="900" dirty="0">
              <a:latin typeface="Arial" panose="020B0604020202020204" pitchFamily="34" charset="0"/>
              <a:cs typeface="Arial" panose="020B0604020202020204" pitchFamily="34" charset="0"/>
            </a:endParaRPr>
          </a:p>
          <a:p>
            <a:pPr marL="0" indent="0">
              <a:spcBef>
                <a:spcPts val="600"/>
              </a:spcBef>
              <a:spcAft>
                <a:spcPts val="600"/>
              </a:spcAft>
              <a:buNone/>
            </a:pPr>
            <a:r>
              <a:rPr lang="es-CR" sz="1800" dirty="0">
                <a:latin typeface="Arial" panose="020B0604020202020204" pitchFamily="34" charset="0"/>
                <a:cs typeface="Arial" panose="020B0604020202020204" pitchFamily="34" charset="0"/>
              </a:rPr>
              <a:t>Divulgación del Plan de Acción - Marzo 22</a:t>
            </a:r>
          </a:p>
          <a:p>
            <a:pPr marL="0" indent="0">
              <a:spcBef>
                <a:spcPts val="600"/>
              </a:spcBef>
              <a:spcAft>
                <a:spcPts val="600"/>
              </a:spcAft>
              <a:buNone/>
            </a:pPr>
            <a:endParaRPr lang="es-CR" sz="900" dirty="0">
              <a:latin typeface="Arial" panose="020B0604020202020204" pitchFamily="34" charset="0"/>
              <a:cs typeface="Arial" panose="020B0604020202020204" pitchFamily="34" charset="0"/>
            </a:endParaRPr>
          </a:p>
          <a:p>
            <a:pPr marL="0" indent="0">
              <a:spcBef>
                <a:spcPts val="600"/>
              </a:spcBef>
              <a:spcAft>
                <a:spcPts val="600"/>
              </a:spcAft>
              <a:buNone/>
            </a:pPr>
            <a:r>
              <a:rPr lang="es-CR" sz="1800" dirty="0">
                <a:latin typeface="Arial" panose="020B0604020202020204" pitchFamily="34" charset="0"/>
                <a:cs typeface="Arial" panose="020B0604020202020204" pitchFamily="34" charset="0"/>
              </a:rPr>
              <a:t>Monitoreo y seguimiento periódico por parte del Comité Consultivo</a:t>
            </a:r>
          </a:p>
        </p:txBody>
      </p:sp>
    </p:spTree>
    <p:extLst>
      <p:ext uri="{BB962C8B-B14F-4D97-AF65-F5344CB8AC3E}">
        <p14:creationId xmlns:p14="http://schemas.microsoft.com/office/powerpoint/2010/main" val="1253432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65BC130-75D1-4DA6-B15D-340F3B609684}"/>
              </a:ext>
            </a:extLst>
          </p:cNvPr>
          <p:cNvGraphicFramePr/>
          <p:nvPr>
            <p:extLst>
              <p:ext uri="{D42A27DB-BD31-4B8C-83A1-F6EECF244321}">
                <p14:modId xmlns:p14="http://schemas.microsoft.com/office/powerpoint/2010/main" val="2207493267"/>
              </p:ext>
            </p:extLst>
          </p:nvPr>
        </p:nvGraphicFramePr>
        <p:xfrm>
          <a:off x="3522999" y="1661486"/>
          <a:ext cx="6882252" cy="4774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áfico 3" descr="Atrás con relleno sólido">
            <a:extLst>
              <a:ext uri="{FF2B5EF4-FFF2-40B4-BE49-F238E27FC236}">
                <a16:creationId xmlns:a16="http://schemas.microsoft.com/office/drawing/2014/main" id="{4157F7CA-B262-4162-9568-918C41A619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630115">
            <a:off x="4097929" y="4425660"/>
            <a:ext cx="914400" cy="914400"/>
          </a:xfrm>
          <a:prstGeom prst="rect">
            <a:avLst/>
          </a:prstGeom>
        </p:spPr>
      </p:pic>
      <p:pic>
        <p:nvPicPr>
          <p:cNvPr id="11" name="Gráfico 10" descr="Atrás con relleno sólido">
            <a:extLst>
              <a:ext uri="{FF2B5EF4-FFF2-40B4-BE49-F238E27FC236}">
                <a16:creationId xmlns:a16="http://schemas.microsoft.com/office/drawing/2014/main" id="{45F78AB7-BAA6-432D-AFAC-7F163DFCF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630115">
            <a:off x="8905236" y="4218242"/>
            <a:ext cx="914400" cy="914400"/>
          </a:xfrm>
          <a:prstGeom prst="rect">
            <a:avLst/>
          </a:prstGeom>
        </p:spPr>
      </p:pic>
      <p:pic>
        <p:nvPicPr>
          <p:cNvPr id="12" name="Gráfico 11" descr="Atrás con relleno sólido">
            <a:extLst>
              <a:ext uri="{FF2B5EF4-FFF2-40B4-BE49-F238E27FC236}">
                <a16:creationId xmlns:a16="http://schemas.microsoft.com/office/drawing/2014/main" id="{D3D442C3-C308-44E0-9554-6E915ABA00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4325164" flipV="1">
            <a:off x="5869486" y="4274977"/>
            <a:ext cx="969090" cy="969090"/>
          </a:xfrm>
          <a:prstGeom prst="rect">
            <a:avLst/>
          </a:prstGeom>
        </p:spPr>
      </p:pic>
      <p:sp>
        <p:nvSpPr>
          <p:cNvPr id="13" name="Título 1">
            <a:extLst>
              <a:ext uri="{FF2B5EF4-FFF2-40B4-BE49-F238E27FC236}">
                <a16:creationId xmlns:a16="http://schemas.microsoft.com/office/drawing/2014/main" id="{1CF7175D-B82A-43B6-AE4C-CBAC764C5DB8}"/>
              </a:ext>
            </a:extLst>
          </p:cNvPr>
          <p:cNvSpPr txBox="1">
            <a:spLocks/>
          </p:cNvSpPr>
          <p:nvPr/>
        </p:nvSpPr>
        <p:spPr>
          <a:xfrm>
            <a:off x="2856444" y="271109"/>
            <a:ext cx="8889179" cy="875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2800" b="1" dirty="0">
                <a:solidFill>
                  <a:srgbClr val="204775"/>
                </a:solidFill>
                <a:latin typeface="Arial" panose="020B0604020202020204" pitchFamily="34" charset="0"/>
                <a:cs typeface="Arial" panose="020B0604020202020204" pitchFamily="34" charset="0"/>
              </a:rPr>
              <a:t>Innovación tecnológica en el mercado de capitales</a:t>
            </a:r>
          </a:p>
        </p:txBody>
      </p:sp>
      <p:pic>
        <p:nvPicPr>
          <p:cNvPr id="14" name="Picture 21">
            <a:extLst>
              <a:ext uri="{FF2B5EF4-FFF2-40B4-BE49-F238E27FC236}">
                <a16:creationId xmlns:a16="http://schemas.microsoft.com/office/drawing/2014/main" id="{81DD8A73-2901-4A8F-B32D-68D5B87E80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986526" y="453206"/>
            <a:ext cx="554654" cy="511668"/>
          </a:xfrm>
          <a:prstGeom prst="rect">
            <a:avLst/>
          </a:prstGeom>
        </p:spPr>
      </p:pic>
    </p:spTree>
    <p:extLst>
      <p:ext uri="{BB962C8B-B14F-4D97-AF65-F5344CB8AC3E}">
        <p14:creationId xmlns:p14="http://schemas.microsoft.com/office/powerpoint/2010/main" val="1130861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A7051F4-82BE-45CF-8488-20B1D8D458DC}"/>
              </a:ext>
            </a:extLst>
          </p:cNvPr>
          <p:cNvSpPr>
            <a:spLocks noGrp="1"/>
          </p:cNvSpPr>
          <p:nvPr>
            <p:ph type="title"/>
          </p:nvPr>
        </p:nvSpPr>
        <p:spPr>
          <a:xfrm>
            <a:off x="2769704" y="271109"/>
            <a:ext cx="9304559" cy="875861"/>
          </a:xfrm>
        </p:spPr>
        <p:txBody>
          <a:bodyPr>
            <a:noAutofit/>
          </a:bodyPr>
          <a:lstStyle/>
          <a:p>
            <a:r>
              <a:rPr lang="es-CR" sz="2800" b="1" dirty="0">
                <a:solidFill>
                  <a:srgbClr val="204775"/>
                </a:solidFill>
                <a:latin typeface="Arial" panose="020B0604020202020204" pitchFamily="34" charset="0"/>
                <a:cs typeface="Arial" panose="020B0604020202020204" pitchFamily="34" charset="0"/>
              </a:rPr>
              <a:t>Plan de Transformación Digital - 2022</a:t>
            </a:r>
          </a:p>
        </p:txBody>
      </p:sp>
      <p:pic>
        <p:nvPicPr>
          <p:cNvPr id="6" name="Picture 21">
            <a:extLst>
              <a:ext uri="{FF2B5EF4-FFF2-40B4-BE49-F238E27FC236}">
                <a16:creationId xmlns:a16="http://schemas.microsoft.com/office/drawing/2014/main" id="{875D47CC-C111-4984-9918-9C2062351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6526" y="453206"/>
            <a:ext cx="554654" cy="511668"/>
          </a:xfrm>
          <a:prstGeom prst="rect">
            <a:avLst/>
          </a:prstGeom>
        </p:spPr>
      </p:pic>
      <p:sp>
        <p:nvSpPr>
          <p:cNvPr id="19" name="Rectángulo 18">
            <a:extLst>
              <a:ext uri="{FF2B5EF4-FFF2-40B4-BE49-F238E27FC236}">
                <a16:creationId xmlns:a16="http://schemas.microsoft.com/office/drawing/2014/main" id="{1C05FAAA-5791-4200-9D52-86F0705EF723}"/>
              </a:ext>
            </a:extLst>
          </p:cNvPr>
          <p:cNvSpPr/>
          <p:nvPr/>
        </p:nvSpPr>
        <p:spPr>
          <a:xfrm>
            <a:off x="1854005" y="4385075"/>
            <a:ext cx="9933562" cy="1705725"/>
          </a:xfrm>
          <a:prstGeom prst="rect">
            <a:avLst/>
          </a:prstGeom>
          <a:ln>
            <a:solidFill>
              <a:schemeClr val="bg1"/>
            </a:solidFill>
          </a:ln>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Marcador de contenido 6">
            <a:extLst>
              <a:ext uri="{FF2B5EF4-FFF2-40B4-BE49-F238E27FC236}">
                <a16:creationId xmlns:a16="http://schemas.microsoft.com/office/drawing/2014/main" id="{18F8F903-5828-45A9-93E2-A14F72851470}"/>
              </a:ext>
            </a:extLst>
          </p:cNvPr>
          <p:cNvSpPr>
            <a:spLocks noGrp="1"/>
          </p:cNvSpPr>
          <p:nvPr>
            <p:ph idx="1"/>
          </p:nvPr>
        </p:nvSpPr>
        <p:spPr>
          <a:xfrm>
            <a:off x="838201" y="2468880"/>
            <a:ext cx="8478405" cy="3411803"/>
          </a:xfrm>
        </p:spPr>
        <p:txBody>
          <a:bodyPr>
            <a:normAutofit/>
          </a:bodyPr>
          <a:lstStyle/>
          <a:p>
            <a:pPr algn="just"/>
            <a:endParaRPr lang="es-CR" sz="2000" dirty="0">
              <a:latin typeface="Arial" panose="020B0604020202020204" pitchFamily="34" charset="0"/>
              <a:cs typeface="Arial" panose="020B0604020202020204" pitchFamily="34" charset="0"/>
            </a:endParaRPr>
          </a:p>
          <a:p>
            <a:pPr algn="just"/>
            <a:endParaRPr lang="es-CR" sz="2000" dirty="0">
              <a:latin typeface="Arial" panose="020B0604020202020204" pitchFamily="34" charset="0"/>
              <a:cs typeface="Arial" panose="020B0604020202020204" pitchFamily="34" charset="0"/>
            </a:endParaRPr>
          </a:p>
        </p:txBody>
      </p:sp>
      <p:pic>
        <p:nvPicPr>
          <p:cNvPr id="10" name="Picture 24">
            <a:extLst>
              <a:ext uri="{FF2B5EF4-FFF2-40B4-BE49-F238E27FC236}">
                <a16:creationId xmlns:a16="http://schemas.microsoft.com/office/drawing/2014/main" id="{9BE3E0F2-5D3E-4DF0-93DD-9BB55D57BE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34883" y="1378850"/>
            <a:ext cx="554655" cy="554655"/>
          </a:xfrm>
          <a:prstGeom prst="rect">
            <a:avLst/>
          </a:prstGeom>
        </p:spPr>
      </p:pic>
      <p:sp>
        <p:nvSpPr>
          <p:cNvPr id="12" name="TextBox 32">
            <a:extLst>
              <a:ext uri="{FF2B5EF4-FFF2-40B4-BE49-F238E27FC236}">
                <a16:creationId xmlns:a16="http://schemas.microsoft.com/office/drawing/2014/main" id="{FE173F14-332A-49C1-8376-9B599315B562}"/>
              </a:ext>
            </a:extLst>
          </p:cNvPr>
          <p:cNvSpPr txBox="1"/>
          <p:nvPr/>
        </p:nvSpPr>
        <p:spPr>
          <a:xfrm>
            <a:off x="2810149" y="1539313"/>
            <a:ext cx="4020142" cy="276999"/>
          </a:xfrm>
          <a:prstGeom prst="rect">
            <a:avLst/>
          </a:prstGeom>
        </p:spPr>
        <p:txBody>
          <a:bodyPr wrap="square" lIns="0" tIns="0" rIns="0" bIns="0" rtlCol="0" anchor="t">
            <a:spAutoFit/>
          </a:bodyPr>
          <a:lstStyle/>
          <a:p>
            <a:r>
              <a:rPr lang="es-CR" b="1" spc="63" dirty="0">
                <a:solidFill>
                  <a:schemeClr val="accent1">
                    <a:lumMod val="50000"/>
                  </a:schemeClr>
                </a:solidFill>
                <a:latin typeface="Arial" panose="020B0604020202020204" pitchFamily="34" charset="0"/>
                <a:cs typeface="Arial" panose="020B0604020202020204" pitchFamily="34" charset="0"/>
              </a:rPr>
              <a:t>Recepción</a:t>
            </a:r>
            <a:r>
              <a:rPr lang="es-CR" sz="1800" b="1" dirty="0">
                <a:effectLst/>
                <a:latin typeface="Calibri" panose="020F0502020204030204" pitchFamily="34" charset="0"/>
                <a:ea typeface="Calibri" panose="020F0502020204030204" pitchFamily="34" charset="0"/>
              </a:rPr>
              <a:t> </a:t>
            </a:r>
            <a:r>
              <a:rPr lang="es-CR" b="1" spc="63" dirty="0">
                <a:solidFill>
                  <a:schemeClr val="accent1">
                    <a:lumMod val="50000"/>
                  </a:schemeClr>
                </a:solidFill>
                <a:latin typeface="Arial" panose="020B0604020202020204" pitchFamily="34" charset="0"/>
                <a:cs typeface="Arial" panose="020B0604020202020204" pitchFamily="34" charset="0"/>
              </a:rPr>
              <a:t>de</a:t>
            </a:r>
            <a:r>
              <a:rPr lang="es-CR" sz="1800" b="1" dirty="0">
                <a:effectLst/>
                <a:latin typeface="Calibri" panose="020F0502020204030204" pitchFamily="34" charset="0"/>
                <a:ea typeface="Calibri" panose="020F0502020204030204" pitchFamily="34" charset="0"/>
              </a:rPr>
              <a:t> </a:t>
            </a:r>
            <a:r>
              <a:rPr lang="es-CR" b="1" spc="63" dirty="0">
                <a:solidFill>
                  <a:schemeClr val="accent1">
                    <a:lumMod val="50000"/>
                  </a:schemeClr>
                </a:solidFill>
                <a:latin typeface="Arial" panose="020B0604020202020204" pitchFamily="34" charset="0"/>
                <a:cs typeface="Arial" panose="020B0604020202020204" pitchFamily="34" charset="0"/>
              </a:rPr>
              <a:t>CHR</a:t>
            </a:r>
            <a:r>
              <a:rPr lang="es-CR" sz="1800" b="1" dirty="0">
                <a:effectLst/>
                <a:latin typeface="Calibri" panose="020F0502020204030204" pitchFamily="34" charset="0"/>
                <a:ea typeface="Calibri" panose="020F0502020204030204" pitchFamily="34" charset="0"/>
              </a:rPr>
              <a:t> </a:t>
            </a:r>
            <a:r>
              <a:rPr lang="es-CR" b="1" spc="63" dirty="0">
                <a:solidFill>
                  <a:schemeClr val="accent1">
                    <a:lumMod val="50000"/>
                  </a:schemeClr>
                </a:solidFill>
                <a:latin typeface="Arial" panose="020B0604020202020204" pitchFamily="34" charset="0"/>
                <a:cs typeface="Arial" panose="020B0604020202020204" pitchFamily="34" charset="0"/>
              </a:rPr>
              <a:t>automatizados</a:t>
            </a:r>
          </a:p>
        </p:txBody>
      </p:sp>
      <p:sp>
        <p:nvSpPr>
          <p:cNvPr id="13" name="Marcador de contenido 6">
            <a:extLst>
              <a:ext uri="{FF2B5EF4-FFF2-40B4-BE49-F238E27FC236}">
                <a16:creationId xmlns:a16="http://schemas.microsoft.com/office/drawing/2014/main" id="{2EB6833B-1C29-4DD7-B468-E0024B6992B2}"/>
              </a:ext>
            </a:extLst>
          </p:cNvPr>
          <p:cNvSpPr txBox="1">
            <a:spLocks/>
          </p:cNvSpPr>
          <p:nvPr/>
        </p:nvSpPr>
        <p:spPr>
          <a:xfrm>
            <a:off x="2307319" y="1892058"/>
            <a:ext cx="9426990" cy="1277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R" sz="1400" dirty="0">
                <a:effectLst/>
                <a:latin typeface="Arial" panose="020B0604020202020204" pitchFamily="34" charset="0"/>
                <a:ea typeface="Calibri" panose="020F0502020204030204" pitchFamily="34" charset="0"/>
                <a:cs typeface="Arial" panose="020B0604020202020204" pitchFamily="34" charset="0"/>
              </a:rPr>
              <a:t>Registro de los hechos relevantes y su difusión en el RNVI de forma automática. Su implementación implica una mayor oportunidad en la comunicación de la información</a:t>
            </a:r>
          </a:p>
          <a:p>
            <a:pPr algn="just"/>
            <a:endParaRPr lang="es-CR" sz="6600" dirty="0">
              <a:latin typeface="Arial" panose="020B0604020202020204" pitchFamily="34" charset="0"/>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2000" dirty="0">
              <a:latin typeface="Arial" panose="020B0604020202020204" pitchFamily="34" charset="0"/>
              <a:ea typeface="+mj-ea"/>
              <a:cs typeface="Arial" panose="020B0604020202020204" pitchFamily="34" charset="0"/>
            </a:endParaRPr>
          </a:p>
          <a:p>
            <a:pPr marL="0" indent="0" algn="just">
              <a:buFont typeface="Arial" panose="020B0604020202020204" pitchFamily="34" charset="0"/>
              <a:buNone/>
            </a:pPr>
            <a:endParaRPr lang="es-CR" sz="2400" dirty="0">
              <a:latin typeface="Arial" panose="020B0604020202020204" pitchFamily="34" charset="0"/>
              <a:cs typeface="Arial" panose="020B0604020202020204" pitchFamily="34" charset="0"/>
            </a:endParaRPr>
          </a:p>
        </p:txBody>
      </p:sp>
      <p:pic>
        <p:nvPicPr>
          <p:cNvPr id="16" name="Picture 24">
            <a:extLst>
              <a:ext uri="{FF2B5EF4-FFF2-40B4-BE49-F238E27FC236}">
                <a16:creationId xmlns:a16="http://schemas.microsoft.com/office/drawing/2014/main" id="{73852FF9-23C2-4BAD-8944-63E47CCE31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28007" y="2489580"/>
            <a:ext cx="554655" cy="554655"/>
          </a:xfrm>
          <a:prstGeom prst="rect">
            <a:avLst/>
          </a:prstGeom>
        </p:spPr>
      </p:pic>
      <p:sp>
        <p:nvSpPr>
          <p:cNvPr id="17" name="TextBox 32">
            <a:extLst>
              <a:ext uri="{FF2B5EF4-FFF2-40B4-BE49-F238E27FC236}">
                <a16:creationId xmlns:a16="http://schemas.microsoft.com/office/drawing/2014/main" id="{F6A60C47-764B-419B-9C91-D1D008093F09}"/>
              </a:ext>
            </a:extLst>
          </p:cNvPr>
          <p:cNvSpPr txBox="1"/>
          <p:nvPr/>
        </p:nvSpPr>
        <p:spPr>
          <a:xfrm>
            <a:off x="2810149" y="2598966"/>
            <a:ext cx="4366506" cy="276999"/>
          </a:xfrm>
          <a:prstGeom prst="rect">
            <a:avLst/>
          </a:prstGeom>
        </p:spPr>
        <p:txBody>
          <a:bodyPr wrap="square" lIns="0" tIns="0" rIns="0" bIns="0" rtlCol="0" anchor="t">
            <a:spAutoFit/>
          </a:bodyPr>
          <a:lstStyle/>
          <a:p>
            <a:r>
              <a:rPr lang="es-CR" sz="18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Automatización valoración inmuebles</a:t>
            </a:r>
            <a:endParaRPr lang="es-CR" sz="1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Marcador de contenido 6">
            <a:extLst>
              <a:ext uri="{FF2B5EF4-FFF2-40B4-BE49-F238E27FC236}">
                <a16:creationId xmlns:a16="http://schemas.microsoft.com/office/drawing/2014/main" id="{58746DCA-C7BC-4806-ABBC-56E494FEA40D}"/>
              </a:ext>
            </a:extLst>
          </p:cNvPr>
          <p:cNvSpPr txBox="1">
            <a:spLocks/>
          </p:cNvSpPr>
          <p:nvPr/>
        </p:nvSpPr>
        <p:spPr>
          <a:xfrm>
            <a:off x="2255494" y="3003212"/>
            <a:ext cx="9418631" cy="1072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CR" sz="1400" dirty="0">
                <a:effectLst/>
                <a:latin typeface="Arial" panose="020B0604020202020204" pitchFamily="34" charset="0"/>
                <a:ea typeface="Calibri" panose="020F0502020204030204" pitchFamily="34" charset="0"/>
                <a:cs typeface="Arial" panose="020B0604020202020204" pitchFamily="34" charset="0"/>
              </a:rPr>
              <a:t>Automatización automática mediante plantillas estructuradas de los datos relacionados con las valoraciones periódicas de los inmuebles de los fondos de inversión inmobiliarios, así como su publicación automática en el RNVI. Logra una mayor oportunidad en la comunicación de la información y una disminución en el tiempo de gestión</a:t>
            </a:r>
            <a:endParaRPr lang="es-CR" sz="1400" b="1" spc="63" dirty="0">
              <a:solidFill>
                <a:schemeClr val="accent1">
                  <a:lumMod val="50000"/>
                </a:schemeClr>
              </a:solidFill>
              <a:latin typeface="Arial" panose="020B0604020202020204" pitchFamily="34" charset="0"/>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2000" dirty="0">
              <a:latin typeface="Arial" panose="020B0604020202020204" pitchFamily="34" charset="0"/>
              <a:ea typeface="+mj-ea"/>
              <a:cs typeface="Arial" panose="020B0604020202020204" pitchFamily="34" charset="0"/>
            </a:endParaRPr>
          </a:p>
          <a:p>
            <a:pPr marL="0" indent="0" algn="just">
              <a:buFont typeface="Arial" panose="020B0604020202020204" pitchFamily="34" charset="0"/>
              <a:buNone/>
            </a:pPr>
            <a:endParaRPr lang="es-CR" sz="2400" dirty="0">
              <a:latin typeface="Arial" panose="020B0604020202020204" pitchFamily="34" charset="0"/>
              <a:cs typeface="Arial" panose="020B0604020202020204" pitchFamily="34" charset="0"/>
            </a:endParaRPr>
          </a:p>
        </p:txBody>
      </p:sp>
      <p:pic>
        <p:nvPicPr>
          <p:cNvPr id="22" name="Picture 24">
            <a:extLst>
              <a:ext uri="{FF2B5EF4-FFF2-40B4-BE49-F238E27FC236}">
                <a16:creationId xmlns:a16="http://schemas.microsoft.com/office/drawing/2014/main" id="{8B5D358D-1F92-4CB2-8B6E-E49D02344C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69485" y="3823952"/>
            <a:ext cx="554655" cy="554655"/>
          </a:xfrm>
          <a:prstGeom prst="rect">
            <a:avLst/>
          </a:prstGeom>
        </p:spPr>
      </p:pic>
      <p:sp>
        <p:nvSpPr>
          <p:cNvPr id="23" name="TextBox 32">
            <a:extLst>
              <a:ext uri="{FF2B5EF4-FFF2-40B4-BE49-F238E27FC236}">
                <a16:creationId xmlns:a16="http://schemas.microsoft.com/office/drawing/2014/main" id="{B8CAA090-9315-43BD-B272-6A1D63FBD255}"/>
              </a:ext>
            </a:extLst>
          </p:cNvPr>
          <p:cNvSpPr txBox="1"/>
          <p:nvPr/>
        </p:nvSpPr>
        <p:spPr>
          <a:xfrm>
            <a:off x="2744751" y="4007736"/>
            <a:ext cx="6022171" cy="338041"/>
          </a:xfrm>
          <a:prstGeom prst="rect">
            <a:avLst/>
          </a:prstGeom>
        </p:spPr>
        <p:txBody>
          <a:bodyPr wrap="square" lIns="0" tIns="0" rIns="0" bIns="0" rtlCol="0" anchor="t">
            <a:spAutoFit/>
          </a:bodyPr>
          <a:lstStyle/>
          <a:p>
            <a:pPr marL="0" lvl="0" indent="0">
              <a:lnSpc>
                <a:spcPts val="2940"/>
              </a:lnSpc>
            </a:pPr>
            <a:r>
              <a:rPr lang="es-CR" b="1" spc="63" dirty="0">
                <a:solidFill>
                  <a:schemeClr val="accent1">
                    <a:lumMod val="50000"/>
                  </a:schemeClr>
                </a:solidFill>
                <a:latin typeface="Arial" panose="020B0604020202020204" pitchFamily="34" charset="0"/>
                <a:cs typeface="Arial" panose="020B0604020202020204" pitchFamily="34" charset="0"/>
              </a:rPr>
              <a:t>Expedientes electrónicos</a:t>
            </a:r>
            <a:endParaRPr lang="en-US" b="1" spc="63" dirty="0">
              <a:solidFill>
                <a:schemeClr val="accent1">
                  <a:lumMod val="50000"/>
                </a:schemeClr>
              </a:solidFill>
              <a:latin typeface="Arial" panose="020B0604020202020204" pitchFamily="34" charset="0"/>
              <a:cs typeface="Arial" panose="020B0604020202020204" pitchFamily="34" charset="0"/>
            </a:endParaRPr>
          </a:p>
        </p:txBody>
      </p:sp>
      <p:sp>
        <p:nvSpPr>
          <p:cNvPr id="25" name="Marcador de contenido 6">
            <a:extLst>
              <a:ext uri="{FF2B5EF4-FFF2-40B4-BE49-F238E27FC236}">
                <a16:creationId xmlns:a16="http://schemas.microsoft.com/office/drawing/2014/main" id="{408AD386-D5E0-481A-903E-F42687A19E2A}"/>
              </a:ext>
            </a:extLst>
          </p:cNvPr>
          <p:cNvSpPr txBox="1">
            <a:spLocks/>
          </p:cNvSpPr>
          <p:nvPr/>
        </p:nvSpPr>
        <p:spPr>
          <a:xfrm>
            <a:off x="2173127" y="4449230"/>
            <a:ext cx="9362626" cy="1072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R" sz="1400" dirty="0">
                <a:effectLst/>
                <a:latin typeface="Arial" panose="020B0604020202020204" pitchFamily="34" charset="0"/>
                <a:ea typeface="Calibri" panose="020F0502020204030204" pitchFamily="34" charset="0"/>
                <a:cs typeface="Arial" panose="020B0604020202020204" pitchFamily="34" charset="0"/>
              </a:rPr>
              <a:t>Digitalizar los expedientes de los procedimientos administrativos y las audiencias para que las partes puedan depositar y acceder a la documentación de forma digital, sencilla y ágil</a:t>
            </a: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2000" dirty="0">
              <a:latin typeface="Arial" panose="020B0604020202020204" pitchFamily="34" charset="0"/>
              <a:ea typeface="+mj-ea"/>
              <a:cs typeface="Arial" panose="020B0604020202020204" pitchFamily="34" charset="0"/>
            </a:endParaRPr>
          </a:p>
          <a:p>
            <a:pPr marL="0" indent="0" algn="just">
              <a:buFont typeface="Arial" panose="020B0604020202020204" pitchFamily="34" charset="0"/>
              <a:buNone/>
            </a:pPr>
            <a:endParaRPr lang="es-CR" sz="2400" dirty="0">
              <a:latin typeface="Arial" panose="020B0604020202020204" pitchFamily="34" charset="0"/>
              <a:cs typeface="Arial" panose="020B0604020202020204" pitchFamily="34" charset="0"/>
            </a:endParaRPr>
          </a:p>
        </p:txBody>
      </p:sp>
      <p:pic>
        <p:nvPicPr>
          <p:cNvPr id="4" name="Gráfico 3" descr="Diploma con relleno sólido">
            <a:extLst>
              <a:ext uri="{FF2B5EF4-FFF2-40B4-BE49-F238E27FC236}">
                <a16:creationId xmlns:a16="http://schemas.microsoft.com/office/drawing/2014/main" id="{05FA0090-FFA0-46E3-A4A2-F5C18F8482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73127" y="1445605"/>
            <a:ext cx="464414" cy="464414"/>
          </a:xfrm>
          <a:prstGeom prst="rect">
            <a:avLst/>
          </a:prstGeom>
        </p:spPr>
      </p:pic>
      <p:sp>
        <p:nvSpPr>
          <p:cNvPr id="18" name="TextBox 32">
            <a:extLst>
              <a:ext uri="{FF2B5EF4-FFF2-40B4-BE49-F238E27FC236}">
                <a16:creationId xmlns:a16="http://schemas.microsoft.com/office/drawing/2014/main" id="{AFF77891-912A-45D0-AE2C-2D0931E3E85F}"/>
              </a:ext>
            </a:extLst>
          </p:cNvPr>
          <p:cNvSpPr txBox="1"/>
          <p:nvPr/>
        </p:nvSpPr>
        <p:spPr>
          <a:xfrm>
            <a:off x="2769704" y="5151402"/>
            <a:ext cx="6022171" cy="338041"/>
          </a:xfrm>
          <a:prstGeom prst="rect">
            <a:avLst/>
          </a:prstGeom>
        </p:spPr>
        <p:txBody>
          <a:bodyPr wrap="square" lIns="0" tIns="0" rIns="0" bIns="0" rtlCol="0" anchor="t">
            <a:spAutoFit/>
          </a:bodyPr>
          <a:lstStyle/>
          <a:p>
            <a:pPr marL="0" lvl="0" indent="0">
              <a:lnSpc>
                <a:spcPts val="2940"/>
              </a:lnSpc>
            </a:pPr>
            <a:r>
              <a:rPr lang="es-CR" b="1" spc="63" dirty="0">
                <a:solidFill>
                  <a:schemeClr val="accent1">
                    <a:lumMod val="50000"/>
                  </a:schemeClr>
                </a:solidFill>
                <a:latin typeface="Arial" panose="020B0604020202020204" pitchFamily="34" charset="0"/>
                <a:cs typeface="Arial" panose="020B0604020202020204" pitchFamily="34" charset="0"/>
              </a:rPr>
              <a:t>Portal único de servicios para los regulados</a:t>
            </a:r>
            <a:endParaRPr lang="en-US" b="1" spc="63" dirty="0">
              <a:solidFill>
                <a:schemeClr val="accent1">
                  <a:lumMod val="50000"/>
                </a:schemeClr>
              </a:solidFill>
              <a:latin typeface="Arial" panose="020B0604020202020204" pitchFamily="34" charset="0"/>
              <a:cs typeface="Arial" panose="020B0604020202020204" pitchFamily="34" charset="0"/>
            </a:endParaRPr>
          </a:p>
        </p:txBody>
      </p:sp>
      <p:pic>
        <p:nvPicPr>
          <p:cNvPr id="20" name="Picture 24">
            <a:extLst>
              <a:ext uri="{FF2B5EF4-FFF2-40B4-BE49-F238E27FC236}">
                <a16:creationId xmlns:a16="http://schemas.microsoft.com/office/drawing/2014/main" id="{FBE0894E-147B-4981-878F-8F9C63925A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084406" y="5094091"/>
            <a:ext cx="554655" cy="554655"/>
          </a:xfrm>
          <a:prstGeom prst="rect">
            <a:avLst/>
          </a:prstGeom>
        </p:spPr>
      </p:pic>
      <p:pic>
        <p:nvPicPr>
          <p:cNvPr id="24" name="Gráfico 23" descr="Internet con relleno sólido">
            <a:extLst>
              <a:ext uri="{FF2B5EF4-FFF2-40B4-BE49-F238E27FC236}">
                <a16:creationId xmlns:a16="http://schemas.microsoft.com/office/drawing/2014/main" id="{D8063F4C-618F-422E-A41C-54543DFC2DF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29526" y="5156455"/>
            <a:ext cx="457200" cy="457200"/>
          </a:xfrm>
          <a:prstGeom prst="rect">
            <a:avLst/>
          </a:prstGeom>
        </p:spPr>
      </p:pic>
      <p:sp>
        <p:nvSpPr>
          <p:cNvPr id="26" name="Marcador de contenido 6">
            <a:extLst>
              <a:ext uri="{FF2B5EF4-FFF2-40B4-BE49-F238E27FC236}">
                <a16:creationId xmlns:a16="http://schemas.microsoft.com/office/drawing/2014/main" id="{607F09BF-DFA3-4C89-B76E-FB481534B3F9}"/>
              </a:ext>
            </a:extLst>
          </p:cNvPr>
          <p:cNvSpPr txBox="1">
            <a:spLocks/>
          </p:cNvSpPr>
          <p:nvPr/>
        </p:nvSpPr>
        <p:spPr>
          <a:xfrm>
            <a:off x="2322179" y="5638770"/>
            <a:ext cx="9362626" cy="1072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ctr">
              <a:lnSpc>
                <a:spcPct val="115000"/>
              </a:lnSpc>
            </a:pPr>
            <a:r>
              <a:rPr lang="es-CR" sz="1400" dirty="0">
                <a:latin typeface="Arial" panose="020B0604020202020204" pitchFamily="34" charset="0"/>
                <a:cs typeface="Arial" panose="020B0604020202020204" pitchFamily="34" charset="0"/>
              </a:rPr>
              <a:t>Integración de los servicios de </a:t>
            </a:r>
            <a:r>
              <a:rPr lang="es-CR" sz="1400" dirty="0" err="1">
                <a:latin typeface="Arial" panose="020B0604020202020204" pitchFamily="34" charset="0"/>
                <a:cs typeface="Arial" panose="020B0604020202020204" pitchFamily="34" charset="0"/>
              </a:rPr>
              <a:t>Mendocel</a:t>
            </a:r>
            <a:r>
              <a:rPr lang="es-CR" sz="1400" dirty="0">
                <a:latin typeface="Arial" panose="020B0604020202020204" pitchFamily="34" charset="0"/>
                <a:cs typeface="Arial" panose="020B0604020202020204" pitchFamily="34" charset="0"/>
              </a:rPr>
              <a:t>, Sistema </a:t>
            </a:r>
            <a:r>
              <a:rPr lang="es-CR" sz="1400" dirty="0" err="1">
                <a:latin typeface="Arial" panose="020B0604020202020204" pitchFamily="34" charset="0"/>
                <a:cs typeface="Arial" panose="020B0604020202020204" pitchFamily="34" charset="0"/>
              </a:rPr>
              <a:t>Ingresador</a:t>
            </a:r>
            <a:r>
              <a:rPr lang="es-CR" sz="1400" dirty="0">
                <a:latin typeface="Arial" panose="020B0604020202020204" pitchFamily="34" charset="0"/>
                <a:cs typeface="Arial" panose="020B0604020202020204" pitchFamily="34" charset="0"/>
              </a:rPr>
              <a:t>, Roles en el canal de SUGEVAL Directo, lo cual brinda una mejor experiencia de usuario en el registro de la información y un mayor nivel de seguridad tecnológica de autenticación</a:t>
            </a:r>
          </a:p>
          <a:p>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6400" dirty="0">
              <a:latin typeface="Arial" panose="020B0604020202020204" pitchFamily="34" charset="0"/>
              <a:ea typeface="+mj-ea"/>
              <a:cs typeface="Arial" panose="020B0604020202020204" pitchFamily="34" charset="0"/>
            </a:endParaRPr>
          </a:p>
          <a:p>
            <a:pPr marL="0" indent="0" algn="just">
              <a:lnSpc>
                <a:spcPct val="120000"/>
              </a:lnSpc>
              <a:buFont typeface="Arial" panose="020B0604020202020204" pitchFamily="34" charset="0"/>
              <a:buNone/>
            </a:pPr>
            <a:endParaRPr lang="es-CR" sz="2000" dirty="0">
              <a:latin typeface="Arial" panose="020B0604020202020204" pitchFamily="34" charset="0"/>
              <a:ea typeface="+mj-ea"/>
              <a:cs typeface="Arial" panose="020B0604020202020204" pitchFamily="34" charset="0"/>
            </a:endParaRPr>
          </a:p>
          <a:p>
            <a:pPr marL="0" indent="0" algn="just">
              <a:buFont typeface="Arial" panose="020B0604020202020204" pitchFamily="34" charset="0"/>
              <a:buNone/>
            </a:pPr>
            <a:endParaRPr lang="es-CR" sz="2400" dirty="0">
              <a:latin typeface="Arial" panose="020B0604020202020204" pitchFamily="34" charset="0"/>
              <a:cs typeface="Arial" panose="020B0604020202020204" pitchFamily="34" charset="0"/>
            </a:endParaRPr>
          </a:p>
        </p:txBody>
      </p:sp>
      <p:pic>
        <p:nvPicPr>
          <p:cNvPr id="3" name="Gráfico 2" descr="Ciudad con relleno sólido">
            <a:extLst>
              <a:ext uri="{FF2B5EF4-FFF2-40B4-BE49-F238E27FC236}">
                <a16:creationId xmlns:a16="http://schemas.microsoft.com/office/drawing/2014/main" id="{DDF224B1-C3E9-41DD-9BD7-4F098217502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189953" y="2569606"/>
            <a:ext cx="396773" cy="396773"/>
          </a:xfrm>
          <a:prstGeom prst="rect">
            <a:avLst/>
          </a:prstGeom>
        </p:spPr>
      </p:pic>
      <p:pic>
        <p:nvPicPr>
          <p:cNvPr id="9" name="Gráfico 8" descr="Blog con relleno sólido">
            <a:extLst>
              <a:ext uri="{FF2B5EF4-FFF2-40B4-BE49-F238E27FC236}">
                <a16:creationId xmlns:a16="http://schemas.microsoft.com/office/drawing/2014/main" id="{6A20FCA1-696A-4ED3-93CB-C6FCCEB45A3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134883" y="3876617"/>
            <a:ext cx="431517" cy="431517"/>
          </a:xfrm>
          <a:prstGeom prst="rect">
            <a:avLst/>
          </a:prstGeom>
        </p:spPr>
      </p:pic>
    </p:spTree>
    <p:extLst>
      <p:ext uri="{BB962C8B-B14F-4D97-AF65-F5344CB8AC3E}">
        <p14:creationId xmlns:p14="http://schemas.microsoft.com/office/powerpoint/2010/main" val="3885519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2D5624-4BB8-4546-B267-EA092F3DDF51}"/>
              </a:ext>
            </a:extLst>
          </p:cNvPr>
          <p:cNvSpPr>
            <a:spLocks noGrp="1"/>
          </p:cNvSpPr>
          <p:nvPr>
            <p:ph type="title"/>
          </p:nvPr>
        </p:nvSpPr>
        <p:spPr>
          <a:xfrm>
            <a:off x="353786" y="2766217"/>
            <a:ext cx="5999480" cy="1325563"/>
          </a:xfrm>
        </p:spPr>
        <p:txBody>
          <a:bodyPr>
            <a:normAutofit fontScale="90000"/>
          </a:bodyPr>
          <a:lstStyle/>
          <a:p>
            <a:pPr algn="ctr"/>
            <a:r>
              <a:rPr lang="es-CR" b="1" dirty="0">
                <a:solidFill>
                  <a:srgbClr val="204775"/>
                </a:solidFill>
                <a:latin typeface="Arial" panose="020B0604020202020204" pitchFamily="34" charset="0"/>
                <a:cs typeface="Arial" panose="020B0604020202020204" pitchFamily="34" charset="0"/>
              </a:rPr>
              <a:t>¡Avanzamos con pasos firmes, en el fortalecimiento del mercado de valores!</a:t>
            </a:r>
            <a:br>
              <a:rPr lang="es-CR" b="1" dirty="0">
                <a:solidFill>
                  <a:srgbClr val="204775"/>
                </a:solidFill>
                <a:latin typeface="Arial" panose="020B0604020202020204" pitchFamily="34" charset="0"/>
                <a:cs typeface="Arial" panose="020B0604020202020204" pitchFamily="34" charset="0"/>
              </a:rPr>
            </a:br>
            <a:br>
              <a:rPr lang="es-CR" b="1" dirty="0">
                <a:solidFill>
                  <a:srgbClr val="204775"/>
                </a:solidFill>
                <a:latin typeface="Arial" panose="020B0604020202020204" pitchFamily="34" charset="0"/>
                <a:cs typeface="Arial" panose="020B0604020202020204" pitchFamily="34" charset="0"/>
              </a:rPr>
            </a:br>
            <a:br>
              <a:rPr lang="es-CR" b="1" dirty="0">
                <a:solidFill>
                  <a:srgbClr val="204775"/>
                </a:solidFill>
                <a:latin typeface="Arial" panose="020B0604020202020204" pitchFamily="34" charset="0"/>
                <a:cs typeface="Arial" panose="020B0604020202020204" pitchFamily="34" charset="0"/>
              </a:rPr>
            </a:br>
            <a:br>
              <a:rPr lang="es-CR" b="1" dirty="0">
                <a:solidFill>
                  <a:srgbClr val="204775"/>
                </a:solidFill>
                <a:latin typeface="Arial" panose="020B0604020202020204" pitchFamily="34" charset="0"/>
                <a:cs typeface="Arial" panose="020B0604020202020204" pitchFamily="34" charset="0"/>
              </a:rPr>
            </a:br>
            <a:endParaRPr lang="es-CR" b="1" dirty="0">
              <a:solidFill>
                <a:srgbClr val="204775"/>
              </a:solidFill>
              <a:latin typeface="Arial" panose="020B0604020202020204" pitchFamily="34" charset="0"/>
              <a:cs typeface="Arial" panose="020B0604020202020204" pitchFamily="34" charset="0"/>
            </a:endParaRPr>
          </a:p>
        </p:txBody>
      </p:sp>
      <p:pic>
        <p:nvPicPr>
          <p:cNvPr id="6" name="Imagen 5" descr="Logotipo&#10;&#10;Descripción generada automáticamente">
            <a:extLst>
              <a:ext uri="{FF2B5EF4-FFF2-40B4-BE49-F238E27FC236}">
                <a16:creationId xmlns:a16="http://schemas.microsoft.com/office/drawing/2014/main" id="{0F1D21BA-4BE7-4893-A4DA-C0751039B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27" y="5881986"/>
            <a:ext cx="2979343" cy="731085"/>
          </a:xfrm>
          <a:prstGeom prst="rect">
            <a:avLst/>
          </a:prstGeom>
        </p:spPr>
      </p:pic>
      <p:sp>
        <p:nvSpPr>
          <p:cNvPr id="5" name="Título 1">
            <a:extLst>
              <a:ext uri="{FF2B5EF4-FFF2-40B4-BE49-F238E27FC236}">
                <a16:creationId xmlns:a16="http://schemas.microsoft.com/office/drawing/2014/main" id="{B60FA7F3-1C14-4412-B403-06FA9C615B5E}"/>
              </a:ext>
            </a:extLst>
          </p:cNvPr>
          <p:cNvSpPr txBox="1">
            <a:spLocks/>
          </p:cNvSpPr>
          <p:nvPr/>
        </p:nvSpPr>
        <p:spPr>
          <a:xfrm>
            <a:off x="353786" y="3428999"/>
            <a:ext cx="599948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000" b="1" dirty="0">
                <a:solidFill>
                  <a:srgbClr val="204775"/>
                </a:solidFill>
                <a:latin typeface="Arial" panose="020B0604020202020204" pitchFamily="34" charset="0"/>
                <a:cs typeface="Arial" panose="020B0604020202020204" pitchFamily="34" charset="0"/>
              </a:rPr>
              <a:t>Muchas gracias </a:t>
            </a:r>
          </a:p>
        </p:txBody>
      </p:sp>
    </p:spTree>
    <p:extLst>
      <p:ext uri="{BB962C8B-B14F-4D97-AF65-F5344CB8AC3E}">
        <p14:creationId xmlns:p14="http://schemas.microsoft.com/office/powerpoint/2010/main" val="313188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9B34257-488D-43D4-88DC-DE79F74B7A09}"/>
              </a:ext>
            </a:extLst>
          </p:cNvPr>
          <p:cNvSpPr>
            <a:spLocks noGrp="1"/>
          </p:cNvSpPr>
          <p:nvPr>
            <p:ph type="title"/>
          </p:nvPr>
        </p:nvSpPr>
        <p:spPr>
          <a:xfrm>
            <a:off x="0" y="1244487"/>
            <a:ext cx="12192000" cy="497600"/>
          </a:xfrm>
        </p:spPr>
        <p:txBody>
          <a:bodyPr>
            <a:noAutofit/>
          </a:bodyPr>
          <a:lstStyle/>
          <a:p>
            <a:pPr lvl="0" algn="ctr" defTabSz="609630">
              <a:lnSpc>
                <a:spcPts val="2986"/>
              </a:lnSpc>
              <a:spcBef>
                <a:spcPts val="0"/>
              </a:spcBef>
              <a:defRPr/>
            </a:pPr>
            <a:r>
              <a:rPr lang="es-419" sz="2800" b="1" dirty="0">
                <a:solidFill>
                  <a:srgbClr val="204775"/>
                </a:solidFill>
                <a:latin typeface="Arial" panose="020B0604020202020204" pitchFamily="34" charset="0"/>
                <a:cs typeface="Arial" panose="020B0604020202020204" pitchFamily="34" charset="0"/>
              </a:rPr>
              <a:t>Participación del  mercado de capitales en la economía del país</a:t>
            </a:r>
            <a:endParaRPr lang="es-CR" sz="2800" b="1" dirty="0">
              <a:solidFill>
                <a:srgbClr val="204775"/>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95DC20F-83AE-4DB9-9615-D323F259C47A}"/>
              </a:ext>
            </a:extLst>
          </p:cNvPr>
          <p:cNvSpPr txBox="1"/>
          <p:nvPr/>
        </p:nvSpPr>
        <p:spPr>
          <a:xfrm>
            <a:off x="341174" y="5859524"/>
            <a:ext cx="710476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activo neto de los fondos de inversión en relación al PIB ha mostrado un crecimiento continuo en el último trienio, al igual que el monto que se mantiene en la custodia, este último por las mayores colocaciones del MH. No obstante, el valor transado en los mercados organizados no logra recuperar el nivel previo a la pandemia.</a:t>
            </a:r>
          </a:p>
        </p:txBody>
      </p:sp>
      <p:graphicFrame>
        <p:nvGraphicFramePr>
          <p:cNvPr id="75" name="Chart 1">
            <a:extLst>
              <a:ext uri="{FF2B5EF4-FFF2-40B4-BE49-F238E27FC236}">
                <a16:creationId xmlns:a16="http://schemas.microsoft.com/office/drawing/2014/main" id="{781200DB-FDFC-4B12-B22C-278C8176307A}"/>
              </a:ext>
            </a:extLst>
          </p:cNvPr>
          <p:cNvGraphicFramePr>
            <a:graphicFrameLocks/>
          </p:cNvGraphicFramePr>
          <p:nvPr>
            <p:extLst>
              <p:ext uri="{D42A27DB-BD31-4B8C-83A1-F6EECF244321}">
                <p14:modId xmlns:p14="http://schemas.microsoft.com/office/powerpoint/2010/main" val="2557805467"/>
              </p:ext>
            </p:extLst>
          </p:nvPr>
        </p:nvGraphicFramePr>
        <p:xfrm>
          <a:off x="297545" y="2038357"/>
          <a:ext cx="7336920" cy="3575156"/>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a:extLst>
              <a:ext uri="{FF2B5EF4-FFF2-40B4-BE49-F238E27FC236}">
                <a16:creationId xmlns:a16="http://schemas.microsoft.com/office/drawing/2014/main" id="{9A87FB4A-F871-41D3-B56E-0E64EF599434}"/>
              </a:ext>
            </a:extLst>
          </p:cNvPr>
          <p:cNvPicPr>
            <a:picLocks noChangeAspect="1"/>
          </p:cNvPicPr>
          <p:nvPr/>
        </p:nvPicPr>
        <p:blipFill>
          <a:blip r:embed="rId4"/>
          <a:stretch>
            <a:fillRect/>
          </a:stretch>
        </p:blipFill>
        <p:spPr>
          <a:xfrm>
            <a:off x="7788887" y="1990787"/>
            <a:ext cx="4254404" cy="2465030"/>
          </a:xfrm>
          <a:prstGeom prst="rect">
            <a:avLst/>
          </a:prstGeom>
        </p:spPr>
      </p:pic>
      <p:pic>
        <p:nvPicPr>
          <p:cNvPr id="3" name="Imagen 2">
            <a:extLst>
              <a:ext uri="{FF2B5EF4-FFF2-40B4-BE49-F238E27FC236}">
                <a16:creationId xmlns:a16="http://schemas.microsoft.com/office/drawing/2014/main" id="{DC455029-8FCD-4ECD-B5E0-A5572294671B}"/>
              </a:ext>
            </a:extLst>
          </p:cNvPr>
          <p:cNvPicPr>
            <a:picLocks noChangeAspect="1"/>
          </p:cNvPicPr>
          <p:nvPr/>
        </p:nvPicPr>
        <p:blipFill>
          <a:blip r:embed="rId5"/>
          <a:stretch>
            <a:fillRect/>
          </a:stretch>
        </p:blipFill>
        <p:spPr>
          <a:xfrm>
            <a:off x="7788887" y="4455817"/>
            <a:ext cx="4405985" cy="1895177"/>
          </a:xfrm>
          <a:prstGeom prst="rect">
            <a:avLst/>
          </a:prstGeom>
        </p:spPr>
      </p:pic>
    </p:spTree>
    <p:extLst>
      <p:ext uri="{BB962C8B-B14F-4D97-AF65-F5344CB8AC3E}">
        <p14:creationId xmlns:p14="http://schemas.microsoft.com/office/powerpoint/2010/main" val="300697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9B34257-488D-43D4-88DC-DE79F74B7A09}"/>
              </a:ext>
            </a:extLst>
          </p:cNvPr>
          <p:cNvSpPr>
            <a:spLocks noGrp="1"/>
          </p:cNvSpPr>
          <p:nvPr>
            <p:ph type="title"/>
          </p:nvPr>
        </p:nvSpPr>
        <p:spPr>
          <a:xfrm>
            <a:off x="0" y="1178227"/>
            <a:ext cx="12192000" cy="497600"/>
          </a:xfrm>
        </p:spPr>
        <p:txBody>
          <a:bodyPr>
            <a:noAutofit/>
          </a:bodyPr>
          <a:lstStyle/>
          <a:p>
            <a:pPr lvl="0" algn="ctr" defTabSz="609630">
              <a:lnSpc>
                <a:spcPts val="2986"/>
              </a:lnSpc>
              <a:spcBef>
                <a:spcPts val="0"/>
              </a:spcBef>
              <a:defRPr/>
            </a:pPr>
            <a:r>
              <a:rPr lang="es-419" sz="2800" b="1" dirty="0">
                <a:solidFill>
                  <a:srgbClr val="204775"/>
                </a:solidFill>
                <a:latin typeface="Arial" panose="020B0604020202020204" pitchFamily="34" charset="0"/>
                <a:cs typeface="Arial" panose="020B0604020202020204" pitchFamily="34" charset="0"/>
              </a:rPr>
              <a:t>Volumen</a:t>
            </a:r>
            <a:r>
              <a:rPr lang="es-419" sz="2800" b="1" dirty="0">
                <a:latin typeface="Arial" panose="020B0604020202020204" pitchFamily="34" charset="0"/>
                <a:cs typeface="Arial" panose="020B0604020202020204" pitchFamily="34" charset="0"/>
              </a:rPr>
              <a:t> </a:t>
            </a:r>
            <a:r>
              <a:rPr lang="es-419" sz="2800" b="1" dirty="0">
                <a:solidFill>
                  <a:srgbClr val="204775"/>
                </a:solidFill>
                <a:latin typeface="Arial" panose="020B0604020202020204" pitchFamily="34" charset="0"/>
                <a:cs typeface="Arial" panose="020B0604020202020204" pitchFamily="34" charset="0"/>
              </a:rPr>
              <a:t>transado por tipo de mercado</a:t>
            </a:r>
            <a:endParaRPr lang="es-CR" sz="2800" b="1" dirty="0">
              <a:solidFill>
                <a:srgbClr val="204775"/>
              </a:solidFill>
              <a:latin typeface="Arial" panose="020B0604020202020204" pitchFamily="34" charset="0"/>
              <a:cs typeface="Arial" panose="020B0604020202020204" pitchFamily="34" charset="0"/>
            </a:endParaRPr>
          </a:p>
        </p:txBody>
      </p:sp>
      <p:graphicFrame>
        <p:nvGraphicFramePr>
          <p:cNvPr id="7" name="Chart 1">
            <a:extLst>
              <a:ext uri="{FF2B5EF4-FFF2-40B4-BE49-F238E27FC236}">
                <a16:creationId xmlns:a16="http://schemas.microsoft.com/office/drawing/2014/main" id="{75F6DD66-9D3E-483D-9363-CF2408CA8A05}"/>
              </a:ext>
            </a:extLst>
          </p:cNvPr>
          <p:cNvGraphicFramePr>
            <a:graphicFrameLocks/>
          </p:cNvGraphicFramePr>
          <p:nvPr>
            <p:extLst>
              <p:ext uri="{D42A27DB-BD31-4B8C-83A1-F6EECF244321}">
                <p14:modId xmlns:p14="http://schemas.microsoft.com/office/powerpoint/2010/main" val="3023021686"/>
              </p:ext>
            </p:extLst>
          </p:nvPr>
        </p:nvGraphicFramePr>
        <p:xfrm>
          <a:off x="1175164" y="1675781"/>
          <a:ext cx="8492711" cy="45624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E135096-7979-4D73-899C-C23FDD2DD4CB}"/>
              </a:ext>
            </a:extLst>
          </p:cNvPr>
          <p:cNvSpPr txBox="1"/>
          <p:nvPr/>
        </p:nvSpPr>
        <p:spPr>
          <a:xfrm>
            <a:off x="646043" y="6238256"/>
            <a:ext cx="9839739"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pesar de registrarse un crecimiento del 8% en el volumen transado en la BNV, el mercado de operaciones de reporto tripartito muestra una importante reducción, lo que se asocia con una menor necesidad de recursos como resultado de los excesos de liquidez registrados en el sistema financiero. Destaca el crecimiento de las operaciones de compra venta ante la reducción en la estructura de tasas de interés.</a:t>
            </a:r>
          </a:p>
        </p:txBody>
      </p:sp>
      <p:pic>
        <p:nvPicPr>
          <p:cNvPr id="8" name="Imagen 7">
            <a:extLst>
              <a:ext uri="{FF2B5EF4-FFF2-40B4-BE49-F238E27FC236}">
                <a16:creationId xmlns:a16="http://schemas.microsoft.com/office/drawing/2014/main" id="{20191DA7-A12E-46BA-8DFD-F730F0DE6C8F}"/>
              </a:ext>
            </a:extLst>
          </p:cNvPr>
          <p:cNvPicPr>
            <a:picLocks noChangeAspect="1"/>
          </p:cNvPicPr>
          <p:nvPr/>
        </p:nvPicPr>
        <p:blipFill>
          <a:blip r:embed="rId4"/>
          <a:stretch>
            <a:fillRect/>
          </a:stretch>
        </p:blipFill>
        <p:spPr>
          <a:xfrm>
            <a:off x="9730800" y="3151414"/>
            <a:ext cx="2407193" cy="1191986"/>
          </a:xfrm>
          <a:prstGeom prst="rect">
            <a:avLst/>
          </a:prstGeom>
        </p:spPr>
      </p:pic>
    </p:spTree>
    <p:extLst>
      <p:ext uri="{BB962C8B-B14F-4D97-AF65-F5344CB8AC3E}">
        <p14:creationId xmlns:p14="http://schemas.microsoft.com/office/powerpoint/2010/main" val="414509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9B34257-488D-43D4-88DC-DE79F74B7A09}"/>
              </a:ext>
            </a:extLst>
          </p:cNvPr>
          <p:cNvSpPr>
            <a:spLocks noGrp="1"/>
          </p:cNvSpPr>
          <p:nvPr>
            <p:ph type="title"/>
          </p:nvPr>
        </p:nvSpPr>
        <p:spPr>
          <a:xfrm>
            <a:off x="0" y="1244487"/>
            <a:ext cx="12192000" cy="497600"/>
          </a:xfrm>
        </p:spPr>
        <p:txBody>
          <a:bodyPr>
            <a:noAutofit/>
          </a:bodyPr>
          <a:lstStyle/>
          <a:p>
            <a:pPr lvl="0" algn="ctr" defTabSz="609630">
              <a:lnSpc>
                <a:spcPts val="2986"/>
              </a:lnSpc>
              <a:spcBef>
                <a:spcPts val="0"/>
              </a:spcBef>
              <a:defRPr/>
            </a:pPr>
            <a:r>
              <a:rPr lang="es-419" sz="2800" b="1" dirty="0">
                <a:solidFill>
                  <a:srgbClr val="204775"/>
                </a:solidFill>
                <a:latin typeface="Arial" panose="020B0604020202020204" pitchFamily="34" charset="0"/>
                <a:cs typeface="Arial" panose="020B0604020202020204" pitchFamily="34" charset="0"/>
              </a:rPr>
              <a:t>Puestos de Bolsa: Participación sectorial</a:t>
            </a:r>
            <a:endParaRPr lang="es-CR" sz="2800" b="1" dirty="0">
              <a:solidFill>
                <a:srgbClr val="204775"/>
              </a:solidFill>
              <a:latin typeface="Arial" panose="020B0604020202020204" pitchFamily="34" charset="0"/>
              <a:cs typeface="Arial" panose="020B0604020202020204" pitchFamily="34" charset="0"/>
            </a:endParaRPr>
          </a:p>
        </p:txBody>
      </p:sp>
      <p:graphicFrame>
        <p:nvGraphicFramePr>
          <p:cNvPr id="7" name="Chart 2">
            <a:extLst>
              <a:ext uri="{FF2B5EF4-FFF2-40B4-BE49-F238E27FC236}">
                <a16:creationId xmlns:a16="http://schemas.microsoft.com/office/drawing/2014/main" id="{973A086F-6700-46CE-BC49-351A068E2D85}"/>
              </a:ext>
            </a:extLst>
          </p:cNvPr>
          <p:cNvGraphicFramePr>
            <a:graphicFrameLocks/>
          </p:cNvGraphicFramePr>
          <p:nvPr/>
        </p:nvGraphicFramePr>
        <p:xfrm>
          <a:off x="1702903" y="1930787"/>
          <a:ext cx="9115425" cy="411876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FE42514-F757-47BC-A970-762AA513670A}"/>
              </a:ext>
            </a:extLst>
          </p:cNvPr>
          <p:cNvSpPr txBox="1"/>
          <p:nvPr/>
        </p:nvSpPr>
        <p:spPr>
          <a:xfrm>
            <a:off x="1350684" y="6118986"/>
            <a:ext cx="9839739"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Durante el último trienio se observa una importante participación de los puestos de bolsa del sector público en el mercado de valores, los cuales negocian más del 50% del volumen total, situación que evidencia la dominancia de los puestos del sector público.</a:t>
            </a:r>
          </a:p>
        </p:txBody>
      </p:sp>
    </p:spTree>
    <p:extLst>
      <p:ext uri="{BB962C8B-B14F-4D97-AF65-F5344CB8AC3E}">
        <p14:creationId xmlns:p14="http://schemas.microsoft.com/office/powerpoint/2010/main" val="392939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9B34257-488D-43D4-88DC-DE79F74B7A09}"/>
              </a:ext>
            </a:extLst>
          </p:cNvPr>
          <p:cNvSpPr>
            <a:spLocks noGrp="1"/>
          </p:cNvSpPr>
          <p:nvPr>
            <p:ph type="title"/>
          </p:nvPr>
        </p:nvSpPr>
        <p:spPr>
          <a:xfrm>
            <a:off x="0" y="1244487"/>
            <a:ext cx="12192000" cy="497600"/>
          </a:xfrm>
        </p:spPr>
        <p:txBody>
          <a:bodyPr>
            <a:noAutofit/>
          </a:bodyPr>
          <a:lstStyle/>
          <a:p>
            <a:pPr lvl="0" algn="ctr" defTabSz="609630">
              <a:lnSpc>
                <a:spcPts val="2986"/>
              </a:lnSpc>
              <a:spcBef>
                <a:spcPts val="0"/>
              </a:spcBef>
              <a:defRPr/>
            </a:pPr>
            <a:r>
              <a:rPr lang="es-419" sz="2800" b="1" dirty="0">
                <a:solidFill>
                  <a:srgbClr val="204775"/>
                </a:solidFill>
                <a:latin typeface="Arial" panose="020B0604020202020204" pitchFamily="34" charset="0"/>
                <a:cs typeface="Arial" panose="020B0604020202020204" pitchFamily="34" charset="0"/>
              </a:rPr>
              <a:t>Fondos de inversión: activo neto </a:t>
            </a:r>
            <a:endParaRPr lang="es-CR" sz="2800" b="1" dirty="0">
              <a:solidFill>
                <a:srgbClr val="204775"/>
              </a:solidFill>
              <a:latin typeface="Arial" panose="020B0604020202020204" pitchFamily="34" charset="0"/>
              <a:cs typeface="Arial" panose="020B0604020202020204" pitchFamily="34" charset="0"/>
            </a:endParaRPr>
          </a:p>
        </p:txBody>
      </p:sp>
      <p:graphicFrame>
        <p:nvGraphicFramePr>
          <p:cNvPr id="7" name="Chart 3">
            <a:extLst>
              <a:ext uri="{FF2B5EF4-FFF2-40B4-BE49-F238E27FC236}">
                <a16:creationId xmlns:a16="http://schemas.microsoft.com/office/drawing/2014/main" id="{738680BC-2308-469D-9043-3E365F8A2629}"/>
              </a:ext>
            </a:extLst>
          </p:cNvPr>
          <p:cNvGraphicFramePr>
            <a:graphicFrameLocks/>
          </p:cNvGraphicFramePr>
          <p:nvPr>
            <p:extLst>
              <p:ext uri="{D42A27DB-BD31-4B8C-83A1-F6EECF244321}">
                <p14:modId xmlns:p14="http://schemas.microsoft.com/office/powerpoint/2010/main" val="3942358837"/>
              </p:ext>
            </p:extLst>
          </p:nvPr>
        </p:nvGraphicFramePr>
        <p:xfrm>
          <a:off x="4134679" y="1978089"/>
          <a:ext cx="7929804" cy="36354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29AC014-613F-4BAC-B12C-24289C141FF3}"/>
              </a:ext>
            </a:extLst>
          </p:cNvPr>
          <p:cNvSpPr txBox="1"/>
          <p:nvPr/>
        </p:nvSpPr>
        <p:spPr>
          <a:xfrm>
            <a:off x="1261232" y="6090617"/>
            <a:ext cx="9839739"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activo neto de los fondos de inversión ha venido mostrando un crecimiento en los últimos tres años, en particular por el aumento de los fondos del mercado de dinero, particularmente en dólares, donde la participación de los fondos financieros es del 66% para el año 2021.</a:t>
            </a:r>
          </a:p>
        </p:txBody>
      </p:sp>
      <p:graphicFrame>
        <p:nvGraphicFramePr>
          <p:cNvPr id="11" name="Diagrama 10">
            <a:extLst>
              <a:ext uri="{FF2B5EF4-FFF2-40B4-BE49-F238E27FC236}">
                <a16:creationId xmlns:a16="http://schemas.microsoft.com/office/drawing/2014/main" id="{E3E2A1F3-637D-44E0-8624-5439669E4E06}"/>
              </a:ext>
            </a:extLst>
          </p:cNvPr>
          <p:cNvGraphicFramePr/>
          <p:nvPr>
            <p:extLst>
              <p:ext uri="{D42A27DB-BD31-4B8C-83A1-F6EECF244321}">
                <p14:modId xmlns:p14="http://schemas.microsoft.com/office/powerpoint/2010/main" val="4196999584"/>
              </p:ext>
            </p:extLst>
          </p:nvPr>
        </p:nvGraphicFramePr>
        <p:xfrm>
          <a:off x="150312" y="2400736"/>
          <a:ext cx="3894670" cy="3031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188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9B34257-488D-43D4-88DC-DE79F74B7A09}"/>
              </a:ext>
            </a:extLst>
          </p:cNvPr>
          <p:cNvSpPr>
            <a:spLocks noGrp="1"/>
          </p:cNvSpPr>
          <p:nvPr>
            <p:ph type="title"/>
          </p:nvPr>
        </p:nvSpPr>
        <p:spPr>
          <a:xfrm>
            <a:off x="0" y="1344310"/>
            <a:ext cx="12192000" cy="497600"/>
          </a:xfrm>
        </p:spPr>
        <p:txBody>
          <a:bodyPr>
            <a:noAutofit/>
          </a:bodyPr>
          <a:lstStyle/>
          <a:p>
            <a:pPr lvl="0" algn="ctr" defTabSz="609630">
              <a:lnSpc>
                <a:spcPts val="2986"/>
              </a:lnSpc>
              <a:spcBef>
                <a:spcPts val="0"/>
              </a:spcBef>
              <a:defRPr/>
            </a:pPr>
            <a:r>
              <a:rPr lang="es-419" sz="2800" b="1" dirty="0">
                <a:solidFill>
                  <a:srgbClr val="204775"/>
                </a:solidFill>
                <a:latin typeface="Arial" panose="020B0604020202020204" pitchFamily="34" charset="0"/>
                <a:cs typeface="Arial" panose="020B0604020202020204" pitchFamily="34" charset="0"/>
              </a:rPr>
              <a:t>Diversificación en Fondos de inversión: </a:t>
            </a:r>
            <a:r>
              <a:rPr lang="es-419" sz="2400" b="1" dirty="0">
                <a:solidFill>
                  <a:srgbClr val="204775"/>
                </a:solidFill>
                <a:latin typeface="Arial" panose="020B0604020202020204" pitchFamily="34" charset="0"/>
                <a:cs typeface="Arial" panose="020B0604020202020204" pitchFamily="34" charset="0"/>
              </a:rPr>
              <a:t>atracción de inversionistas</a:t>
            </a:r>
            <a:endParaRPr lang="es-CR" sz="2400" b="1" dirty="0">
              <a:solidFill>
                <a:srgbClr val="204775"/>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F42E7E4A-B78A-4E43-9E29-314B9676260D}"/>
              </a:ext>
            </a:extLst>
          </p:cNvPr>
          <p:cNvSpPr txBox="1"/>
          <p:nvPr/>
        </p:nvSpPr>
        <p:spPr>
          <a:xfrm>
            <a:off x="567302" y="2234807"/>
            <a:ext cx="6093724" cy="338554"/>
          </a:xfrm>
          <a:prstGeom prst="rect">
            <a:avLst/>
          </a:prstGeom>
          <a:noFill/>
        </p:spPr>
        <p:txBody>
          <a:bodyPr wrap="square">
            <a:spAutoFit/>
          </a:bodyPr>
          <a:lstStyle/>
          <a:p>
            <a:pPr algn="ctr" fontAlgn="b"/>
            <a:r>
              <a:rPr lang="es-CR" sz="1600" b="1" i="0" u="none" strike="noStrike" dirty="0">
                <a:solidFill>
                  <a:srgbClr val="000000"/>
                </a:solidFill>
                <a:effectLst/>
                <a:latin typeface="Arial" panose="020B0604020202020204" pitchFamily="34" charset="0"/>
              </a:rPr>
              <a:t>Cantidad Inversionistas</a:t>
            </a:r>
          </a:p>
        </p:txBody>
      </p:sp>
      <p:sp>
        <p:nvSpPr>
          <p:cNvPr id="3" name="CuadroTexto 2">
            <a:extLst>
              <a:ext uri="{FF2B5EF4-FFF2-40B4-BE49-F238E27FC236}">
                <a16:creationId xmlns:a16="http://schemas.microsoft.com/office/drawing/2014/main" id="{4D2A805F-1B3C-4F67-AE58-C71F4799BBB4}"/>
              </a:ext>
            </a:extLst>
          </p:cNvPr>
          <p:cNvSpPr txBox="1"/>
          <p:nvPr/>
        </p:nvSpPr>
        <p:spPr>
          <a:xfrm>
            <a:off x="200357" y="6420812"/>
            <a:ext cx="7166610" cy="276999"/>
          </a:xfrm>
          <a:prstGeom prst="rect">
            <a:avLst/>
          </a:prstGeom>
          <a:noFill/>
        </p:spPr>
        <p:txBody>
          <a:bodyPr wrap="square" rtlCol="0">
            <a:spAutoFit/>
          </a:bodyPr>
          <a:lstStyle/>
          <a:p>
            <a:r>
              <a:rPr lang="es-CR" sz="1200" i="1" dirty="0">
                <a:latin typeface="Arial" panose="020B0604020202020204" pitchFamily="34" charset="0"/>
                <a:cs typeface="Arial" panose="020B0604020202020204" pitchFamily="34" charset="0"/>
              </a:rPr>
              <a:t>S</a:t>
            </a:r>
            <a:r>
              <a:rPr lang="es-CR" sz="1200" i="1" dirty="0">
                <a:effectLst/>
                <a:latin typeface="Arial" panose="020B0604020202020204" pitchFamily="34" charset="0"/>
                <a:cs typeface="Arial" panose="020B0604020202020204" pitchFamily="34" charset="0"/>
              </a:rPr>
              <a:t>e evidencia el aumento en los fondos accionarios, de crecimiento e ingreso. </a:t>
            </a:r>
          </a:p>
        </p:txBody>
      </p:sp>
      <p:grpSp>
        <p:nvGrpSpPr>
          <p:cNvPr id="8" name="Grupo 7">
            <a:extLst>
              <a:ext uri="{FF2B5EF4-FFF2-40B4-BE49-F238E27FC236}">
                <a16:creationId xmlns:a16="http://schemas.microsoft.com/office/drawing/2014/main" id="{306000AC-D005-428A-8E54-98061125FC0B}"/>
              </a:ext>
            </a:extLst>
          </p:cNvPr>
          <p:cNvGrpSpPr/>
          <p:nvPr/>
        </p:nvGrpSpPr>
        <p:grpSpPr>
          <a:xfrm>
            <a:off x="451938" y="2738163"/>
            <a:ext cx="6663447" cy="3325253"/>
            <a:chOff x="596862" y="1282596"/>
            <a:chExt cx="8547138" cy="4780820"/>
          </a:xfrm>
        </p:grpSpPr>
        <p:sp>
          <p:nvSpPr>
            <p:cNvPr id="9" name="AutoShape 2">
              <a:extLst>
                <a:ext uri="{FF2B5EF4-FFF2-40B4-BE49-F238E27FC236}">
                  <a16:creationId xmlns:a16="http://schemas.microsoft.com/office/drawing/2014/main" id="{E2C57C34-0CF6-4B17-A11A-C8B9A7432852}"/>
                </a:ext>
              </a:extLst>
            </p:cNvPr>
            <p:cNvSpPr/>
            <p:nvPr/>
          </p:nvSpPr>
          <p:spPr>
            <a:xfrm>
              <a:off x="609918" y="3050843"/>
              <a:ext cx="2211200" cy="10792"/>
            </a:xfrm>
            <a:prstGeom prst="rect">
              <a:avLst/>
            </a:prstGeom>
            <a:solidFill>
              <a:srgbClr val="777777">
                <a:alpha val="41961"/>
              </a:srgbClr>
            </a:solidFill>
          </p:spPr>
        </p:sp>
        <p:sp>
          <p:nvSpPr>
            <p:cNvPr id="10" name="AutoShape 3">
              <a:extLst>
                <a:ext uri="{FF2B5EF4-FFF2-40B4-BE49-F238E27FC236}">
                  <a16:creationId xmlns:a16="http://schemas.microsoft.com/office/drawing/2014/main" id="{C6893193-9C1D-4CAA-99FE-80915A49B377}"/>
                </a:ext>
              </a:extLst>
            </p:cNvPr>
            <p:cNvSpPr/>
            <p:nvPr/>
          </p:nvSpPr>
          <p:spPr>
            <a:xfrm>
              <a:off x="3147342" y="4321391"/>
              <a:ext cx="1402410" cy="430021"/>
            </a:xfrm>
            <a:prstGeom prst="rect">
              <a:avLst/>
            </a:prstGeom>
            <a:solidFill>
              <a:srgbClr val="FBAF3F">
                <a:alpha val="19608"/>
              </a:srgbClr>
            </a:solidFill>
          </p:spPr>
        </p:sp>
        <p:grpSp>
          <p:nvGrpSpPr>
            <p:cNvPr id="11" name="Group 4">
              <a:extLst>
                <a:ext uri="{FF2B5EF4-FFF2-40B4-BE49-F238E27FC236}">
                  <a16:creationId xmlns:a16="http://schemas.microsoft.com/office/drawing/2014/main" id="{92D4733A-541A-4598-AF4C-E9B11976A06C}"/>
                </a:ext>
              </a:extLst>
            </p:cNvPr>
            <p:cNvGrpSpPr/>
            <p:nvPr/>
          </p:nvGrpSpPr>
          <p:grpSpPr>
            <a:xfrm>
              <a:off x="3147342" y="2171340"/>
              <a:ext cx="1400328" cy="3863557"/>
              <a:chOff x="0" y="0"/>
              <a:chExt cx="4131388" cy="11398652"/>
            </a:xfrm>
          </p:grpSpPr>
          <p:sp>
            <p:nvSpPr>
              <p:cNvPr id="95" name="Freeform 5">
                <a:extLst>
                  <a:ext uri="{FF2B5EF4-FFF2-40B4-BE49-F238E27FC236}">
                    <a16:creationId xmlns:a16="http://schemas.microsoft.com/office/drawing/2014/main" id="{BA57B7B6-FF63-4BC1-9C6A-3F5C8D834FCF}"/>
                  </a:ext>
                </a:extLst>
              </p:cNvPr>
              <p:cNvSpPr/>
              <p:nvPr/>
            </p:nvSpPr>
            <p:spPr>
              <a:xfrm>
                <a:off x="0" y="0"/>
                <a:ext cx="4131388" cy="11398652"/>
              </a:xfrm>
              <a:custGeom>
                <a:avLst/>
                <a:gdLst/>
                <a:ahLst/>
                <a:cxnLst/>
                <a:rect l="l" t="t" r="r" b="b"/>
                <a:pathLst>
                  <a:path w="4131388" h="11398652">
                    <a:moveTo>
                      <a:pt x="0" y="0"/>
                    </a:moveTo>
                    <a:lnTo>
                      <a:pt x="0" y="11398652"/>
                    </a:lnTo>
                    <a:lnTo>
                      <a:pt x="4131388" y="11398652"/>
                    </a:lnTo>
                    <a:lnTo>
                      <a:pt x="4131388" y="0"/>
                    </a:lnTo>
                    <a:lnTo>
                      <a:pt x="0" y="0"/>
                    </a:lnTo>
                    <a:close/>
                    <a:moveTo>
                      <a:pt x="4070428" y="11337692"/>
                    </a:moveTo>
                    <a:lnTo>
                      <a:pt x="59690" y="11337692"/>
                    </a:lnTo>
                    <a:lnTo>
                      <a:pt x="59690" y="59690"/>
                    </a:lnTo>
                    <a:lnTo>
                      <a:pt x="4070428" y="59690"/>
                    </a:lnTo>
                    <a:lnTo>
                      <a:pt x="4070428" y="11337692"/>
                    </a:lnTo>
                    <a:close/>
                  </a:path>
                </a:pathLst>
              </a:custGeom>
              <a:solidFill>
                <a:srgbClr val="FF9B19"/>
              </a:solidFill>
            </p:spPr>
          </p:sp>
        </p:grpSp>
        <p:sp>
          <p:nvSpPr>
            <p:cNvPr id="12" name="TextBox 6">
              <a:extLst>
                <a:ext uri="{FF2B5EF4-FFF2-40B4-BE49-F238E27FC236}">
                  <a16:creationId xmlns:a16="http://schemas.microsoft.com/office/drawing/2014/main" id="{BFFD158A-DD29-4181-A748-33D4ED51E4D4}"/>
                </a:ext>
              </a:extLst>
            </p:cNvPr>
            <p:cNvSpPr txBox="1"/>
            <p:nvPr/>
          </p:nvSpPr>
          <p:spPr>
            <a:xfrm>
              <a:off x="3321843" y="2305788"/>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103,113</a:t>
              </a:r>
            </a:p>
          </p:txBody>
        </p:sp>
        <p:sp>
          <p:nvSpPr>
            <p:cNvPr id="13" name="AutoShape 7">
              <a:extLst>
                <a:ext uri="{FF2B5EF4-FFF2-40B4-BE49-F238E27FC236}">
                  <a16:creationId xmlns:a16="http://schemas.microsoft.com/office/drawing/2014/main" id="{36E38D03-4683-4917-A92E-175FBCEEB3AD}"/>
                </a:ext>
              </a:extLst>
            </p:cNvPr>
            <p:cNvSpPr/>
            <p:nvPr/>
          </p:nvSpPr>
          <p:spPr>
            <a:xfrm>
              <a:off x="3144219" y="2602127"/>
              <a:ext cx="1402410" cy="430021"/>
            </a:xfrm>
            <a:prstGeom prst="rect">
              <a:avLst/>
            </a:prstGeom>
            <a:solidFill>
              <a:srgbClr val="FBAF3F">
                <a:alpha val="19608"/>
              </a:srgbClr>
            </a:solidFill>
          </p:spPr>
        </p:sp>
        <p:sp>
          <p:nvSpPr>
            <p:cNvPr id="14" name="TextBox 8">
              <a:extLst>
                <a:ext uri="{FF2B5EF4-FFF2-40B4-BE49-F238E27FC236}">
                  <a16:creationId xmlns:a16="http://schemas.microsoft.com/office/drawing/2014/main" id="{D541505D-F5B0-4A54-A0A0-A2DEE5D6008D}"/>
                </a:ext>
              </a:extLst>
            </p:cNvPr>
            <p:cNvSpPr txBox="1"/>
            <p:nvPr/>
          </p:nvSpPr>
          <p:spPr>
            <a:xfrm>
              <a:off x="3320802" y="2724398"/>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3,376</a:t>
              </a:r>
            </a:p>
          </p:txBody>
        </p:sp>
        <p:sp>
          <p:nvSpPr>
            <p:cNvPr id="15" name="TextBox 9">
              <a:extLst>
                <a:ext uri="{FF2B5EF4-FFF2-40B4-BE49-F238E27FC236}">
                  <a16:creationId xmlns:a16="http://schemas.microsoft.com/office/drawing/2014/main" id="{08B55884-5920-477F-B84D-62F2D15882D5}"/>
                </a:ext>
              </a:extLst>
            </p:cNvPr>
            <p:cNvSpPr txBox="1"/>
            <p:nvPr/>
          </p:nvSpPr>
          <p:spPr>
            <a:xfrm>
              <a:off x="3323925" y="3170430"/>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8,785</a:t>
              </a:r>
            </a:p>
          </p:txBody>
        </p:sp>
        <p:sp>
          <p:nvSpPr>
            <p:cNvPr id="16" name="TextBox 10">
              <a:extLst>
                <a:ext uri="{FF2B5EF4-FFF2-40B4-BE49-F238E27FC236}">
                  <a16:creationId xmlns:a16="http://schemas.microsoft.com/office/drawing/2014/main" id="{90FFF405-8250-46CC-963A-AD60CE19A787}"/>
                </a:ext>
              </a:extLst>
            </p:cNvPr>
            <p:cNvSpPr txBox="1"/>
            <p:nvPr/>
          </p:nvSpPr>
          <p:spPr>
            <a:xfrm>
              <a:off x="723665" y="2251760"/>
              <a:ext cx="2097452" cy="329583"/>
            </a:xfrm>
            <a:prstGeom prst="rect">
              <a:avLst/>
            </a:prstGeom>
          </p:spPr>
          <p:txBody>
            <a:bodyPr lIns="0" tIns="0" rIns="0" bIns="0" rtlCol="0" anchor="t">
              <a:spAutoFit/>
            </a:bodyPr>
            <a:lstStyle/>
            <a:p>
              <a:pPr>
                <a:lnSpc>
                  <a:spcPts val="1334"/>
                </a:lnSpc>
              </a:pPr>
              <a:r>
                <a:rPr lang="en-US" sz="1111">
                  <a:solidFill>
                    <a:srgbClr val="191919"/>
                  </a:solidFill>
                  <a:latin typeface="Arial"/>
                </a:rPr>
                <a:t>Mercado de dinero</a:t>
              </a:r>
            </a:p>
            <a:p>
              <a:pPr>
                <a:lnSpc>
                  <a:spcPts val="1334"/>
                </a:lnSpc>
              </a:pPr>
              <a:endParaRPr lang="en-US" sz="1111">
                <a:solidFill>
                  <a:srgbClr val="191919"/>
                </a:solidFill>
                <a:latin typeface="Arial"/>
              </a:endParaRPr>
            </a:p>
          </p:txBody>
        </p:sp>
        <p:sp>
          <p:nvSpPr>
            <p:cNvPr id="17" name="TextBox 11">
              <a:extLst>
                <a:ext uri="{FF2B5EF4-FFF2-40B4-BE49-F238E27FC236}">
                  <a16:creationId xmlns:a16="http://schemas.microsoft.com/office/drawing/2014/main" id="{54337696-84DC-438C-9592-889C99BFED84}"/>
                </a:ext>
              </a:extLst>
            </p:cNvPr>
            <p:cNvSpPr txBox="1"/>
            <p:nvPr/>
          </p:nvSpPr>
          <p:spPr>
            <a:xfrm>
              <a:off x="723665" y="2802166"/>
              <a:ext cx="2097452" cy="342383"/>
            </a:xfrm>
            <a:prstGeom prst="rect">
              <a:avLst/>
            </a:prstGeom>
          </p:spPr>
          <p:txBody>
            <a:bodyPr lIns="0" tIns="0" rIns="0" bIns="0" rtlCol="0" anchor="t">
              <a:spAutoFit/>
            </a:bodyPr>
            <a:lstStyle/>
            <a:p>
              <a:pPr>
                <a:lnSpc>
                  <a:spcPts val="1334"/>
                </a:lnSpc>
              </a:pPr>
              <a:r>
                <a:rPr lang="en-US" sz="1111">
                  <a:solidFill>
                    <a:srgbClr val="191919"/>
                  </a:solidFill>
                  <a:latin typeface="Arial"/>
                </a:rPr>
                <a:t>Crecimiento</a:t>
              </a:r>
            </a:p>
            <a:p>
              <a:pPr marL="0" lvl="0" indent="0" algn="l">
                <a:lnSpc>
                  <a:spcPts val="1334"/>
                </a:lnSpc>
                <a:spcBef>
                  <a:spcPct val="0"/>
                </a:spcBef>
              </a:pPr>
              <a:endParaRPr lang="en-US" sz="1111">
                <a:solidFill>
                  <a:srgbClr val="191919"/>
                </a:solidFill>
                <a:latin typeface="Arial"/>
              </a:endParaRPr>
            </a:p>
          </p:txBody>
        </p:sp>
        <p:sp>
          <p:nvSpPr>
            <p:cNvPr id="18" name="TextBox 12">
              <a:extLst>
                <a:ext uri="{FF2B5EF4-FFF2-40B4-BE49-F238E27FC236}">
                  <a16:creationId xmlns:a16="http://schemas.microsoft.com/office/drawing/2014/main" id="{2CD6BF12-72B6-4F0E-B30A-C6625257B515}"/>
                </a:ext>
              </a:extLst>
            </p:cNvPr>
            <p:cNvSpPr txBox="1"/>
            <p:nvPr/>
          </p:nvSpPr>
          <p:spPr>
            <a:xfrm>
              <a:off x="723665" y="3170430"/>
              <a:ext cx="2097452" cy="329583"/>
            </a:xfrm>
            <a:prstGeom prst="rect">
              <a:avLst/>
            </a:prstGeom>
          </p:spPr>
          <p:txBody>
            <a:bodyPr lIns="0" tIns="0" rIns="0" bIns="0" rtlCol="0" anchor="t">
              <a:spAutoFit/>
            </a:bodyPr>
            <a:lstStyle/>
            <a:p>
              <a:pPr>
                <a:lnSpc>
                  <a:spcPts val="1334"/>
                </a:lnSpc>
              </a:pPr>
              <a:r>
                <a:rPr lang="en-US" sz="1111">
                  <a:solidFill>
                    <a:srgbClr val="191919"/>
                  </a:solidFill>
                  <a:latin typeface="Arial"/>
                </a:rPr>
                <a:t>Inmobiliario</a:t>
              </a:r>
            </a:p>
            <a:p>
              <a:pPr>
                <a:lnSpc>
                  <a:spcPts val="1334"/>
                </a:lnSpc>
              </a:pPr>
              <a:endParaRPr lang="en-US" sz="1111">
                <a:solidFill>
                  <a:srgbClr val="191919"/>
                </a:solidFill>
                <a:latin typeface="Arial"/>
              </a:endParaRPr>
            </a:p>
          </p:txBody>
        </p:sp>
        <p:sp>
          <p:nvSpPr>
            <p:cNvPr id="19" name="AutoShape 13">
              <a:extLst>
                <a:ext uri="{FF2B5EF4-FFF2-40B4-BE49-F238E27FC236}">
                  <a16:creationId xmlns:a16="http://schemas.microsoft.com/office/drawing/2014/main" id="{E9BDA548-1B5A-4CD5-ACD0-03A8D5D6934F}"/>
                </a:ext>
              </a:extLst>
            </p:cNvPr>
            <p:cNvSpPr/>
            <p:nvPr/>
          </p:nvSpPr>
          <p:spPr>
            <a:xfrm>
              <a:off x="3146301" y="1282596"/>
              <a:ext cx="1400328" cy="728228"/>
            </a:xfrm>
            <a:prstGeom prst="rect">
              <a:avLst/>
            </a:prstGeom>
            <a:solidFill>
              <a:srgbClr val="FBAF3F"/>
            </a:solidFill>
          </p:spPr>
        </p:sp>
        <p:sp>
          <p:nvSpPr>
            <p:cNvPr id="20" name="TextBox 14">
              <a:extLst>
                <a:ext uri="{FF2B5EF4-FFF2-40B4-BE49-F238E27FC236}">
                  <a16:creationId xmlns:a16="http://schemas.microsoft.com/office/drawing/2014/main" id="{05F8C768-0EB7-4D06-A3F1-4CB61BE08E4D}"/>
                </a:ext>
              </a:extLst>
            </p:cNvPr>
            <p:cNvSpPr txBox="1"/>
            <p:nvPr/>
          </p:nvSpPr>
          <p:spPr>
            <a:xfrm>
              <a:off x="3227843" y="1557171"/>
              <a:ext cx="1237244" cy="169554"/>
            </a:xfrm>
            <a:prstGeom prst="rect">
              <a:avLst/>
            </a:prstGeom>
          </p:spPr>
          <p:txBody>
            <a:bodyPr lIns="0" tIns="0" rIns="0" bIns="0" rtlCol="0" anchor="t">
              <a:spAutoFit/>
            </a:bodyPr>
            <a:lstStyle/>
            <a:p>
              <a:pPr algn="ctr">
                <a:lnSpc>
                  <a:spcPts val="1334"/>
                </a:lnSpc>
              </a:pPr>
              <a:r>
                <a:rPr lang="en-US" sz="1111">
                  <a:solidFill>
                    <a:srgbClr val="000000"/>
                  </a:solidFill>
                  <a:latin typeface="Aileron Regular Bold"/>
                </a:rPr>
                <a:t>31-Dec-19</a:t>
              </a:r>
            </a:p>
          </p:txBody>
        </p:sp>
        <p:sp>
          <p:nvSpPr>
            <p:cNvPr id="21" name="AutoShape 15">
              <a:extLst>
                <a:ext uri="{FF2B5EF4-FFF2-40B4-BE49-F238E27FC236}">
                  <a16:creationId xmlns:a16="http://schemas.microsoft.com/office/drawing/2014/main" id="{825F868B-6A34-427C-BE84-6D4FE4EA5266}"/>
                </a:ext>
              </a:extLst>
            </p:cNvPr>
            <p:cNvSpPr/>
            <p:nvPr/>
          </p:nvSpPr>
          <p:spPr>
            <a:xfrm>
              <a:off x="596862" y="2536690"/>
              <a:ext cx="2224255" cy="22833"/>
            </a:xfrm>
            <a:prstGeom prst="rect">
              <a:avLst/>
            </a:prstGeom>
            <a:solidFill>
              <a:srgbClr val="777777">
                <a:alpha val="19608"/>
              </a:srgbClr>
            </a:solidFill>
          </p:spPr>
        </p:sp>
        <p:sp>
          <p:nvSpPr>
            <p:cNvPr id="22" name="AutoShape 16">
              <a:extLst>
                <a:ext uri="{FF2B5EF4-FFF2-40B4-BE49-F238E27FC236}">
                  <a16:creationId xmlns:a16="http://schemas.microsoft.com/office/drawing/2014/main" id="{AF69837D-BCBF-4BBC-BAB3-F5348FC12214}"/>
                </a:ext>
              </a:extLst>
            </p:cNvPr>
            <p:cNvSpPr/>
            <p:nvPr/>
          </p:nvSpPr>
          <p:spPr>
            <a:xfrm>
              <a:off x="615720" y="3468292"/>
              <a:ext cx="2205398" cy="18860"/>
            </a:xfrm>
            <a:prstGeom prst="rect">
              <a:avLst/>
            </a:prstGeom>
            <a:solidFill>
              <a:srgbClr val="777777">
                <a:alpha val="19608"/>
              </a:srgbClr>
            </a:solidFill>
          </p:spPr>
        </p:sp>
        <p:sp>
          <p:nvSpPr>
            <p:cNvPr id="23" name="AutoShape 17">
              <a:extLst>
                <a:ext uri="{FF2B5EF4-FFF2-40B4-BE49-F238E27FC236}">
                  <a16:creationId xmlns:a16="http://schemas.microsoft.com/office/drawing/2014/main" id="{47BC999D-5146-4F3B-A3CE-A306320EEFF7}"/>
                </a:ext>
              </a:extLst>
            </p:cNvPr>
            <p:cNvSpPr/>
            <p:nvPr/>
          </p:nvSpPr>
          <p:spPr>
            <a:xfrm>
              <a:off x="609918" y="4310517"/>
              <a:ext cx="2211200" cy="10874"/>
            </a:xfrm>
            <a:prstGeom prst="rect">
              <a:avLst/>
            </a:prstGeom>
            <a:solidFill>
              <a:srgbClr val="777777">
                <a:alpha val="41961"/>
              </a:srgbClr>
            </a:solidFill>
          </p:spPr>
        </p:sp>
        <p:sp>
          <p:nvSpPr>
            <p:cNvPr id="24" name="TextBox 18">
              <a:extLst>
                <a:ext uri="{FF2B5EF4-FFF2-40B4-BE49-F238E27FC236}">
                  <a16:creationId xmlns:a16="http://schemas.microsoft.com/office/drawing/2014/main" id="{E8F66C7C-BDB3-406A-B030-2F8539BD605A}"/>
                </a:ext>
              </a:extLst>
            </p:cNvPr>
            <p:cNvSpPr txBox="1"/>
            <p:nvPr/>
          </p:nvSpPr>
          <p:spPr>
            <a:xfrm>
              <a:off x="723665" y="3596010"/>
              <a:ext cx="2097452" cy="169554"/>
            </a:xfrm>
            <a:prstGeom prst="rect">
              <a:avLst/>
            </a:prstGeom>
          </p:spPr>
          <p:txBody>
            <a:bodyPr lIns="0" tIns="0" rIns="0" bIns="0" rtlCol="0" anchor="t">
              <a:spAutoFit/>
            </a:bodyPr>
            <a:lstStyle/>
            <a:p>
              <a:pPr>
                <a:lnSpc>
                  <a:spcPts val="1334"/>
                </a:lnSpc>
              </a:pPr>
              <a:r>
                <a:rPr lang="en-US" sz="1111">
                  <a:solidFill>
                    <a:srgbClr val="191919"/>
                  </a:solidFill>
                  <a:latin typeface="Arial"/>
                </a:rPr>
                <a:t>Ingreso</a:t>
              </a:r>
            </a:p>
          </p:txBody>
        </p:sp>
        <p:sp>
          <p:nvSpPr>
            <p:cNvPr id="25" name="TextBox 19">
              <a:extLst>
                <a:ext uri="{FF2B5EF4-FFF2-40B4-BE49-F238E27FC236}">
                  <a16:creationId xmlns:a16="http://schemas.microsoft.com/office/drawing/2014/main" id="{A232736A-D981-4093-84DC-3A48129CA715}"/>
                </a:ext>
              </a:extLst>
            </p:cNvPr>
            <p:cNvSpPr txBox="1"/>
            <p:nvPr/>
          </p:nvSpPr>
          <p:spPr>
            <a:xfrm>
              <a:off x="723665" y="3941733"/>
              <a:ext cx="1958488" cy="342383"/>
            </a:xfrm>
            <a:prstGeom prst="rect">
              <a:avLst/>
            </a:prstGeom>
          </p:spPr>
          <p:txBody>
            <a:bodyPr lIns="0" tIns="0" rIns="0" bIns="0" rtlCol="0" anchor="t">
              <a:spAutoFit/>
            </a:bodyPr>
            <a:lstStyle/>
            <a:p>
              <a:pPr>
                <a:lnSpc>
                  <a:spcPts val="1334"/>
                </a:lnSpc>
              </a:pPr>
              <a:r>
                <a:rPr lang="en-US" sz="1111">
                  <a:solidFill>
                    <a:srgbClr val="191919"/>
                  </a:solidFill>
                  <a:latin typeface="Arial"/>
                </a:rPr>
                <a:t>Accionario</a:t>
              </a:r>
            </a:p>
            <a:p>
              <a:pPr marL="0" lvl="0" indent="0" algn="l">
                <a:lnSpc>
                  <a:spcPts val="1334"/>
                </a:lnSpc>
                <a:spcBef>
                  <a:spcPct val="0"/>
                </a:spcBef>
              </a:pPr>
              <a:endParaRPr lang="en-US" sz="1111">
                <a:solidFill>
                  <a:srgbClr val="191919"/>
                </a:solidFill>
                <a:latin typeface="Arial"/>
              </a:endParaRPr>
            </a:p>
          </p:txBody>
        </p:sp>
        <p:sp>
          <p:nvSpPr>
            <p:cNvPr id="26" name="TextBox 20">
              <a:extLst>
                <a:ext uri="{FF2B5EF4-FFF2-40B4-BE49-F238E27FC236}">
                  <a16:creationId xmlns:a16="http://schemas.microsoft.com/office/drawing/2014/main" id="{E08AD8F4-DF4D-4713-A359-3FE81BD631F6}"/>
                </a:ext>
              </a:extLst>
            </p:cNvPr>
            <p:cNvSpPr txBox="1"/>
            <p:nvPr/>
          </p:nvSpPr>
          <p:spPr>
            <a:xfrm>
              <a:off x="752744" y="4459053"/>
              <a:ext cx="2097452" cy="169554"/>
            </a:xfrm>
            <a:prstGeom prst="rect">
              <a:avLst/>
            </a:prstGeom>
          </p:spPr>
          <p:txBody>
            <a:bodyPr lIns="0" tIns="0" rIns="0" bIns="0" rtlCol="0" anchor="t">
              <a:spAutoFit/>
            </a:bodyPr>
            <a:lstStyle/>
            <a:p>
              <a:pPr>
                <a:lnSpc>
                  <a:spcPts val="1334"/>
                </a:lnSpc>
              </a:pPr>
              <a:r>
                <a:rPr lang="en-US" sz="1111">
                  <a:solidFill>
                    <a:srgbClr val="191919"/>
                  </a:solidFill>
                  <a:latin typeface="Arial"/>
                </a:rPr>
                <a:t>Desarrollo de proyectos</a:t>
              </a:r>
            </a:p>
          </p:txBody>
        </p:sp>
        <p:sp>
          <p:nvSpPr>
            <p:cNvPr id="27" name="AutoShape 21">
              <a:extLst>
                <a:ext uri="{FF2B5EF4-FFF2-40B4-BE49-F238E27FC236}">
                  <a16:creationId xmlns:a16="http://schemas.microsoft.com/office/drawing/2014/main" id="{06AE9121-11DD-4945-A112-D25CEBB03F72}"/>
                </a:ext>
              </a:extLst>
            </p:cNvPr>
            <p:cNvSpPr/>
            <p:nvPr/>
          </p:nvSpPr>
          <p:spPr>
            <a:xfrm>
              <a:off x="596862" y="3944298"/>
              <a:ext cx="2224255" cy="13920"/>
            </a:xfrm>
            <a:prstGeom prst="rect">
              <a:avLst/>
            </a:prstGeom>
            <a:solidFill>
              <a:srgbClr val="777777">
                <a:alpha val="32941"/>
              </a:srgbClr>
            </a:solidFill>
          </p:spPr>
        </p:sp>
        <p:sp>
          <p:nvSpPr>
            <p:cNvPr id="28" name="AutoShape 22">
              <a:extLst>
                <a:ext uri="{FF2B5EF4-FFF2-40B4-BE49-F238E27FC236}">
                  <a16:creationId xmlns:a16="http://schemas.microsoft.com/office/drawing/2014/main" id="{283EB2BD-90AF-494D-9033-29191BFF93C0}"/>
                </a:ext>
              </a:extLst>
            </p:cNvPr>
            <p:cNvSpPr/>
            <p:nvPr/>
          </p:nvSpPr>
          <p:spPr>
            <a:xfrm>
              <a:off x="615720" y="4786018"/>
              <a:ext cx="2205398" cy="10559"/>
            </a:xfrm>
            <a:prstGeom prst="rect">
              <a:avLst/>
            </a:prstGeom>
            <a:solidFill>
              <a:srgbClr val="777777">
                <a:alpha val="19608"/>
              </a:srgbClr>
            </a:solidFill>
          </p:spPr>
        </p:sp>
        <p:sp>
          <p:nvSpPr>
            <p:cNvPr id="29" name="AutoShape 23">
              <a:extLst>
                <a:ext uri="{FF2B5EF4-FFF2-40B4-BE49-F238E27FC236}">
                  <a16:creationId xmlns:a16="http://schemas.microsoft.com/office/drawing/2014/main" id="{34A90124-15F8-4C5A-97F6-5F234F853341}"/>
                </a:ext>
              </a:extLst>
            </p:cNvPr>
            <p:cNvSpPr/>
            <p:nvPr/>
          </p:nvSpPr>
          <p:spPr>
            <a:xfrm>
              <a:off x="596862" y="1311115"/>
              <a:ext cx="2289650" cy="671191"/>
            </a:xfrm>
            <a:prstGeom prst="rect">
              <a:avLst/>
            </a:prstGeom>
            <a:solidFill>
              <a:srgbClr val="BBBDC0"/>
            </a:solidFill>
          </p:spPr>
        </p:sp>
        <p:sp>
          <p:nvSpPr>
            <p:cNvPr id="30" name="TextBox 24">
              <a:extLst>
                <a:ext uri="{FF2B5EF4-FFF2-40B4-BE49-F238E27FC236}">
                  <a16:creationId xmlns:a16="http://schemas.microsoft.com/office/drawing/2014/main" id="{62BA5091-CAF0-48FB-A0C0-EDC23060AD31}"/>
                </a:ext>
              </a:extLst>
            </p:cNvPr>
            <p:cNvSpPr txBox="1"/>
            <p:nvPr/>
          </p:nvSpPr>
          <p:spPr>
            <a:xfrm>
              <a:off x="1012039" y="1530032"/>
              <a:ext cx="1520704" cy="196692"/>
            </a:xfrm>
            <a:prstGeom prst="rect">
              <a:avLst/>
            </a:prstGeom>
          </p:spPr>
          <p:txBody>
            <a:bodyPr lIns="0" tIns="0" rIns="0" bIns="0" rtlCol="0" anchor="t">
              <a:spAutoFit/>
            </a:bodyPr>
            <a:lstStyle/>
            <a:p>
              <a:pPr algn="ctr">
                <a:lnSpc>
                  <a:spcPts val="1639"/>
                </a:lnSpc>
              </a:pPr>
              <a:r>
                <a:rPr lang="en-US" sz="1366">
                  <a:solidFill>
                    <a:srgbClr val="000000"/>
                  </a:solidFill>
                  <a:latin typeface="Aileron Regular Bold"/>
                </a:rPr>
                <a:t>Tipo de fondo</a:t>
              </a:r>
            </a:p>
          </p:txBody>
        </p:sp>
        <p:sp>
          <p:nvSpPr>
            <p:cNvPr id="31" name="AutoShape 25">
              <a:extLst>
                <a:ext uri="{FF2B5EF4-FFF2-40B4-BE49-F238E27FC236}">
                  <a16:creationId xmlns:a16="http://schemas.microsoft.com/office/drawing/2014/main" id="{56048ADF-58B2-49E1-A4F5-01AA7819D56E}"/>
                </a:ext>
              </a:extLst>
            </p:cNvPr>
            <p:cNvSpPr/>
            <p:nvPr/>
          </p:nvSpPr>
          <p:spPr>
            <a:xfrm>
              <a:off x="3147342" y="3500013"/>
              <a:ext cx="1402410" cy="430021"/>
            </a:xfrm>
            <a:prstGeom prst="rect">
              <a:avLst/>
            </a:prstGeom>
            <a:solidFill>
              <a:srgbClr val="FBAF3F">
                <a:alpha val="19608"/>
              </a:srgbClr>
            </a:solidFill>
          </p:spPr>
        </p:sp>
        <p:sp>
          <p:nvSpPr>
            <p:cNvPr id="32" name="TextBox 26">
              <a:extLst>
                <a:ext uri="{FF2B5EF4-FFF2-40B4-BE49-F238E27FC236}">
                  <a16:creationId xmlns:a16="http://schemas.microsoft.com/office/drawing/2014/main" id="{1F40AD55-F58C-4155-8B51-55C63AE235BD}"/>
                </a:ext>
              </a:extLst>
            </p:cNvPr>
            <p:cNvSpPr txBox="1"/>
            <p:nvPr/>
          </p:nvSpPr>
          <p:spPr>
            <a:xfrm>
              <a:off x="3323925" y="3622284"/>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4,910</a:t>
              </a:r>
            </a:p>
          </p:txBody>
        </p:sp>
        <p:sp>
          <p:nvSpPr>
            <p:cNvPr id="33" name="TextBox 27">
              <a:extLst>
                <a:ext uri="{FF2B5EF4-FFF2-40B4-BE49-F238E27FC236}">
                  <a16:creationId xmlns:a16="http://schemas.microsoft.com/office/drawing/2014/main" id="{A7EECF3F-4530-4AFE-B0BB-5A4E518CB2BB}"/>
                </a:ext>
              </a:extLst>
            </p:cNvPr>
            <p:cNvSpPr txBox="1"/>
            <p:nvPr/>
          </p:nvSpPr>
          <p:spPr>
            <a:xfrm>
              <a:off x="3320802" y="4058801"/>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2,361</a:t>
              </a:r>
            </a:p>
          </p:txBody>
        </p:sp>
        <p:sp>
          <p:nvSpPr>
            <p:cNvPr id="34" name="TextBox 28">
              <a:extLst>
                <a:ext uri="{FF2B5EF4-FFF2-40B4-BE49-F238E27FC236}">
                  <a16:creationId xmlns:a16="http://schemas.microsoft.com/office/drawing/2014/main" id="{67678011-07D9-42FF-A5B0-A9BC4AB03936}"/>
                </a:ext>
              </a:extLst>
            </p:cNvPr>
            <p:cNvSpPr txBox="1"/>
            <p:nvPr/>
          </p:nvSpPr>
          <p:spPr>
            <a:xfrm>
              <a:off x="3323925" y="4443662"/>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470</a:t>
              </a:r>
            </a:p>
          </p:txBody>
        </p:sp>
        <p:sp>
          <p:nvSpPr>
            <p:cNvPr id="35" name="AutoShape 29">
              <a:extLst>
                <a:ext uri="{FF2B5EF4-FFF2-40B4-BE49-F238E27FC236}">
                  <a16:creationId xmlns:a16="http://schemas.microsoft.com/office/drawing/2014/main" id="{567DD680-925A-43E8-9FB0-BE6852B73FD0}"/>
                </a:ext>
              </a:extLst>
            </p:cNvPr>
            <p:cNvSpPr/>
            <p:nvPr/>
          </p:nvSpPr>
          <p:spPr>
            <a:xfrm>
              <a:off x="669693" y="5199555"/>
              <a:ext cx="2211200" cy="10874"/>
            </a:xfrm>
            <a:prstGeom prst="rect">
              <a:avLst/>
            </a:prstGeom>
            <a:solidFill>
              <a:srgbClr val="777777">
                <a:alpha val="41961"/>
              </a:srgbClr>
            </a:solidFill>
          </p:spPr>
        </p:sp>
        <p:sp>
          <p:nvSpPr>
            <p:cNvPr id="36" name="TextBox 30">
              <a:extLst>
                <a:ext uri="{FF2B5EF4-FFF2-40B4-BE49-F238E27FC236}">
                  <a16:creationId xmlns:a16="http://schemas.microsoft.com/office/drawing/2014/main" id="{3430EFBB-760D-4008-8EE8-09721C2634B6}"/>
                </a:ext>
              </a:extLst>
            </p:cNvPr>
            <p:cNvSpPr txBox="1"/>
            <p:nvPr/>
          </p:nvSpPr>
          <p:spPr>
            <a:xfrm>
              <a:off x="783440" y="4868046"/>
              <a:ext cx="1958488" cy="342383"/>
            </a:xfrm>
            <a:prstGeom prst="rect">
              <a:avLst/>
            </a:prstGeom>
          </p:spPr>
          <p:txBody>
            <a:bodyPr lIns="0" tIns="0" rIns="0" bIns="0" rtlCol="0" anchor="t">
              <a:spAutoFit/>
            </a:bodyPr>
            <a:lstStyle/>
            <a:p>
              <a:pPr>
                <a:lnSpc>
                  <a:spcPts val="1334"/>
                </a:lnSpc>
              </a:pPr>
              <a:r>
                <a:rPr lang="en-US" sz="1111">
                  <a:solidFill>
                    <a:srgbClr val="191919"/>
                  </a:solidFill>
                  <a:latin typeface="Arial"/>
                </a:rPr>
                <a:t>De titularización</a:t>
              </a:r>
            </a:p>
            <a:p>
              <a:pPr marL="0" lvl="0" indent="0" algn="l">
                <a:lnSpc>
                  <a:spcPts val="1334"/>
                </a:lnSpc>
                <a:spcBef>
                  <a:spcPct val="0"/>
                </a:spcBef>
              </a:pPr>
              <a:endParaRPr lang="en-US" sz="1111">
                <a:solidFill>
                  <a:srgbClr val="191919"/>
                </a:solidFill>
                <a:latin typeface="Arial"/>
              </a:endParaRPr>
            </a:p>
          </p:txBody>
        </p:sp>
        <p:sp>
          <p:nvSpPr>
            <p:cNvPr id="37" name="TextBox 31">
              <a:extLst>
                <a:ext uri="{FF2B5EF4-FFF2-40B4-BE49-F238E27FC236}">
                  <a16:creationId xmlns:a16="http://schemas.microsoft.com/office/drawing/2014/main" id="{7ECE589F-6A6E-4CF7-BCE0-369C773D696F}"/>
                </a:ext>
              </a:extLst>
            </p:cNvPr>
            <p:cNvSpPr txBox="1"/>
            <p:nvPr/>
          </p:nvSpPr>
          <p:spPr>
            <a:xfrm>
              <a:off x="783440" y="5324152"/>
              <a:ext cx="2097452" cy="200025"/>
            </a:xfrm>
            <a:prstGeom prst="rect">
              <a:avLst/>
            </a:prstGeom>
          </p:spPr>
          <p:txBody>
            <a:bodyPr lIns="0" tIns="0" rIns="0" bIns="0" rtlCol="0" anchor="t">
              <a:spAutoFit/>
            </a:bodyPr>
            <a:lstStyle/>
            <a:p>
              <a:pPr>
                <a:lnSpc>
                  <a:spcPts val="1680"/>
                </a:lnSpc>
              </a:pPr>
              <a:r>
                <a:rPr lang="en-US" sz="1400">
                  <a:solidFill>
                    <a:srgbClr val="191919"/>
                  </a:solidFill>
                  <a:latin typeface="Arial Black"/>
                </a:rPr>
                <a:t>Total</a:t>
              </a:r>
            </a:p>
          </p:txBody>
        </p:sp>
        <p:sp>
          <p:nvSpPr>
            <p:cNvPr id="38" name="AutoShape 32">
              <a:extLst>
                <a:ext uri="{FF2B5EF4-FFF2-40B4-BE49-F238E27FC236}">
                  <a16:creationId xmlns:a16="http://schemas.microsoft.com/office/drawing/2014/main" id="{EDD0868A-8ACE-44F4-AFEB-B8DAAA1EA89A}"/>
                </a:ext>
              </a:extLst>
            </p:cNvPr>
            <p:cNvSpPr/>
            <p:nvPr/>
          </p:nvSpPr>
          <p:spPr>
            <a:xfrm>
              <a:off x="675495" y="5595560"/>
              <a:ext cx="2205398" cy="10559"/>
            </a:xfrm>
            <a:prstGeom prst="rect">
              <a:avLst/>
            </a:prstGeom>
            <a:solidFill>
              <a:srgbClr val="777777">
                <a:alpha val="19608"/>
              </a:srgbClr>
            </a:solidFill>
          </p:spPr>
        </p:sp>
        <p:sp>
          <p:nvSpPr>
            <p:cNvPr id="39" name="AutoShape 33">
              <a:extLst>
                <a:ext uri="{FF2B5EF4-FFF2-40B4-BE49-F238E27FC236}">
                  <a16:creationId xmlns:a16="http://schemas.microsoft.com/office/drawing/2014/main" id="{0E85A982-4FF6-47BA-BFA0-B3E833170AB1}"/>
                </a:ext>
              </a:extLst>
            </p:cNvPr>
            <p:cNvSpPr/>
            <p:nvPr/>
          </p:nvSpPr>
          <p:spPr>
            <a:xfrm>
              <a:off x="729467" y="6024339"/>
              <a:ext cx="2205398" cy="10559"/>
            </a:xfrm>
            <a:prstGeom prst="rect">
              <a:avLst/>
            </a:prstGeom>
            <a:solidFill>
              <a:srgbClr val="777777">
                <a:alpha val="19608"/>
              </a:srgbClr>
            </a:solidFill>
          </p:spPr>
        </p:sp>
        <p:sp>
          <p:nvSpPr>
            <p:cNvPr id="40" name="TextBox 34">
              <a:extLst>
                <a:ext uri="{FF2B5EF4-FFF2-40B4-BE49-F238E27FC236}">
                  <a16:creationId xmlns:a16="http://schemas.microsoft.com/office/drawing/2014/main" id="{EE90BA80-FA07-456A-8C18-09D303AF2D26}"/>
                </a:ext>
              </a:extLst>
            </p:cNvPr>
            <p:cNvSpPr txBox="1"/>
            <p:nvPr/>
          </p:nvSpPr>
          <p:spPr>
            <a:xfrm>
              <a:off x="789060" y="5704432"/>
              <a:ext cx="2097452" cy="169554"/>
            </a:xfrm>
            <a:prstGeom prst="rect">
              <a:avLst/>
            </a:prstGeom>
          </p:spPr>
          <p:txBody>
            <a:bodyPr lIns="0" tIns="0" rIns="0" bIns="0" rtlCol="0" anchor="t">
              <a:spAutoFit/>
            </a:bodyPr>
            <a:lstStyle/>
            <a:p>
              <a:pPr>
                <a:lnSpc>
                  <a:spcPts val="1334"/>
                </a:lnSpc>
              </a:pPr>
              <a:r>
                <a:rPr lang="en-US" sz="1111">
                  <a:solidFill>
                    <a:srgbClr val="191919"/>
                  </a:solidFill>
                  <a:latin typeface="Arial"/>
                </a:rPr>
                <a:t>Variación interanual</a:t>
              </a:r>
            </a:p>
          </p:txBody>
        </p:sp>
        <p:sp>
          <p:nvSpPr>
            <p:cNvPr id="41" name="AutoShape 35">
              <a:extLst>
                <a:ext uri="{FF2B5EF4-FFF2-40B4-BE49-F238E27FC236}">
                  <a16:creationId xmlns:a16="http://schemas.microsoft.com/office/drawing/2014/main" id="{9222397C-76BC-4A11-A37B-6FFA9D46745E}"/>
                </a:ext>
              </a:extLst>
            </p:cNvPr>
            <p:cNvSpPr/>
            <p:nvPr/>
          </p:nvSpPr>
          <p:spPr>
            <a:xfrm>
              <a:off x="3147342" y="5210429"/>
              <a:ext cx="1402410" cy="430021"/>
            </a:xfrm>
            <a:prstGeom prst="rect">
              <a:avLst/>
            </a:prstGeom>
            <a:solidFill>
              <a:srgbClr val="FBAF3F"/>
            </a:solidFill>
          </p:spPr>
        </p:sp>
        <p:sp>
          <p:nvSpPr>
            <p:cNvPr id="42" name="AutoShape 36">
              <a:extLst>
                <a:ext uri="{FF2B5EF4-FFF2-40B4-BE49-F238E27FC236}">
                  <a16:creationId xmlns:a16="http://schemas.microsoft.com/office/drawing/2014/main" id="{D2A5BC1F-8DBC-4ED6-9852-50E58E269BAE}"/>
                </a:ext>
              </a:extLst>
            </p:cNvPr>
            <p:cNvSpPr/>
            <p:nvPr/>
          </p:nvSpPr>
          <p:spPr>
            <a:xfrm>
              <a:off x="4656141" y="4321391"/>
              <a:ext cx="1402410" cy="430021"/>
            </a:xfrm>
            <a:prstGeom prst="rect">
              <a:avLst/>
            </a:prstGeom>
            <a:solidFill>
              <a:srgbClr val="FBAF3F">
                <a:alpha val="19608"/>
              </a:srgbClr>
            </a:solidFill>
          </p:spPr>
        </p:sp>
        <p:grpSp>
          <p:nvGrpSpPr>
            <p:cNvPr id="43" name="Group 37">
              <a:extLst>
                <a:ext uri="{FF2B5EF4-FFF2-40B4-BE49-F238E27FC236}">
                  <a16:creationId xmlns:a16="http://schemas.microsoft.com/office/drawing/2014/main" id="{B147715F-4B66-4BF6-A430-E9649F88489B}"/>
                </a:ext>
              </a:extLst>
            </p:cNvPr>
            <p:cNvGrpSpPr/>
            <p:nvPr/>
          </p:nvGrpSpPr>
          <p:grpSpPr>
            <a:xfrm>
              <a:off x="4656141" y="2171340"/>
              <a:ext cx="1400328" cy="3863557"/>
              <a:chOff x="0" y="0"/>
              <a:chExt cx="4131388" cy="11398652"/>
            </a:xfrm>
          </p:grpSpPr>
          <p:sp>
            <p:nvSpPr>
              <p:cNvPr id="94" name="Freeform 38">
                <a:extLst>
                  <a:ext uri="{FF2B5EF4-FFF2-40B4-BE49-F238E27FC236}">
                    <a16:creationId xmlns:a16="http://schemas.microsoft.com/office/drawing/2014/main" id="{7E35AF20-E20C-4609-8921-903E9CAC3395}"/>
                  </a:ext>
                </a:extLst>
              </p:cNvPr>
              <p:cNvSpPr/>
              <p:nvPr/>
            </p:nvSpPr>
            <p:spPr>
              <a:xfrm>
                <a:off x="0" y="0"/>
                <a:ext cx="4131388" cy="11398652"/>
              </a:xfrm>
              <a:custGeom>
                <a:avLst/>
                <a:gdLst/>
                <a:ahLst/>
                <a:cxnLst/>
                <a:rect l="l" t="t" r="r" b="b"/>
                <a:pathLst>
                  <a:path w="4131388" h="11398652">
                    <a:moveTo>
                      <a:pt x="0" y="0"/>
                    </a:moveTo>
                    <a:lnTo>
                      <a:pt x="0" y="11398652"/>
                    </a:lnTo>
                    <a:lnTo>
                      <a:pt x="4131388" y="11398652"/>
                    </a:lnTo>
                    <a:lnTo>
                      <a:pt x="4131388" y="0"/>
                    </a:lnTo>
                    <a:lnTo>
                      <a:pt x="0" y="0"/>
                    </a:lnTo>
                    <a:close/>
                    <a:moveTo>
                      <a:pt x="4070428" y="11337692"/>
                    </a:moveTo>
                    <a:lnTo>
                      <a:pt x="59690" y="11337692"/>
                    </a:lnTo>
                    <a:lnTo>
                      <a:pt x="59690" y="59690"/>
                    </a:lnTo>
                    <a:lnTo>
                      <a:pt x="4070428" y="59690"/>
                    </a:lnTo>
                    <a:lnTo>
                      <a:pt x="4070428" y="11337692"/>
                    </a:lnTo>
                    <a:close/>
                  </a:path>
                </a:pathLst>
              </a:custGeom>
              <a:solidFill>
                <a:srgbClr val="FF9B19"/>
              </a:solidFill>
            </p:spPr>
          </p:sp>
        </p:grpSp>
        <p:sp>
          <p:nvSpPr>
            <p:cNvPr id="44" name="TextBox 39">
              <a:extLst>
                <a:ext uri="{FF2B5EF4-FFF2-40B4-BE49-F238E27FC236}">
                  <a16:creationId xmlns:a16="http://schemas.microsoft.com/office/drawing/2014/main" id="{9F996511-B12B-45FD-8BB8-2E1DC45BF5ED}"/>
                </a:ext>
              </a:extLst>
            </p:cNvPr>
            <p:cNvSpPr txBox="1"/>
            <p:nvPr/>
          </p:nvSpPr>
          <p:spPr>
            <a:xfrm>
              <a:off x="4830642" y="2222574"/>
              <a:ext cx="1049245" cy="342383"/>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   109,509 </a:t>
              </a:r>
            </a:p>
            <a:p>
              <a:pPr algn="ctr">
                <a:lnSpc>
                  <a:spcPts val="1334"/>
                </a:lnSpc>
              </a:pPr>
              <a:endParaRPr lang="en-US" sz="1111">
                <a:solidFill>
                  <a:srgbClr val="191919"/>
                </a:solidFill>
                <a:latin typeface="Aileron Regular"/>
              </a:endParaRPr>
            </a:p>
          </p:txBody>
        </p:sp>
        <p:sp>
          <p:nvSpPr>
            <p:cNvPr id="45" name="AutoShape 40">
              <a:extLst>
                <a:ext uri="{FF2B5EF4-FFF2-40B4-BE49-F238E27FC236}">
                  <a16:creationId xmlns:a16="http://schemas.microsoft.com/office/drawing/2014/main" id="{33F54803-3D32-4D66-B098-03FE5EC7FD88}"/>
                </a:ext>
              </a:extLst>
            </p:cNvPr>
            <p:cNvSpPr/>
            <p:nvPr/>
          </p:nvSpPr>
          <p:spPr>
            <a:xfrm>
              <a:off x="4653018" y="2602127"/>
              <a:ext cx="1402410" cy="430021"/>
            </a:xfrm>
            <a:prstGeom prst="rect">
              <a:avLst/>
            </a:prstGeom>
            <a:solidFill>
              <a:srgbClr val="FBAF3F">
                <a:alpha val="19608"/>
              </a:srgbClr>
            </a:solidFill>
          </p:spPr>
        </p:sp>
        <p:sp>
          <p:nvSpPr>
            <p:cNvPr id="46" name="TextBox 41">
              <a:extLst>
                <a:ext uri="{FF2B5EF4-FFF2-40B4-BE49-F238E27FC236}">
                  <a16:creationId xmlns:a16="http://schemas.microsoft.com/office/drawing/2014/main" id="{72B1A736-C1DB-4692-92EF-70019F6F3449}"/>
                </a:ext>
              </a:extLst>
            </p:cNvPr>
            <p:cNvSpPr txBox="1"/>
            <p:nvPr/>
          </p:nvSpPr>
          <p:spPr>
            <a:xfrm>
              <a:off x="4829601" y="2724398"/>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6,323</a:t>
              </a:r>
            </a:p>
          </p:txBody>
        </p:sp>
        <p:sp>
          <p:nvSpPr>
            <p:cNvPr id="47" name="TextBox 42">
              <a:extLst>
                <a:ext uri="{FF2B5EF4-FFF2-40B4-BE49-F238E27FC236}">
                  <a16:creationId xmlns:a16="http://schemas.microsoft.com/office/drawing/2014/main" id="{ED26696D-0BFB-4D49-90A3-C395C2593C73}"/>
                </a:ext>
              </a:extLst>
            </p:cNvPr>
            <p:cNvSpPr txBox="1"/>
            <p:nvPr/>
          </p:nvSpPr>
          <p:spPr>
            <a:xfrm>
              <a:off x="4832724" y="3170430"/>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8,825</a:t>
              </a:r>
            </a:p>
          </p:txBody>
        </p:sp>
        <p:sp>
          <p:nvSpPr>
            <p:cNvPr id="48" name="AutoShape 43">
              <a:extLst>
                <a:ext uri="{FF2B5EF4-FFF2-40B4-BE49-F238E27FC236}">
                  <a16:creationId xmlns:a16="http://schemas.microsoft.com/office/drawing/2014/main" id="{FDAE12E5-57AC-4FCD-8400-FE40D4B65D31}"/>
                </a:ext>
              </a:extLst>
            </p:cNvPr>
            <p:cNvSpPr/>
            <p:nvPr/>
          </p:nvSpPr>
          <p:spPr>
            <a:xfrm>
              <a:off x="4655100" y="1282596"/>
              <a:ext cx="1400328" cy="728228"/>
            </a:xfrm>
            <a:prstGeom prst="rect">
              <a:avLst/>
            </a:prstGeom>
            <a:solidFill>
              <a:srgbClr val="FBAF3F"/>
            </a:solidFill>
          </p:spPr>
        </p:sp>
        <p:sp>
          <p:nvSpPr>
            <p:cNvPr id="49" name="TextBox 44">
              <a:extLst>
                <a:ext uri="{FF2B5EF4-FFF2-40B4-BE49-F238E27FC236}">
                  <a16:creationId xmlns:a16="http://schemas.microsoft.com/office/drawing/2014/main" id="{22679948-8C8B-4C95-8225-2B5BE9DEE221}"/>
                </a:ext>
              </a:extLst>
            </p:cNvPr>
            <p:cNvSpPr txBox="1"/>
            <p:nvPr/>
          </p:nvSpPr>
          <p:spPr>
            <a:xfrm>
              <a:off x="4736642" y="1557171"/>
              <a:ext cx="1237244" cy="169554"/>
            </a:xfrm>
            <a:prstGeom prst="rect">
              <a:avLst/>
            </a:prstGeom>
          </p:spPr>
          <p:txBody>
            <a:bodyPr lIns="0" tIns="0" rIns="0" bIns="0" rtlCol="0" anchor="t">
              <a:spAutoFit/>
            </a:bodyPr>
            <a:lstStyle/>
            <a:p>
              <a:pPr algn="ctr">
                <a:lnSpc>
                  <a:spcPts val="1334"/>
                </a:lnSpc>
              </a:pPr>
              <a:r>
                <a:rPr lang="en-US" sz="1111">
                  <a:solidFill>
                    <a:srgbClr val="000000"/>
                  </a:solidFill>
                  <a:latin typeface="Aileron Regular Bold"/>
                </a:rPr>
                <a:t>31-Dec-20</a:t>
              </a:r>
            </a:p>
          </p:txBody>
        </p:sp>
        <p:sp>
          <p:nvSpPr>
            <p:cNvPr id="50" name="AutoShape 45">
              <a:extLst>
                <a:ext uri="{FF2B5EF4-FFF2-40B4-BE49-F238E27FC236}">
                  <a16:creationId xmlns:a16="http://schemas.microsoft.com/office/drawing/2014/main" id="{929C2FA8-7874-42EA-B2CF-51753B0D28F1}"/>
                </a:ext>
              </a:extLst>
            </p:cNvPr>
            <p:cNvSpPr/>
            <p:nvPr/>
          </p:nvSpPr>
          <p:spPr>
            <a:xfrm>
              <a:off x="4656141" y="3500013"/>
              <a:ext cx="1402410" cy="430021"/>
            </a:xfrm>
            <a:prstGeom prst="rect">
              <a:avLst/>
            </a:prstGeom>
            <a:solidFill>
              <a:srgbClr val="FBAF3F">
                <a:alpha val="19608"/>
              </a:srgbClr>
            </a:solidFill>
          </p:spPr>
        </p:sp>
        <p:sp>
          <p:nvSpPr>
            <p:cNvPr id="51" name="TextBox 46">
              <a:extLst>
                <a:ext uri="{FF2B5EF4-FFF2-40B4-BE49-F238E27FC236}">
                  <a16:creationId xmlns:a16="http://schemas.microsoft.com/office/drawing/2014/main" id="{CE96B00C-1655-4C89-882D-4C8050B92230}"/>
                </a:ext>
              </a:extLst>
            </p:cNvPr>
            <p:cNvSpPr txBox="1"/>
            <p:nvPr/>
          </p:nvSpPr>
          <p:spPr>
            <a:xfrm>
              <a:off x="4832724" y="3622284"/>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2,531</a:t>
              </a:r>
            </a:p>
          </p:txBody>
        </p:sp>
        <p:sp>
          <p:nvSpPr>
            <p:cNvPr id="52" name="TextBox 47">
              <a:extLst>
                <a:ext uri="{FF2B5EF4-FFF2-40B4-BE49-F238E27FC236}">
                  <a16:creationId xmlns:a16="http://schemas.microsoft.com/office/drawing/2014/main" id="{9880176B-E063-49A2-A48D-210CCBE79E1C}"/>
                </a:ext>
              </a:extLst>
            </p:cNvPr>
            <p:cNvSpPr txBox="1"/>
            <p:nvPr/>
          </p:nvSpPr>
          <p:spPr>
            <a:xfrm>
              <a:off x="4829601" y="3975587"/>
              <a:ext cx="1049245" cy="342383"/>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       2,144 </a:t>
              </a:r>
            </a:p>
            <a:p>
              <a:pPr algn="ctr">
                <a:lnSpc>
                  <a:spcPts val="1334"/>
                </a:lnSpc>
              </a:pPr>
              <a:endParaRPr lang="en-US" sz="1111">
                <a:solidFill>
                  <a:srgbClr val="191919"/>
                </a:solidFill>
                <a:latin typeface="Aileron Regular"/>
              </a:endParaRPr>
            </a:p>
          </p:txBody>
        </p:sp>
        <p:sp>
          <p:nvSpPr>
            <p:cNvPr id="53" name="TextBox 48">
              <a:extLst>
                <a:ext uri="{FF2B5EF4-FFF2-40B4-BE49-F238E27FC236}">
                  <a16:creationId xmlns:a16="http://schemas.microsoft.com/office/drawing/2014/main" id="{F00A6560-0B0F-413C-B234-46E0DAD34BAF}"/>
                </a:ext>
              </a:extLst>
            </p:cNvPr>
            <p:cNvSpPr txBox="1"/>
            <p:nvPr/>
          </p:nvSpPr>
          <p:spPr>
            <a:xfrm>
              <a:off x="4832724" y="4443662"/>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535</a:t>
              </a:r>
            </a:p>
          </p:txBody>
        </p:sp>
        <p:sp>
          <p:nvSpPr>
            <p:cNvPr id="54" name="AutoShape 49">
              <a:extLst>
                <a:ext uri="{FF2B5EF4-FFF2-40B4-BE49-F238E27FC236}">
                  <a16:creationId xmlns:a16="http://schemas.microsoft.com/office/drawing/2014/main" id="{C0DD77A0-0BE1-4C83-9C3A-AF7A748CDA5F}"/>
                </a:ext>
              </a:extLst>
            </p:cNvPr>
            <p:cNvSpPr/>
            <p:nvPr/>
          </p:nvSpPr>
          <p:spPr>
            <a:xfrm>
              <a:off x="4656141" y="5210429"/>
              <a:ext cx="1402410" cy="430021"/>
            </a:xfrm>
            <a:prstGeom prst="rect">
              <a:avLst/>
            </a:prstGeom>
            <a:solidFill>
              <a:srgbClr val="FBAF3F"/>
            </a:solidFill>
          </p:spPr>
        </p:sp>
        <p:sp>
          <p:nvSpPr>
            <p:cNvPr id="55" name="AutoShape 50">
              <a:extLst>
                <a:ext uri="{FF2B5EF4-FFF2-40B4-BE49-F238E27FC236}">
                  <a16:creationId xmlns:a16="http://schemas.microsoft.com/office/drawing/2014/main" id="{2E8D8E36-C0FC-408E-9FFA-354CFE94CF05}"/>
                </a:ext>
              </a:extLst>
            </p:cNvPr>
            <p:cNvSpPr/>
            <p:nvPr/>
          </p:nvSpPr>
          <p:spPr>
            <a:xfrm>
              <a:off x="6191643" y="4349909"/>
              <a:ext cx="1402410" cy="430021"/>
            </a:xfrm>
            <a:prstGeom prst="rect">
              <a:avLst/>
            </a:prstGeom>
            <a:solidFill>
              <a:srgbClr val="FBAF3F">
                <a:alpha val="19608"/>
              </a:srgbClr>
            </a:solidFill>
          </p:spPr>
        </p:sp>
        <p:grpSp>
          <p:nvGrpSpPr>
            <p:cNvPr id="56" name="Group 51">
              <a:extLst>
                <a:ext uri="{FF2B5EF4-FFF2-40B4-BE49-F238E27FC236}">
                  <a16:creationId xmlns:a16="http://schemas.microsoft.com/office/drawing/2014/main" id="{1120C016-EAAB-45EB-82B4-D69C5437D237}"/>
                </a:ext>
              </a:extLst>
            </p:cNvPr>
            <p:cNvGrpSpPr/>
            <p:nvPr/>
          </p:nvGrpSpPr>
          <p:grpSpPr>
            <a:xfrm>
              <a:off x="6191643" y="2199859"/>
              <a:ext cx="1400328" cy="3863557"/>
              <a:chOff x="0" y="0"/>
              <a:chExt cx="4131388" cy="11398652"/>
            </a:xfrm>
          </p:grpSpPr>
          <p:sp>
            <p:nvSpPr>
              <p:cNvPr id="93" name="Freeform 52">
                <a:extLst>
                  <a:ext uri="{FF2B5EF4-FFF2-40B4-BE49-F238E27FC236}">
                    <a16:creationId xmlns:a16="http://schemas.microsoft.com/office/drawing/2014/main" id="{EE094D6A-070D-490C-A2AC-B120AD7E0E92}"/>
                  </a:ext>
                </a:extLst>
              </p:cNvPr>
              <p:cNvSpPr/>
              <p:nvPr/>
            </p:nvSpPr>
            <p:spPr>
              <a:xfrm>
                <a:off x="0" y="0"/>
                <a:ext cx="4131388" cy="11398652"/>
              </a:xfrm>
              <a:custGeom>
                <a:avLst/>
                <a:gdLst/>
                <a:ahLst/>
                <a:cxnLst/>
                <a:rect l="l" t="t" r="r" b="b"/>
                <a:pathLst>
                  <a:path w="4131388" h="11398652">
                    <a:moveTo>
                      <a:pt x="0" y="0"/>
                    </a:moveTo>
                    <a:lnTo>
                      <a:pt x="0" y="11398652"/>
                    </a:lnTo>
                    <a:lnTo>
                      <a:pt x="4131388" y="11398652"/>
                    </a:lnTo>
                    <a:lnTo>
                      <a:pt x="4131388" y="0"/>
                    </a:lnTo>
                    <a:lnTo>
                      <a:pt x="0" y="0"/>
                    </a:lnTo>
                    <a:close/>
                    <a:moveTo>
                      <a:pt x="4070428" y="11337692"/>
                    </a:moveTo>
                    <a:lnTo>
                      <a:pt x="59690" y="11337692"/>
                    </a:lnTo>
                    <a:lnTo>
                      <a:pt x="59690" y="59690"/>
                    </a:lnTo>
                    <a:lnTo>
                      <a:pt x="4070428" y="59690"/>
                    </a:lnTo>
                    <a:lnTo>
                      <a:pt x="4070428" y="11337692"/>
                    </a:lnTo>
                    <a:close/>
                  </a:path>
                </a:pathLst>
              </a:custGeom>
              <a:solidFill>
                <a:srgbClr val="FF9B19"/>
              </a:solidFill>
            </p:spPr>
          </p:sp>
        </p:grpSp>
        <p:sp>
          <p:nvSpPr>
            <p:cNvPr id="57" name="TextBox 53">
              <a:extLst>
                <a:ext uri="{FF2B5EF4-FFF2-40B4-BE49-F238E27FC236}">
                  <a16:creationId xmlns:a16="http://schemas.microsoft.com/office/drawing/2014/main" id="{1172DEAF-DF72-43FA-B347-31EFA44F742C}"/>
                </a:ext>
              </a:extLst>
            </p:cNvPr>
            <p:cNvSpPr txBox="1"/>
            <p:nvPr/>
          </p:nvSpPr>
          <p:spPr>
            <a:xfrm>
              <a:off x="6366144" y="2251092"/>
              <a:ext cx="1049245" cy="342383"/>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   134,773 </a:t>
              </a:r>
            </a:p>
            <a:p>
              <a:pPr algn="ctr">
                <a:lnSpc>
                  <a:spcPts val="1334"/>
                </a:lnSpc>
              </a:pPr>
              <a:endParaRPr lang="en-US" sz="1111">
                <a:solidFill>
                  <a:srgbClr val="191919"/>
                </a:solidFill>
                <a:latin typeface="Aileron Regular"/>
              </a:endParaRPr>
            </a:p>
          </p:txBody>
        </p:sp>
        <p:sp>
          <p:nvSpPr>
            <p:cNvPr id="58" name="AutoShape 54">
              <a:extLst>
                <a:ext uri="{FF2B5EF4-FFF2-40B4-BE49-F238E27FC236}">
                  <a16:creationId xmlns:a16="http://schemas.microsoft.com/office/drawing/2014/main" id="{2856F17F-B7A5-4AF3-AEC9-ED208928E054}"/>
                </a:ext>
              </a:extLst>
            </p:cNvPr>
            <p:cNvSpPr/>
            <p:nvPr/>
          </p:nvSpPr>
          <p:spPr>
            <a:xfrm>
              <a:off x="6188520" y="2630645"/>
              <a:ext cx="1402410" cy="430021"/>
            </a:xfrm>
            <a:prstGeom prst="rect">
              <a:avLst/>
            </a:prstGeom>
            <a:solidFill>
              <a:srgbClr val="FBAF3F">
                <a:alpha val="19608"/>
              </a:srgbClr>
            </a:solidFill>
          </p:spPr>
        </p:sp>
        <p:sp>
          <p:nvSpPr>
            <p:cNvPr id="59" name="TextBox 55">
              <a:extLst>
                <a:ext uri="{FF2B5EF4-FFF2-40B4-BE49-F238E27FC236}">
                  <a16:creationId xmlns:a16="http://schemas.microsoft.com/office/drawing/2014/main" id="{2433A168-B129-4321-ADB0-91D4775FA3BE}"/>
                </a:ext>
              </a:extLst>
            </p:cNvPr>
            <p:cNvSpPr txBox="1"/>
            <p:nvPr/>
          </p:nvSpPr>
          <p:spPr>
            <a:xfrm>
              <a:off x="6365103" y="2752917"/>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12,240</a:t>
              </a:r>
            </a:p>
          </p:txBody>
        </p:sp>
        <p:sp>
          <p:nvSpPr>
            <p:cNvPr id="60" name="TextBox 56">
              <a:extLst>
                <a:ext uri="{FF2B5EF4-FFF2-40B4-BE49-F238E27FC236}">
                  <a16:creationId xmlns:a16="http://schemas.microsoft.com/office/drawing/2014/main" id="{DAC5B0BA-0B4C-4921-AA2F-26C7AAB141BE}"/>
                </a:ext>
              </a:extLst>
            </p:cNvPr>
            <p:cNvSpPr txBox="1"/>
            <p:nvPr/>
          </p:nvSpPr>
          <p:spPr>
            <a:xfrm>
              <a:off x="6368226" y="3198949"/>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     8,940</a:t>
              </a:r>
            </a:p>
          </p:txBody>
        </p:sp>
        <p:sp>
          <p:nvSpPr>
            <p:cNvPr id="61" name="AutoShape 57">
              <a:extLst>
                <a:ext uri="{FF2B5EF4-FFF2-40B4-BE49-F238E27FC236}">
                  <a16:creationId xmlns:a16="http://schemas.microsoft.com/office/drawing/2014/main" id="{C37222AB-2609-4A1D-B505-31B55B830D4A}"/>
                </a:ext>
              </a:extLst>
            </p:cNvPr>
            <p:cNvSpPr/>
            <p:nvPr/>
          </p:nvSpPr>
          <p:spPr>
            <a:xfrm>
              <a:off x="6190602" y="1311115"/>
              <a:ext cx="1400328" cy="728228"/>
            </a:xfrm>
            <a:prstGeom prst="rect">
              <a:avLst/>
            </a:prstGeom>
            <a:solidFill>
              <a:srgbClr val="FBAF3F"/>
            </a:solidFill>
          </p:spPr>
        </p:sp>
        <p:sp>
          <p:nvSpPr>
            <p:cNvPr id="62" name="TextBox 58">
              <a:extLst>
                <a:ext uri="{FF2B5EF4-FFF2-40B4-BE49-F238E27FC236}">
                  <a16:creationId xmlns:a16="http://schemas.microsoft.com/office/drawing/2014/main" id="{518C88BD-69F0-4A80-B052-C6B9AFD8393A}"/>
                </a:ext>
              </a:extLst>
            </p:cNvPr>
            <p:cNvSpPr txBox="1"/>
            <p:nvPr/>
          </p:nvSpPr>
          <p:spPr>
            <a:xfrm>
              <a:off x="6272144" y="1585689"/>
              <a:ext cx="1237244" cy="169554"/>
            </a:xfrm>
            <a:prstGeom prst="rect">
              <a:avLst/>
            </a:prstGeom>
          </p:spPr>
          <p:txBody>
            <a:bodyPr lIns="0" tIns="0" rIns="0" bIns="0" rtlCol="0" anchor="t">
              <a:spAutoFit/>
            </a:bodyPr>
            <a:lstStyle/>
            <a:p>
              <a:pPr algn="ctr">
                <a:lnSpc>
                  <a:spcPts val="1334"/>
                </a:lnSpc>
              </a:pPr>
              <a:r>
                <a:rPr lang="en-US" sz="1111">
                  <a:solidFill>
                    <a:srgbClr val="000000"/>
                  </a:solidFill>
                  <a:latin typeface="Aileron Regular Bold"/>
                </a:rPr>
                <a:t>31-Dec-21</a:t>
              </a:r>
            </a:p>
          </p:txBody>
        </p:sp>
        <p:sp>
          <p:nvSpPr>
            <p:cNvPr id="63" name="AutoShape 59">
              <a:extLst>
                <a:ext uri="{FF2B5EF4-FFF2-40B4-BE49-F238E27FC236}">
                  <a16:creationId xmlns:a16="http://schemas.microsoft.com/office/drawing/2014/main" id="{B92A4D82-F019-450F-ACE0-29EEF831A9F4}"/>
                </a:ext>
              </a:extLst>
            </p:cNvPr>
            <p:cNvSpPr/>
            <p:nvPr/>
          </p:nvSpPr>
          <p:spPr>
            <a:xfrm>
              <a:off x="6191643" y="3528531"/>
              <a:ext cx="1402410" cy="430021"/>
            </a:xfrm>
            <a:prstGeom prst="rect">
              <a:avLst/>
            </a:prstGeom>
            <a:solidFill>
              <a:srgbClr val="FBAF3F">
                <a:alpha val="19608"/>
              </a:srgbClr>
            </a:solidFill>
          </p:spPr>
        </p:sp>
        <p:sp>
          <p:nvSpPr>
            <p:cNvPr id="64" name="TextBox 60">
              <a:extLst>
                <a:ext uri="{FF2B5EF4-FFF2-40B4-BE49-F238E27FC236}">
                  <a16:creationId xmlns:a16="http://schemas.microsoft.com/office/drawing/2014/main" id="{B4B5C1E9-37AC-40FE-99C3-1F4668A80D9A}"/>
                </a:ext>
              </a:extLst>
            </p:cNvPr>
            <p:cNvSpPr txBox="1"/>
            <p:nvPr/>
          </p:nvSpPr>
          <p:spPr>
            <a:xfrm>
              <a:off x="6368226" y="3650802"/>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2,918</a:t>
              </a:r>
            </a:p>
          </p:txBody>
        </p:sp>
        <p:sp>
          <p:nvSpPr>
            <p:cNvPr id="65" name="TextBox 61">
              <a:extLst>
                <a:ext uri="{FF2B5EF4-FFF2-40B4-BE49-F238E27FC236}">
                  <a16:creationId xmlns:a16="http://schemas.microsoft.com/office/drawing/2014/main" id="{67635094-56E5-4767-9639-1F4B531931EF}"/>
                </a:ext>
              </a:extLst>
            </p:cNvPr>
            <p:cNvSpPr txBox="1"/>
            <p:nvPr/>
          </p:nvSpPr>
          <p:spPr>
            <a:xfrm>
              <a:off x="6365103" y="4087320"/>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2,474</a:t>
              </a:r>
            </a:p>
          </p:txBody>
        </p:sp>
        <p:sp>
          <p:nvSpPr>
            <p:cNvPr id="66" name="TextBox 62">
              <a:extLst>
                <a:ext uri="{FF2B5EF4-FFF2-40B4-BE49-F238E27FC236}">
                  <a16:creationId xmlns:a16="http://schemas.microsoft.com/office/drawing/2014/main" id="{639C7145-4023-4D74-A80F-20C8DD0C5176}"/>
                </a:ext>
              </a:extLst>
            </p:cNvPr>
            <p:cNvSpPr txBox="1"/>
            <p:nvPr/>
          </p:nvSpPr>
          <p:spPr>
            <a:xfrm>
              <a:off x="6368226" y="4472181"/>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532</a:t>
              </a:r>
            </a:p>
          </p:txBody>
        </p:sp>
        <p:sp>
          <p:nvSpPr>
            <p:cNvPr id="67" name="AutoShape 63">
              <a:extLst>
                <a:ext uri="{FF2B5EF4-FFF2-40B4-BE49-F238E27FC236}">
                  <a16:creationId xmlns:a16="http://schemas.microsoft.com/office/drawing/2014/main" id="{70589BC1-AFAE-4BA2-9D33-1B400430A8D9}"/>
                </a:ext>
              </a:extLst>
            </p:cNvPr>
            <p:cNvSpPr/>
            <p:nvPr/>
          </p:nvSpPr>
          <p:spPr>
            <a:xfrm>
              <a:off x="6191643" y="5238947"/>
              <a:ext cx="1402410" cy="430021"/>
            </a:xfrm>
            <a:prstGeom prst="rect">
              <a:avLst/>
            </a:prstGeom>
            <a:solidFill>
              <a:srgbClr val="FBAF3F"/>
            </a:solidFill>
          </p:spPr>
        </p:sp>
        <p:sp>
          <p:nvSpPr>
            <p:cNvPr id="68" name="AutoShape 64">
              <a:extLst>
                <a:ext uri="{FF2B5EF4-FFF2-40B4-BE49-F238E27FC236}">
                  <a16:creationId xmlns:a16="http://schemas.microsoft.com/office/drawing/2014/main" id="{7BC8AF94-3AEF-4765-AB9E-4DF289897A26}"/>
                </a:ext>
              </a:extLst>
            </p:cNvPr>
            <p:cNvSpPr/>
            <p:nvPr/>
          </p:nvSpPr>
          <p:spPr>
            <a:xfrm>
              <a:off x="7741590" y="4349909"/>
              <a:ext cx="1402410" cy="430021"/>
            </a:xfrm>
            <a:prstGeom prst="rect">
              <a:avLst/>
            </a:prstGeom>
            <a:solidFill>
              <a:srgbClr val="FBAF3F">
                <a:alpha val="19608"/>
              </a:srgbClr>
            </a:solidFill>
          </p:spPr>
        </p:sp>
        <p:grpSp>
          <p:nvGrpSpPr>
            <p:cNvPr id="69" name="Group 65">
              <a:extLst>
                <a:ext uri="{FF2B5EF4-FFF2-40B4-BE49-F238E27FC236}">
                  <a16:creationId xmlns:a16="http://schemas.microsoft.com/office/drawing/2014/main" id="{683726AB-4325-4389-AB14-573CE08B92A1}"/>
                </a:ext>
              </a:extLst>
            </p:cNvPr>
            <p:cNvGrpSpPr/>
            <p:nvPr/>
          </p:nvGrpSpPr>
          <p:grpSpPr>
            <a:xfrm>
              <a:off x="7741590" y="2199859"/>
              <a:ext cx="1400328" cy="3863557"/>
              <a:chOff x="0" y="0"/>
              <a:chExt cx="4131388" cy="11398652"/>
            </a:xfrm>
          </p:grpSpPr>
          <p:sp>
            <p:nvSpPr>
              <p:cNvPr id="92" name="Freeform 66">
                <a:extLst>
                  <a:ext uri="{FF2B5EF4-FFF2-40B4-BE49-F238E27FC236}">
                    <a16:creationId xmlns:a16="http://schemas.microsoft.com/office/drawing/2014/main" id="{0775C142-F5F2-4E34-86BA-B04EA1F09615}"/>
                  </a:ext>
                </a:extLst>
              </p:cNvPr>
              <p:cNvSpPr/>
              <p:nvPr/>
            </p:nvSpPr>
            <p:spPr>
              <a:xfrm>
                <a:off x="0" y="0"/>
                <a:ext cx="4131388" cy="11398652"/>
              </a:xfrm>
              <a:custGeom>
                <a:avLst/>
                <a:gdLst/>
                <a:ahLst/>
                <a:cxnLst/>
                <a:rect l="l" t="t" r="r" b="b"/>
                <a:pathLst>
                  <a:path w="4131388" h="11398652">
                    <a:moveTo>
                      <a:pt x="0" y="0"/>
                    </a:moveTo>
                    <a:lnTo>
                      <a:pt x="0" y="11398652"/>
                    </a:lnTo>
                    <a:lnTo>
                      <a:pt x="4131388" y="11398652"/>
                    </a:lnTo>
                    <a:lnTo>
                      <a:pt x="4131388" y="0"/>
                    </a:lnTo>
                    <a:lnTo>
                      <a:pt x="0" y="0"/>
                    </a:lnTo>
                    <a:close/>
                    <a:moveTo>
                      <a:pt x="4070428" y="11337692"/>
                    </a:moveTo>
                    <a:lnTo>
                      <a:pt x="59690" y="11337692"/>
                    </a:lnTo>
                    <a:lnTo>
                      <a:pt x="59690" y="59690"/>
                    </a:lnTo>
                    <a:lnTo>
                      <a:pt x="4070428" y="59690"/>
                    </a:lnTo>
                    <a:lnTo>
                      <a:pt x="4070428" y="11337692"/>
                    </a:lnTo>
                    <a:close/>
                  </a:path>
                </a:pathLst>
              </a:custGeom>
              <a:solidFill>
                <a:srgbClr val="FF9B19"/>
              </a:solidFill>
            </p:spPr>
          </p:sp>
        </p:grpSp>
        <p:sp>
          <p:nvSpPr>
            <p:cNvPr id="70" name="TextBox 67">
              <a:extLst>
                <a:ext uri="{FF2B5EF4-FFF2-40B4-BE49-F238E27FC236}">
                  <a16:creationId xmlns:a16="http://schemas.microsoft.com/office/drawing/2014/main" id="{2CB5FDDC-FCD1-44E7-AA09-7FF5191B3921}"/>
                </a:ext>
              </a:extLst>
            </p:cNvPr>
            <p:cNvSpPr txBox="1"/>
            <p:nvPr/>
          </p:nvSpPr>
          <p:spPr>
            <a:xfrm>
              <a:off x="7916090" y="2334307"/>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23.1%</a:t>
              </a:r>
            </a:p>
          </p:txBody>
        </p:sp>
        <p:sp>
          <p:nvSpPr>
            <p:cNvPr id="71" name="AutoShape 68">
              <a:extLst>
                <a:ext uri="{FF2B5EF4-FFF2-40B4-BE49-F238E27FC236}">
                  <a16:creationId xmlns:a16="http://schemas.microsoft.com/office/drawing/2014/main" id="{E05A5CA2-8F40-4226-ABC0-EF193540D2DF}"/>
                </a:ext>
              </a:extLst>
            </p:cNvPr>
            <p:cNvSpPr/>
            <p:nvPr/>
          </p:nvSpPr>
          <p:spPr>
            <a:xfrm>
              <a:off x="7738466" y="2630645"/>
              <a:ext cx="1402410" cy="430021"/>
            </a:xfrm>
            <a:prstGeom prst="rect">
              <a:avLst/>
            </a:prstGeom>
            <a:solidFill>
              <a:srgbClr val="FBAF3F">
                <a:alpha val="19608"/>
              </a:srgbClr>
            </a:solidFill>
          </p:spPr>
        </p:sp>
        <p:sp>
          <p:nvSpPr>
            <p:cNvPr id="72" name="TextBox 69">
              <a:extLst>
                <a:ext uri="{FF2B5EF4-FFF2-40B4-BE49-F238E27FC236}">
                  <a16:creationId xmlns:a16="http://schemas.microsoft.com/office/drawing/2014/main" id="{39ECDA55-619D-4A9C-B73E-A6744C3ECE3A}"/>
                </a:ext>
              </a:extLst>
            </p:cNvPr>
            <p:cNvSpPr txBox="1"/>
            <p:nvPr/>
          </p:nvSpPr>
          <p:spPr>
            <a:xfrm>
              <a:off x="7915049" y="2752917"/>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93.6%</a:t>
              </a:r>
            </a:p>
          </p:txBody>
        </p:sp>
        <p:sp>
          <p:nvSpPr>
            <p:cNvPr id="73" name="TextBox 70">
              <a:extLst>
                <a:ext uri="{FF2B5EF4-FFF2-40B4-BE49-F238E27FC236}">
                  <a16:creationId xmlns:a16="http://schemas.microsoft.com/office/drawing/2014/main" id="{D083775F-4653-4BE4-BBBE-5DFF3368E78C}"/>
                </a:ext>
              </a:extLst>
            </p:cNvPr>
            <p:cNvSpPr txBox="1"/>
            <p:nvPr/>
          </p:nvSpPr>
          <p:spPr>
            <a:xfrm>
              <a:off x="7918173" y="3198949"/>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1.3%</a:t>
              </a:r>
            </a:p>
          </p:txBody>
        </p:sp>
        <p:sp>
          <p:nvSpPr>
            <p:cNvPr id="74" name="AutoShape 71">
              <a:extLst>
                <a:ext uri="{FF2B5EF4-FFF2-40B4-BE49-F238E27FC236}">
                  <a16:creationId xmlns:a16="http://schemas.microsoft.com/office/drawing/2014/main" id="{427195DF-5AB0-4531-9E78-A9B8D01D4BC2}"/>
                </a:ext>
              </a:extLst>
            </p:cNvPr>
            <p:cNvSpPr/>
            <p:nvPr/>
          </p:nvSpPr>
          <p:spPr>
            <a:xfrm>
              <a:off x="7740549" y="1311115"/>
              <a:ext cx="1400328" cy="728228"/>
            </a:xfrm>
            <a:prstGeom prst="rect">
              <a:avLst/>
            </a:prstGeom>
            <a:solidFill>
              <a:srgbClr val="FBAF3F"/>
            </a:solidFill>
          </p:spPr>
        </p:sp>
        <p:sp>
          <p:nvSpPr>
            <p:cNvPr id="75" name="TextBox 72">
              <a:extLst>
                <a:ext uri="{FF2B5EF4-FFF2-40B4-BE49-F238E27FC236}">
                  <a16:creationId xmlns:a16="http://schemas.microsoft.com/office/drawing/2014/main" id="{6743696B-3C84-4F0E-AA64-9FA8743FDE76}"/>
                </a:ext>
              </a:extLst>
            </p:cNvPr>
            <p:cNvSpPr txBox="1"/>
            <p:nvPr/>
          </p:nvSpPr>
          <p:spPr>
            <a:xfrm>
              <a:off x="7822091" y="1505675"/>
              <a:ext cx="1237244" cy="329583"/>
            </a:xfrm>
            <a:prstGeom prst="rect">
              <a:avLst/>
            </a:prstGeom>
          </p:spPr>
          <p:txBody>
            <a:bodyPr lIns="0" tIns="0" rIns="0" bIns="0" rtlCol="0" anchor="t">
              <a:spAutoFit/>
            </a:bodyPr>
            <a:lstStyle/>
            <a:p>
              <a:pPr algn="ctr">
                <a:lnSpc>
                  <a:spcPts val="1334"/>
                </a:lnSpc>
              </a:pPr>
              <a:r>
                <a:rPr lang="en-US" sz="1111">
                  <a:solidFill>
                    <a:srgbClr val="000000"/>
                  </a:solidFill>
                  <a:latin typeface="Aileron Regular Bold"/>
                </a:rPr>
                <a:t>Variación interanual</a:t>
              </a:r>
            </a:p>
          </p:txBody>
        </p:sp>
        <p:sp>
          <p:nvSpPr>
            <p:cNvPr id="76" name="AutoShape 73">
              <a:extLst>
                <a:ext uri="{FF2B5EF4-FFF2-40B4-BE49-F238E27FC236}">
                  <a16:creationId xmlns:a16="http://schemas.microsoft.com/office/drawing/2014/main" id="{179D1244-8C2A-4885-9198-7B9E242ACCA4}"/>
                </a:ext>
              </a:extLst>
            </p:cNvPr>
            <p:cNvSpPr/>
            <p:nvPr/>
          </p:nvSpPr>
          <p:spPr>
            <a:xfrm>
              <a:off x="7741590" y="3528531"/>
              <a:ext cx="1402410" cy="430021"/>
            </a:xfrm>
            <a:prstGeom prst="rect">
              <a:avLst/>
            </a:prstGeom>
            <a:solidFill>
              <a:srgbClr val="FBAF3F">
                <a:alpha val="19608"/>
              </a:srgbClr>
            </a:solidFill>
          </p:spPr>
        </p:sp>
        <p:sp>
          <p:nvSpPr>
            <p:cNvPr id="77" name="TextBox 74">
              <a:extLst>
                <a:ext uri="{FF2B5EF4-FFF2-40B4-BE49-F238E27FC236}">
                  <a16:creationId xmlns:a16="http://schemas.microsoft.com/office/drawing/2014/main" id="{0950DE0E-D4CD-4403-A72A-5AA9EA3EEACC}"/>
                </a:ext>
              </a:extLst>
            </p:cNvPr>
            <p:cNvSpPr txBox="1"/>
            <p:nvPr/>
          </p:nvSpPr>
          <p:spPr>
            <a:xfrm>
              <a:off x="7918173" y="3650802"/>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15.3%</a:t>
              </a:r>
            </a:p>
          </p:txBody>
        </p:sp>
        <p:sp>
          <p:nvSpPr>
            <p:cNvPr id="78" name="TextBox 75">
              <a:extLst>
                <a:ext uri="{FF2B5EF4-FFF2-40B4-BE49-F238E27FC236}">
                  <a16:creationId xmlns:a16="http://schemas.microsoft.com/office/drawing/2014/main" id="{38D8BE49-7C4D-4D85-AAB2-61D70ACE6658}"/>
                </a:ext>
              </a:extLst>
            </p:cNvPr>
            <p:cNvSpPr txBox="1"/>
            <p:nvPr/>
          </p:nvSpPr>
          <p:spPr>
            <a:xfrm>
              <a:off x="7915049" y="4087320"/>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15.4%</a:t>
              </a:r>
            </a:p>
          </p:txBody>
        </p:sp>
        <p:sp>
          <p:nvSpPr>
            <p:cNvPr id="79" name="TextBox 76">
              <a:extLst>
                <a:ext uri="{FF2B5EF4-FFF2-40B4-BE49-F238E27FC236}">
                  <a16:creationId xmlns:a16="http://schemas.microsoft.com/office/drawing/2014/main" id="{040A7972-48C2-4B91-A841-D59864244F1E}"/>
                </a:ext>
              </a:extLst>
            </p:cNvPr>
            <p:cNvSpPr txBox="1"/>
            <p:nvPr/>
          </p:nvSpPr>
          <p:spPr>
            <a:xfrm>
              <a:off x="7918173" y="4472181"/>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-0.6%</a:t>
              </a:r>
            </a:p>
          </p:txBody>
        </p:sp>
        <p:sp>
          <p:nvSpPr>
            <p:cNvPr id="80" name="AutoShape 77">
              <a:extLst>
                <a:ext uri="{FF2B5EF4-FFF2-40B4-BE49-F238E27FC236}">
                  <a16:creationId xmlns:a16="http://schemas.microsoft.com/office/drawing/2014/main" id="{46727338-59EE-4CAA-8FAE-35140A101780}"/>
                </a:ext>
              </a:extLst>
            </p:cNvPr>
            <p:cNvSpPr/>
            <p:nvPr/>
          </p:nvSpPr>
          <p:spPr>
            <a:xfrm>
              <a:off x="7741590" y="5238947"/>
              <a:ext cx="1402410" cy="430021"/>
            </a:xfrm>
            <a:prstGeom prst="rect">
              <a:avLst/>
            </a:prstGeom>
            <a:solidFill>
              <a:srgbClr val="FBAF3F"/>
            </a:solidFill>
          </p:spPr>
        </p:sp>
        <p:sp>
          <p:nvSpPr>
            <p:cNvPr id="81" name="TextBox 78">
              <a:extLst>
                <a:ext uri="{FF2B5EF4-FFF2-40B4-BE49-F238E27FC236}">
                  <a16:creationId xmlns:a16="http://schemas.microsoft.com/office/drawing/2014/main" id="{2B9D0FD7-9CAE-4186-9E0D-FEE30C0341B8}"/>
                </a:ext>
              </a:extLst>
            </p:cNvPr>
            <p:cNvSpPr txBox="1"/>
            <p:nvPr/>
          </p:nvSpPr>
          <p:spPr>
            <a:xfrm>
              <a:off x="3323925" y="4868046"/>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79</a:t>
              </a:r>
            </a:p>
          </p:txBody>
        </p:sp>
        <p:sp>
          <p:nvSpPr>
            <p:cNvPr id="82" name="TextBox 79">
              <a:extLst>
                <a:ext uri="{FF2B5EF4-FFF2-40B4-BE49-F238E27FC236}">
                  <a16:creationId xmlns:a16="http://schemas.microsoft.com/office/drawing/2014/main" id="{0445C609-0C80-48FA-9113-A0D60E0247AE}"/>
                </a:ext>
              </a:extLst>
            </p:cNvPr>
            <p:cNvSpPr txBox="1"/>
            <p:nvPr/>
          </p:nvSpPr>
          <p:spPr>
            <a:xfrm>
              <a:off x="3323925" y="5363470"/>
              <a:ext cx="1049245" cy="171450"/>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 </a:t>
              </a:r>
              <a:r>
                <a:rPr lang="en-US" sz="1111">
                  <a:solidFill>
                    <a:srgbClr val="191919"/>
                  </a:solidFill>
                  <a:latin typeface="Aileron Regular Bold"/>
                </a:rPr>
                <a:t>123,094 </a:t>
              </a:r>
            </a:p>
          </p:txBody>
        </p:sp>
        <p:sp>
          <p:nvSpPr>
            <p:cNvPr id="83" name="TextBox 80">
              <a:extLst>
                <a:ext uri="{FF2B5EF4-FFF2-40B4-BE49-F238E27FC236}">
                  <a16:creationId xmlns:a16="http://schemas.microsoft.com/office/drawing/2014/main" id="{DC6B0ABA-19E9-47E4-A6F3-7D004D41A930}"/>
                </a:ext>
              </a:extLst>
            </p:cNvPr>
            <p:cNvSpPr txBox="1"/>
            <p:nvPr/>
          </p:nvSpPr>
          <p:spPr>
            <a:xfrm>
              <a:off x="3323925" y="5781246"/>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9.0%</a:t>
              </a:r>
            </a:p>
          </p:txBody>
        </p:sp>
        <p:sp>
          <p:nvSpPr>
            <p:cNvPr id="84" name="TextBox 81">
              <a:extLst>
                <a:ext uri="{FF2B5EF4-FFF2-40B4-BE49-F238E27FC236}">
                  <a16:creationId xmlns:a16="http://schemas.microsoft.com/office/drawing/2014/main" id="{FFC579AD-8238-483C-AB9A-E231D69CBCF7}"/>
                </a:ext>
              </a:extLst>
            </p:cNvPr>
            <p:cNvSpPr txBox="1"/>
            <p:nvPr/>
          </p:nvSpPr>
          <p:spPr>
            <a:xfrm>
              <a:off x="4832724" y="4868046"/>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14</a:t>
              </a:r>
            </a:p>
          </p:txBody>
        </p:sp>
        <p:sp>
          <p:nvSpPr>
            <p:cNvPr id="85" name="TextBox 82">
              <a:extLst>
                <a:ext uri="{FF2B5EF4-FFF2-40B4-BE49-F238E27FC236}">
                  <a16:creationId xmlns:a16="http://schemas.microsoft.com/office/drawing/2014/main" id="{1C72DFCB-20F8-4BF8-B0D4-0D16565C7EB1}"/>
                </a:ext>
              </a:extLst>
            </p:cNvPr>
            <p:cNvSpPr txBox="1"/>
            <p:nvPr/>
          </p:nvSpPr>
          <p:spPr>
            <a:xfrm>
              <a:off x="4829601" y="5334952"/>
              <a:ext cx="1049245" cy="171450"/>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Bold"/>
                </a:rPr>
                <a:t>129,881</a:t>
              </a:r>
            </a:p>
          </p:txBody>
        </p:sp>
        <p:sp>
          <p:nvSpPr>
            <p:cNvPr id="86" name="TextBox 83">
              <a:extLst>
                <a:ext uri="{FF2B5EF4-FFF2-40B4-BE49-F238E27FC236}">
                  <a16:creationId xmlns:a16="http://schemas.microsoft.com/office/drawing/2014/main" id="{E6604A41-C0CD-45CD-A25E-B0EF19E83210}"/>
                </a:ext>
              </a:extLst>
            </p:cNvPr>
            <p:cNvSpPr txBox="1"/>
            <p:nvPr/>
          </p:nvSpPr>
          <p:spPr>
            <a:xfrm>
              <a:off x="4829601" y="5704432"/>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5.5%</a:t>
              </a:r>
            </a:p>
          </p:txBody>
        </p:sp>
        <p:sp>
          <p:nvSpPr>
            <p:cNvPr id="87" name="TextBox 84">
              <a:extLst>
                <a:ext uri="{FF2B5EF4-FFF2-40B4-BE49-F238E27FC236}">
                  <a16:creationId xmlns:a16="http://schemas.microsoft.com/office/drawing/2014/main" id="{D740DE19-5672-46BB-B39A-DAFD6DBE49EE}"/>
                </a:ext>
              </a:extLst>
            </p:cNvPr>
            <p:cNvSpPr txBox="1"/>
            <p:nvPr/>
          </p:nvSpPr>
          <p:spPr>
            <a:xfrm>
              <a:off x="6368226" y="4868046"/>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20</a:t>
              </a:r>
            </a:p>
          </p:txBody>
        </p:sp>
        <p:sp>
          <p:nvSpPr>
            <p:cNvPr id="88" name="TextBox 85">
              <a:extLst>
                <a:ext uri="{FF2B5EF4-FFF2-40B4-BE49-F238E27FC236}">
                  <a16:creationId xmlns:a16="http://schemas.microsoft.com/office/drawing/2014/main" id="{DED0777B-1730-4FFB-8523-87206F6A2723}"/>
                </a:ext>
              </a:extLst>
            </p:cNvPr>
            <p:cNvSpPr txBox="1"/>
            <p:nvPr/>
          </p:nvSpPr>
          <p:spPr>
            <a:xfrm>
              <a:off x="6365103" y="5363470"/>
              <a:ext cx="1049245" cy="171450"/>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Bold"/>
                </a:rPr>
                <a:t>161,897</a:t>
              </a:r>
            </a:p>
          </p:txBody>
        </p:sp>
        <p:sp>
          <p:nvSpPr>
            <p:cNvPr id="89" name="TextBox 86">
              <a:extLst>
                <a:ext uri="{FF2B5EF4-FFF2-40B4-BE49-F238E27FC236}">
                  <a16:creationId xmlns:a16="http://schemas.microsoft.com/office/drawing/2014/main" id="{1FB7E9BF-DC58-4EA0-99E0-69AC04EB644E}"/>
                </a:ext>
              </a:extLst>
            </p:cNvPr>
            <p:cNvSpPr txBox="1"/>
            <p:nvPr/>
          </p:nvSpPr>
          <p:spPr>
            <a:xfrm>
              <a:off x="6368226" y="5781246"/>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24.7%</a:t>
              </a:r>
            </a:p>
          </p:txBody>
        </p:sp>
        <p:sp>
          <p:nvSpPr>
            <p:cNvPr id="90" name="TextBox 87">
              <a:extLst>
                <a:ext uri="{FF2B5EF4-FFF2-40B4-BE49-F238E27FC236}">
                  <a16:creationId xmlns:a16="http://schemas.microsoft.com/office/drawing/2014/main" id="{AE594132-413F-463D-A615-8E858CFB1AEA}"/>
                </a:ext>
              </a:extLst>
            </p:cNvPr>
            <p:cNvSpPr txBox="1"/>
            <p:nvPr/>
          </p:nvSpPr>
          <p:spPr>
            <a:xfrm>
              <a:off x="7918173" y="4951260"/>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470</a:t>
              </a:r>
            </a:p>
          </p:txBody>
        </p:sp>
        <p:sp>
          <p:nvSpPr>
            <p:cNvPr id="91" name="TextBox 88">
              <a:extLst>
                <a:ext uri="{FF2B5EF4-FFF2-40B4-BE49-F238E27FC236}">
                  <a16:creationId xmlns:a16="http://schemas.microsoft.com/office/drawing/2014/main" id="{F48DC7FA-762B-4126-8DF2-1BB785FF49C9}"/>
                </a:ext>
              </a:extLst>
            </p:cNvPr>
            <p:cNvSpPr txBox="1"/>
            <p:nvPr/>
          </p:nvSpPr>
          <p:spPr>
            <a:xfrm>
              <a:off x="7918173" y="5361218"/>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42.9%</a:t>
              </a:r>
            </a:p>
          </p:txBody>
        </p:sp>
      </p:grpSp>
      <p:grpSp>
        <p:nvGrpSpPr>
          <p:cNvPr id="96" name="Grupo 95">
            <a:extLst>
              <a:ext uri="{FF2B5EF4-FFF2-40B4-BE49-F238E27FC236}">
                <a16:creationId xmlns:a16="http://schemas.microsoft.com/office/drawing/2014/main" id="{444186C5-CAC1-4227-AC72-F31B901DE5E4}"/>
              </a:ext>
            </a:extLst>
          </p:cNvPr>
          <p:cNvGrpSpPr/>
          <p:nvPr/>
        </p:nvGrpSpPr>
        <p:grpSpPr>
          <a:xfrm>
            <a:off x="7564552" y="2738163"/>
            <a:ext cx="4225151" cy="3403096"/>
            <a:chOff x="10747192" y="1311115"/>
            <a:chExt cx="5461689" cy="4357854"/>
          </a:xfrm>
        </p:grpSpPr>
        <p:sp>
          <p:nvSpPr>
            <p:cNvPr id="97" name="AutoShape 89">
              <a:extLst>
                <a:ext uri="{FF2B5EF4-FFF2-40B4-BE49-F238E27FC236}">
                  <a16:creationId xmlns:a16="http://schemas.microsoft.com/office/drawing/2014/main" id="{89A43A52-FBFC-423E-87FE-DE5F75652A02}"/>
                </a:ext>
              </a:extLst>
            </p:cNvPr>
            <p:cNvSpPr/>
            <p:nvPr/>
          </p:nvSpPr>
          <p:spPr>
            <a:xfrm>
              <a:off x="10760248" y="3079362"/>
              <a:ext cx="2211200" cy="10792"/>
            </a:xfrm>
            <a:prstGeom prst="rect">
              <a:avLst/>
            </a:prstGeom>
            <a:solidFill>
              <a:srgbClr val="777777">
                <a:alpha val="41961"/>
              </a:srgbClr>
            </a:solidFill>
          </p:spPr>
        </p:sp>
        <p:grpSp>
          <p:nvGrpSpPr>
            <p:cNvPr id="98" name="Group 90">
              <a:extLst>
                <a:ext uri="{FF2B5EF4-FFF2-40B4-BE49-F238E27FC236}">
                  <a16:creationId xmlns:a16="http://schemas.microsoft.com/office/drawing/2014/main" id="{4FDF6BE2-413F-453D-9CAD-C627207249E9}"/>
                </a:ext>
              </a:extLst>
            </p:cNvPr>
            <p:cNvGrpSpPr/>
            <p:nvPr/>
          </p:nvGrpSpPr>
          <p:grpSpPr>
            <a:xfrm>
              <a:off x="13297673" y="2199859"/>
              <a:ext cx="1400328" cy="3469110"/>
              <a:chOff x="0" y="0"/>
              <a:chExt cx="4131388" cy="10234915"/>
            </a:xfrm>
          </p:grpSpPr>
          <p:sp>
            <p:nvSpPr>
              <p:cNvPr id="146" name="Freeform 91">
                <a:extLst>
                  <a:ext uri="{FF2B5EF4-FFF2-40B4-BE49-F238E27FC236}">
                    <a16:creationId xmlns:a16="http://schemas.microsoft.com/office/drawing/2014/main" id="{CC8CE9EA-DB23-4675-88C9-19DCE085708F}"/>
                  </a:ext>
                </a:extLst>
              </p:cNvPr>
              <p:cNvSpPr/>
              <p:nvPr/>
            </p:nvSpPr>
            <p:spPr>
              <a:xfrm>
                <a:off x="0" y="0"/>
                <a:ext cx="4131388" cy="10234915"/>
              </a:xfrm>
              <a:custGeom>
                <a:avLst/>
                <a:gdLst/>
                <a:ahLst/>
                <a:cxnLst/>
                <a:rect l="l" t="t" r="r" b="b"/>
                <a:pathLst>
                  <a:path w="4131388" h="10234915">
                    <a:moveTo>
                      <a:pt x="0" y="0"/>
                    </a:moveTo>
                    <a:lnTo>
                      <a:pt x="0" y="10234915"/>
                    </a:lnTo>
                    <a:lnTo>
                      <a:pt x="4131388" y="10234915"/>
                    </a:lnTo>
                    <a:lnTo>
                      <a:pt x="4131388" y="0"/>
                    </a:lnTo>
                    <a:lnTo>
                      <a:pt x="0" y="0"/>
                    </a:lnTo>
                    <a:close/>
                    <a:moveTo>
                      <a:pt x="4070428" y="10173955"/>
                    </a:moveTo>
                    <a:lnTo>
                      <a:pt x="59690" y="10173955"/>
                    </a:lnTo>
                    <a:lnTo>
                      <a:pt x="59690" y="59690"/>
                    </a:lnTo>
                    <a:lnTo>
                      <a:pt x="4070428" y="59690"/>
                    </a:lnTo>
                    <a:lnTo>
                      <a:pt x="4070428" y="10173955"/>
                    </a:lnTo>
                    <a:close/>
                  </a:path>
                </a:pathLst>
              </a:custGeom>
              <a:solidFill>
                <a:srgbClr val="81BC41"/>
              </a:solidFill>
            </p:spPr>
          </p:sp>
        </p:grpSp>
        <p:sp>
          <p:nvSpPr>
            <p:cNvPr id="99" name="AutoShape 92">
              <a:extLst>
                <a:ext uri="{FF2B5EF4-FFF2-40B4-BE49-F238E27FC236}">
                  <a16:creationId xmlns:a16="http://schemas.microsoft.com/office/drawing/2014/main" id="{8B1B3E21-5D82-4416-877D-0C4D2CEBAD64}"/>
                </a:ext>
              </a:extLst>
            </p:cNvPr>
            <p:cNvSpPr/>
            <p:nvPr/>
          </p:nvSpPr>
          <p:spPr>
            <a:xfrm>
              <a:off x="13297673" y="4349909"/>
              <a:ext cx="1402410" cy="430021"/>
            </a:xfrm>
            <a:prstGeom prst="rect">
              <a:avLst/>
            </a:prstGeom>
            <a:solidFill>
              <a:srgbClr val="81BC41">
                <a:alpha val="19608"/>
              </a:srgbClr>
            </a:solidFill>
          </p:spPr>
        </p:sp>
        <p:sp>
          <p:nvSpPr>
            <p:cNvPr id="100" name="TextBox 93">
              <a:extLst>
                <a:ext uri="{FF2B5EF4-FFF2-40B4-BE49-F238E27FC236}">
                  <a16:creationId xmlns:a16="http://schemas.microsoft.com/office/drawing/2014/main" id="{08EA25C7-22E4-47DD-8D38-581142F4FEAE}"/>
                </a:ext>
              </a:extLst>
            </p:cNvPr>
            <p:cNvSpPr txBox="1"/>
            <p:nvPr/>
          </p:nvSpPr>
          <p:spPr>
            <a:xfrm>
              <a:off x="13472173" y="2334307"/>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-0.4%</a:t>
              </a:r>
            </a:p>
          </p:txBody>
        </p:sp>
        <p:sp>
          <p:nvSpPr>
            <p:cNvPr id="101" name="AutoShape 94">
              <a:extLst>
                <a:ext uri="{FF2B5EF4-FFF2-40B4-BE49-F238E27FC236}">
                  <a16:creationId xmlns:a16="http://schemas.microsoft.com/office/drawing/2014/main" id="{2523E83C-6B5A-4CAA-B19F-DE23B8F859CC}"/>
                </a:ext>
              </a:extLst>
            </p:cNvPr>
            <p:cNvSpPr/>
            <p:nvPr/>
          </p:nvSpPr>
          <p:spPr>
            <a:xfrm>
              <a:off x="13294549" y="2630645"/>
              <a:ext cx="1402410" cy="430021"/>
            </a:xfrm>
            <a:prstGeom prst="rect">
              <a:avLst/>
            </a:prstGeom>
            <a:solidFill>
              <a:srgbClr val="81BC41">
                <a:alpha val="19608"/>
              </a:srgbClr>
            </a:solidFill>
          </p:spPr>
        </p:sp>
        <p:sp>
          <p:nvSpPr>
            <p:cNvPr id="102" name="TextBox 95">
              <a:extLst>
                <a:ext uri="{FF2B5EF4-FFF2-40B4-BE49-F238E27FC236}">
                  <a16:creationId xmlns:a16="http://schemas.microsoft.com/office/drawing/2014/main" id="{5BA232CF-3547-4002-9D70-5028E7E0C7B1}"/>
                </a:ext>
              </a:extLst>
            </p:cNvPr>
            <p:cNvSpPr txBox="1"/>
            <p:nvPr/>
          </p:nvSpPr>
          <p:spPr>
            <a:xfrm>
              <a:off x="13471132" y="2752917"/>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99.7%</a:t>
              </a:r>
            </a:p>
          </p:txBody>
        </p:sp>
        <p:sp>
          <p:nvSpPr>
            <p:cNvPr id="103" name="TextBox 96">
              <a:extLst>
                <a:ext uri="{FF2B5EF4-FFF2-40B4-BE49-F238E27FC236}">
                  <a16:creationId xmlns:a16="http://schemas.microsoft.com/office/drawing/2014/main" id="{B8D5C15A-5E68-496F-82CC-33F8A3982DD4}"/>
                </a:ext>
              </a:extLst>
            </p:cNvPr>
            <p:cNvSpPr txBox="1"/>
            <p:nvPr/>
          </p:nvSpPr>
          <p:spPr>
            <a:xfrm>
              <a:off x="13474255" y="3198949"/>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-3.8%</a:t>
              </a:r>
            </a:p>
          </p:txBody>
        </p:sp>
        <p:sp>
          <p:nvSpPr>
            <p:cNvPr id="104" name="TextBox 97">
              <a:extLst>
                <a:ext uri="{FF2B5EF4-FFF2-40B4-BE49-F238E27FC236}">
                  <a16:creationId xmlns:a16="http://schemas.microsoft.com/office/drawing/2014/main" id="{40F25EC3-5469-4F91-B772-AB8E0A707AF8}"/>
                </a:ext>
              </a:extLst>
            </p:cNvPr>
            <p:cNvSpPr txBox="1"/>
            <p:nvPr/>
          </p:nvSpPr>
          <p:spPr>
            <a:xfrm>
              <a:off x="10873995" y="2280278"/>
              <a:ext cx="2097452" cy="329583"/>
            </a:xfrm>
            <a:prstGeom prst="rect">
              <a:avLst/>
            </a:prstGeom>
          </p:spPr>
          <p:txBody>
            <a:bodyPr lIns="0" tIns="0" rIns="0" bIns="0" rtlCol="0" anchor="t">
              <a:spAutoFit/>
            </a:bodyPr>
            <a:lstStyle/>
            <a:p>
              <a:pPr>
                <a:lnSpc>
                  <a:spcPts val="1334"/>
                </a:lnSpc>
              </a:pPr>
              <a:r>
                <a:rPr lang="en-US" sz="1111">
                  <a:solidFill>
                    <a:srgbClr val="191919"/>
                  </a:solidFill>
                  <a:latin typeface="Arial"/>
                </a:rPr>
                <a:t>Mercado de dinero</a:t>
              </a:r>
            </a:p>
            <a:p>
              <a:pPr>
                <a:lnSpc>
                  <a:spcPts val="1334"/>
                </a:lnSpc>
              </a:pPr>
              <a:endParaRPr lang="en-US" sz="1111">
                <a:solidFill>
                  <a:srgbClr val="191919"/>
                </a:solidFill>
                <a:latin typeface="Arial"/>
              </a:endParaRPr>
            </a:p>
          </p:txBody>
        </p:sp>
        <p:sp>
          <p:nvSpPr>
            <p:cNvPr id="105" name="TextBox 98">
              <a:extLst>
                <a:ext uri="{FF2B5EF4-FFF2-40B4-BE49-F238E27FC236}">
                  <a16:creationId xmlns:a16="http://schemas.microsoft.com/office/drawing/2014/main" id="{113BECC4-CF14-4B72-8408-5C9336894D6B}"/>
                </a:ext>
              </a:extLst>
            </p:cNvPr>
            <p:cNvSpPr txBox="1"/>
            <p:nvPr/>
          </p:nvSpPr>
          <p:spPr>
            <a:xfrm>
              <a:off x="10873995" y="2830684"/>
              <a:ext cx="2097452" cy="342383"/>
            </a:xfrm>
            <a:prstGeom prst="rect">
              <a:avLst/>
            </a:prstGeom>
          </p:spPr>
          <p:txBody>
            <a:bodyPr lIns="0" tIns="0" rIns="0" bIns="0" rtlCol="0" anchor="t">
              <a:spAutoFit/>
            </a:bodyPr>
            <a:lstStyle/>
            <a:p>
              <a:pPr>
                <a:lnSpc>
                  <a:spcPts val="1334"/>
                </a:lnSpc>
              </a:pPr>
              <a:r>
                <a:rPr lang="en-US" sz="1111">
                  <a:solidFill>
                    <a:srgbClr val="191919"/>
                  </a:solidFill>
                  <a:latin typeface="Arial"/>
                </a:rPr>
                <a:t>Crecimiento</a:t>
              </a:r>
            </a:p>
            <a:p>
              <a:pPr marL="0" lvl="0" indent="0" algn="l">
                <a:lnSpc>
                  <a:spcPts val="1334"/>
                </a:lnSpc>
                <a:spcBef>
                  <a:spcPct val="0"/>
                </a:spcBef>
              </a:pPr>
              <a:endParaRPr lang="en-US" sz="1111">
                <a:solidFill>
                  <a:srgbClr val="191919"/>
                </a:solidFill>
                <a:latin typeface="Arial"/>
              </a:endParaRPr>
            </a:p>
          </p:txBody>
        </p:sp>
        <p:sp>
          <p:nvSpPr>
            <p:cNvPr id="106" name="TextBox 99">
              <a:extLst>
                <a:ext uri="{FF2B5EF4-FFF2-40B4-BE49-F238E27FC236}">
                  <a16:creationId xmlns:a16="http://schemas.microsoft.com/office/drawing/2014/main" id="{85D1DD52-E582-4503-A904-588610423601}"/>
                </a:ext>
              </a:extLst>
            </p:cNvPr>
            <p:cNvSpPr txBox="1"/>
            <p:nvPr/>
          </p:nvSpPr>
          <p:spPr>
            <a:xfrm>
              <a:off x="10873995" y="3198949"/>
              <a:ext cx="2097452" cy="329583"/>
            </a:xfrm>
            <a:prstGeom prst="rect">
              <a:avLst/>
            </a:prstGeom>
          </p:spPr>
          <p:txBody>
            <a:bodyPr lIns="0" tIns="0" rIns="0" bIns="0" rtlCol="0" anchor="t">
              <a:spAutoFit/>
            </a:bodyPr>
            <a:lstStyle/>
            <a:p>
              <a:pPr>
                <a:lnSpc>
                  <a:spcPts val="1334"/>
                </a:lnSpc>
              </a:pPr>
              <a:r>
                <a:rPr lang="en-US" sz="1111">
                  <a:solidFill>
                    <a:srgbClr val="191919"/>
                  </a:solidFill>
                  <a:latin typeface="Arial"/>
                </a:rPr>
                <a:t>Inmobiliario</a:t>
              </a:r>
            </a:p>
            <a:p>
              <a:pPr>
                <a:lnSpc>
                  <a:spcPts val="1334"/>
                </a:lnSpc>
              </a:pPr>
              <a:endParaRPr lang="en-US" sz="1111">
                <a:solidFill>
                  <a:srgbClr val="191919"/>
                </a:solidFill>
                <a:latin typeface="Arial"/>
              </a:endParaRPr>
            </a:p>
          </p:txBody>
        </p:sp>
        <p:sp>
          <p:nvSpPr>
            <p:cNvPr id="107" name="AutoShape 100">
              <a:extLst>
                <a:ext uri="{FF2B5EF4-FFF2-40B4-BE49-F238E27FC236}">
                  <a16:creationId xmlns:a16="http://schemas.microsoft.com/office/drawing/2014/main" id="{19C122DC-FCCF-4841-9CFC-18FE31E144CB}"/>
                </a:ext>
              </a:extLst>
            </p:cNvPr>
            <p:cNvSpPr/>
            <p:nvPr/>
          </p:nvSpPr>
          <p:spPr>
            <a:xfrm>
              <a:off x="13296631" y="1311115"/>
              <a:ext cx="1400328" cy="728228"/>
            </a:xfrm>
            <a:prstGeom prst="rect">
              <a:avLst/>
            </a:prstGeom>
            <a:solidFill>
              <a:srgbClr val="81BC41"/>
            </a:solidFill>
          </p:spPr>
        </p:sp>
        <p:sp>
          <p:nvSpPr>
            <p:cNvPr id="108" name="TextBox 101">
              <a:extLst>
                <a:ext uri="{FF2B5EF4-FFF2-40B4-BE49-F238E27FC236}">
                  <a16:creationId xmlns:a16="http://schemas.microsoft.com/office/drawing/2014/main" id="{CA6DE4B8-97F7-48CD-95D5-EECFB47EA763}"/>
                </a:ext>
              </a:extLst>
            </p:cNvPr>
            <p:cNvSpPr txBox="1"/>
            <p:nvPr/>
          </p:nvSpPr>
          <p:spPr>
            <a:xfrm>
              <a:off x="13378173" y="1585689"/>
              <a:ext cx="1237244" cy="169554"/>
            </a:xfrm>
            <a:prstGeom prst="rect">
              <a:avLst/>
            </a:prstGeom>
          </p:spPr>
          <p:txBody>
            <a:bodyPr lIns="0" tIns="0" rIns="0" bIns="0" rtlCol="0" anchor="t">
              <a:spAutoFit/>
            </a:bodyPr>
            <a:lstStyle/>
            <a:p>
              <a:pPr algn="ctr">
                <a:lnSpc>
                  <a:spcPts val="1334"/>
                </a:lnSpc>
              </a:pPr>
              <a:r>
                <a:rPr lang="en-US" sz="1111">
                  <a:solidFill>
                    <a:srgbClr val="000000"/>
                  </a:solidFill>
                  <a:latin typeface="Aileron Regular Bold"/>
                </a:rPr>
                <a:t>Colones</a:t>
              </a:r>
            </a:p>
          </p:txBody>
        </p:sp>
        <p:sp>
          <p:nvSpPr>
            <p:cNvPr id="109" name="AutoShape 102">
              <a:extLst>
                <a:ext uri="{FF2B5EF4-FFF2-40B4-BE49-F238E27FC236}">
                  <a16:creationId xmlns:a16="http://schemas.microsoft.com/office/drawing/2014/main" id="{08C4BABB-E48E-405A-A01A-9C67B5EBBEBB}"/>
                </a:ext>
              </a:extLst>
            </p:cNvPr>
            <p:cNvSpPr/>
            <p:nvPr/>
          </p:nvSpPr>
          <p:spPr>
            <a:xfrm>
              <a:off x="10747192" y="2565208"/>
              <a:ext cx="2224255" cy="22833"/>
            </a:xfrm>
            <a:prstGeom prst="rect">
              <a:avLst/>
            </a:prstGeom>
            <a:solidFill>
              <a:srgbClr val="777777">
                <a:alpha val="19608"/>
              </a:srgbClr>
            </a:solidFill>
          </p:spPr>
        </p:sp>
        <p:sp>
          <p:nvSpPr>
            <p:cNvPr id="110" name="AutoShape 103">
              <a:extLst>
                <a:ext uri="{FF2B5EF4-FFF2-40B4-BE49-F238E27FC236}">
                  <a16:creationId xmlns:a16="http://schemas.microsoft.com/office/drawing/2014/main" id="{56B21FC9-B6FC-474E-89A9-262781E29B99}"/>
                </a:ext>
              </a:extLst>
            </p:cNvPr>
            <p:cNvSpPr/>
            <p:nvPr/>
          </p:nvSpPr>
          <p:spPr>
            <a:xfrm>
              <a:off x="10766050" y="3496811"/>
              <a:ext cx="2205398" cy="18860"/>
            </a:xfrm>
            <a:prstGeom prst="rect">
              <a:avLst/>
            </a:prstGeom>
            <a:solidFill>
              <a:srgbClr val="777777">
                <a:alpha val="19608"/>
              </a:srgbClr>
            </a:solidFill>
          </p:spPr>
        </p:sp>
        <p:sp>
          <p:nvSpPr>
            <p:cNvPr id="111" name="AutoShape 104">
              <a:extLst>
                <a:ext uri="{FF2B5EF4-FFF2-40B4-BE49-F238E27FC236}">
                  <a16:creationId xmlns:a16="http://schemas.microsoft.com/office/drawing/2014/main" id="{C5AFB8B3-3CFF-4494-8AAB-BE548621FF7B}"/>
                </a:ext>
              </a:extLst>
            </p:cNvPr>
            <p:cNvSpPr/>
            <p:nvPr/>
          </p:nvSpPr>
          <p:spPr>
            <a:xfrm>
              <a:off x="10760248" y="4339036"/>
              <a:ext cx="2211200" cy="10874"/>
            </a:xfrm>
            <a:prstGeom prst="rect">
              <a:avLst/>
            </a:prstGeom>
            <a:solidFill>
              <a:srgbClr val="777777">
                <a:alpha val="41961"/>
              </a:srgbClr>
            </a:solidFill>
          </p:spPr>
        </p:sp>
        <p:sp>
          <p:nvSpPr>
            <p:cNvPr id="112" name="TextBox 105">
              <a:extLst>
                <a:ext uri="{FF2B5EF4-FFF2-40B4-BE49-F238E27FC236}">
                  <a16:creationId xmlns:a16="http://schemas.microsoft.com/office/drawing/2014/main" id="{AEF70B69-9F28-484E-8AF2-EFF0BC12CEC1}"/>
                </a:ext>
              </a:extLst>
            </p:cNvPr>
            <p:cNvSpPr txBox="1"/>
            <p:nvPr/>
          </p:nvSpPr>
          <p:spPr>
            <a:xfrm>
              <a:off x="10873995" y="3624529"/>
              <a:ext cx="2097452" cy="169554"/>
            </a:xfrm>
            <a:prstGeom prst="rect">
              <a:avLst/>
            </a:prstGeom>
          </p:spPr>
          <p:txBody>
            <a:bodyPr lIns="0" tIns="0" rIns="0" bIns="0" rtlCol="0" anchor="t">
              <a:spAutoFit/>
            </a:bodyPr>
            <a:lstStyle/>
            <a:p>
              <a:pPr>
                <a:lnSpc>
                  <a:spcPts val="1334"/>
                </a:lnSpc>
              </a:pPr>
              <a:r>
                <a:rPr lang="en-US" sz="1111">
                  <a:solidFill>
                    <a:srgbClr val="191919"/>
                  </a:solidFill>
                  <a:latin typeface="Arial"/>
                </a:rPr>
                <a:t>Ingreso</a:t>
              </a:r>
            </a:p>
          </p:txBody>
        </p:sp>
        <p:sp>
          <p:nvSpPr>
            <p:cNvPr id="113" name="TextBox 106">
              <a:extLst>
                <a:ext uri="{FF2B5EF4-FFF2-40B4-BE49-F238E27FC236}">
                  <a16:creationId xmlns:a16="http://schemas.microsoft.com/office/drawing/2014/main" id="{88283C90-982B-467C-B3E3-238FA9699391}"/>
                </a:ext>
              </a:extLst>
            </p:cNvPr>
            <p:cNvSpPr txBox="1"/>
            <p:nvPr/>
          </p:nvSpPr>
          <p:spPr>
            <a:xfrm>
              <a:off x="10873995" y="4007526"/>
              <a:ext cx="1958488" cy="342383"/>
            </a:xfrm>
            <a:prstGeom prst="rect">
              <a:avLst/>
            </a:prstGeom>
          </p:spPr>
          <p:txBody>
            <a:bodyPr lIns="0" tIns="0" rIns="0" bIns="0" rtlCol="0" anchor="t">
              <a:spAutoFit/>
            </a:bodyPr>
            <a:lstStyle/>
            <a:p>
              <a:pPr>
                <a:lnSpc>
                  <a:spcPts val="1334"/>
                </a:lnSpc>
              </a:pPr>
              <a:r>
                <a:rPr lang="en-US" sz="1111">
                  <a:solidFill>
                    <a:srgbClr val="191919"/>
                  </a:solidFill>
                  <a:latin typeface="Arial"/>
                </a:rPr>
                <a:t>Accionario</a:t>
              </a:r>
            </a:p>
            <a:p>
              <a:pPr marL="0" lvl="0" indent="0" algn="l">
                <a:lnSpc>
                  <a:spcPts val="1334"/>
                </a:lnSpc>
                <a:spcBef>
                  <a:spcPct val="0"/>
                </a:spcBef>
              </a:pPr>
              <a:endParaRPr lang="en-US" sz="1111">
                <a:solidFill>
                  <a:srgbClr val="191919"/>
                </a:solidFill>
                <a:latin typeface="Arial"/>
              </a:endParaRPr>
            </a:p>
          </p:txBody>
        </p:sp>
        <p:sp>
          <p:nvSpPr>
            <p:cNvPr id="114" name="TextBox 107">
              <a:extLst>
                <a:ext uri="{FF2B5EF4-FFF2-40B4-BE49-F238E27FC236}">
                  <a16:creationId xmlns:a16="http://schemas.microsoft.com/office/drawing/2014/main" id="{3FEE0A19-C6CB-456D-AF6C-4B9525197C6F}"/>
                </a:ext>
              </a:extLst>
            </p:cNvPr>
            <p:cNvSpPr txBox="1"/>
            <p:nvPr/>
          </p:nvSpPr>
          <p:spPr>
            <a:xfrm>
              <a:off x="10903074" y="4487572"/>
              <a:ext cx="2097452" cy="169554"/>
            </a:xfrm>
            <a:prstGeom prst="rect">
              <a:avLst/>
            </a:prstGeom>
          </p:spPr>
          <p:txBody>
            <a:bodyPr lIns="0" tIns="0" rIns="0" bIns="0" rtlCol="0" anchor="t">
              <a:spAutoFit/>
            </a:bodyPr>
            <a:lstStyle/>
            <a:p>
              <a:pPr>
                <a:lnSpc>
                  <a:spcPts val="1334"/>
                </a:lnSpc>
              </a:pPr>
              <a:r>
                <a:rPr lang="en-US" sz="1111">
                  <a:solidFill>
                    <a:srgbClr val="191919"/>
                  </a:solidFill>
                  <a:latin typeface="Arial"/>
                </a:rPr>
                <a:t>Desarrollo de proyectos</a:t>
              </a:r>
            </a:p>
          </p:txBody>
        </p:sp>
        <p:sp>
          <p:nvSpPr>
            <p:cNvPr id="115" name="AutoShape 108">
              <a:extLst>
                <a:ext uri="{FF2B5EF4-FFF2-40B4-BE49-F238E27FC236}">
                  <a16:creationId xmlns:a16="http://schemas.microsoft.com/office/drawing/2014/main" id="{597010F2-1AA8-4EA0-B734-BCB3F246E368}"/>
                </a:ext>
              </a:extLst>
            </p:cNvPr>
            <p:cNvSpPr/>
            <p:nvPr/>
          </p:nvSpPr>
          <p:spPr>
            <a:xfrm>
              <a:off x="10747192" y="3972816"/>
              <a:ext cx="2224255" cy="13920"/>
            </a:xfrm>
            <a:prstGeom prst="rect">
              <a:avLst/>
            </a:prstGeom>
            <a:solidFill>
              <a:srgbClr val="777777">
                <a:alpha val="36863"/>
              </a:srgbClr>
            </a:solidFill>
          </p:spPr>
        </p:sp>
        <p:sp>
          <p:nvSpPr>
            <p:cNvPr id="116" name="AutoShape 109">
              <a:extLst>
                <a:ext uri="{FF2B5EF4-FFF2-40B4-BE49-F238E27FC236}">
                  <a16:creationId xmlns:a16="http://schemas.microsoft.com/office/drawing/2014/main" id="{C79075FC-0C92-4D21-8183-90D93433FEA7}"/>
                </a:ext>
              </a:extLst>
            </p:cNvPr>
            <p:cNvSpPr/>
            <p:nvPr/>
          </p:nvSpPr>
          <p:spPr>
            <a:xfrm>
              <a:off x="10766050" y="4814536"/>
              <a:ext cx="2205398" cy="10559"/>
            </a:xfrm>
            <a:prstGeom prst="rect">
              <a:avLst/>
            </a:prstGeom>
            <a:solidFill>
              <a:srgbClr val="777777">
                <a:alpha val="19608"/>
              </a:srgbClr>
            </a:solidFill>
          </p:spPr>
        </p:sp>
        <p:sp>
          <p:nvSpPr>
            <p:cNvPr id="117" name="AutoShape 110">
              <a:extLst>
                <a:ext uri="{FF2B5EF4-FFF2-40B4-BE49-F238E27FC236}">
                  <a16:creationId xmlns:a16="http://schemas.microsoft.com/office/drawing/2014/main" id="{6AB1D24A-C462-4396-B1BE-3E3E7F97A71D}"/>
                </a:ext>
              </a:extLst>
            </p:cNvPr>
            <p:cNvSpPr/>
            <p:nvPr/>
          </p:nvSpPr>
          <p:spPr>
            <a:xfrm>
              <a:off x="10747192" y="1339633"/>
              <a:ext cx="2289650" cy="671191"/>
            </a:xfrm>
            <a:prstGeom prst="rect">
              <a:avLst/>
            </a:prstGeom>
            <a:solidFill>
              <a:srgbClr val="BBBDC0"/>
            </a:solidFill>
          </p:spPr>
        </p:sp>
        <p:sp>
          <p:nvSpPr>
            <p:cNvPr id="118" name="TextBox 111">
              <a:extLst>
                <a:ext uri="{FF2B5EF4-FFF2-40B4-BE49-F238E27FC236}">
                  <a16:creationId xmlns:a16="http://schemas.microsoft.com/office/drawing/2014/main" id="{06C9AC05-6E09-4345-923E-BFA5996A8228}"/>
                </a:ext>
              </a:extLst>
            </p:cNvPr>
            <p:cNvSpPr txBox="1"/>
            <p:nvPr/>
          </p:nvSpPr>
          <p:spPr>
            <a:xfrm>
              <a:off x="11162369" y="1558551"/>
              <a:ext cx="1520704" cy="196692"/>
            </a:xfrm>
            <a:prstGeom prst="rect">
              <a:avLst/>
            </a:prstGeom>
          </p:spPr>
          <p:txBody>
            <a:bodyPr lIns="0" tIns="0" rIns="0" bIns="0" rtlCol="0" anchor="t">
              <a:spAutoFit/>
            </a:bodyPr>
            <a:lstStyle/>
            <a:p>
              <a:pPr algn="ctr">
                <a:lnSpc>
                  <a:spcPts val="1639"/>
                </a:lnSpc>
              </a:pPr>
              <a:r>
                <a:rPr lang="en-US" sz="1366">
                  <a:solidFill>
                    <a:srgbClr val="000000"/>
                  </a:solidFill>
                  <a:latin typeface="Aileron Regular Bold"/>
                </a:rPr>
                <a:t>Tipo de fondo</a:t>
              </a:r>
            </a:p>
          </p:txBody>
        </p:sp>
        <p:sp>
          <p:nvSpPr>
            <p:cNvPr id="119" name="AutoShape 112">
              <a:extLst>
                <a:ext uri="{FF2B5EF4-FFF2-40B4-BE49-F238E27FC236}">
                  <a16:creationId xmlns:a16="http://schemas.microsoft.com/office/drawing/2014/main" id="{CD5E544D-3094-42FC-BC46-E8366C2E4348}"/>
                </a:ext>
              </a:extLst>
            </p:cNvPr>
            <p:cNvSpPr/>
            <p:nvPr/>
          </p:nvSpPr>
          <p:spPr>
            <a:xfrm>
              <a:off x="13297673" y="3528531"/>
              <a:ext cx="1402410" cy="430021"/>
            </a:xfrm>
            <a:prstGeom prst="rect">
              <a:avLst/>
            </a:prstGeom>
            <a:solidFill>
              <a:srgbClr val="81BC41">
                <a:alpha val="19608"/>
              </a:srgbClr>
            </a:solidFill>
          </p:spPr>
        </p:sp>
        <p:sp>
          <p:nvSpPr>
            <p:cNvPr id="120" name="TextBox 113">
              <a:extLst>
                <a:ext uri="{FF2B5EF4-FFF2-40B4-BE49-F238E27FC236}">
                  <a16:creationId xmlns:a16="http://schemas.microsoft.com/office/drawing/2014/main" id="{082F1C11-170E-4CC5-8406-DFD7A3011BF5}"/>
                </a:ext>
              </a:extLst>
            </p:cNvPr>
            <p:cNvSpPr txBox="1"/>
            <p:nvPr/>
          </p:nvSpPr>
          <p:spPr>
            <a:xfrm>
              <a:off x="13474255" y="3650802"/>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41.2%</a:t>
              </a:r>
            </a:p>
          </p:txBody>
        </p:sp>
        <p:sp>
          <p:nvSpPr>
            <p:cNvPr id="121" name="TextBox 114">
              <a:extLst>
                <a:ext uri="{FF2B5EF4-FFF2-40B4-BE49-F238E27FC236}">
                  <a16:creationId xmlns:a16="http://schemas.microsoft.com/office/drawing/2014/main" id="{AD3D7E8B-1938-4859-81A8-653B2C1AF5AF}"/>
                </a:ext>
              </a:extLst>
            </p:cNvPr>
            <p:cNvSpPr txBox="1"/>
            <p:nvPr/>
          </p:nvSpPr>
          <p:spPr>
            <a:xfrm>
              <a:off x="13471132" y="4087320"/>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a:t>
              </a:r>
            </a:p>
          </p:txBody>
        </p:sp>
        <p:sp>
          <p:nvSpPr>
            <p:cNvPr id="122" name="TextBox 115">
              <a:extLst>
                <a:ext uri="{FF2B5EF4-FFF2-40B4-BE49-F238E27FC236}">
                  <a16:creationId xmlns:a16="http://schemas.microsoft.com/office/drawing/2014/main" id="{6D92D3DA-F4D7-4E4C-B694-A746392A893C}"/>
                </a:ext>
              </a:extLst>
            </p:cNvPr>
            <p:cNvSpPr txBox="1"/>
            <p:nvPr/>
          </p:nvSpPr>
          <p:spPr>
            <a:xfrm>
              <a:off x="13474255" y="4472181"/>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a:t>
              </a:r>
            </a:p>
          </p:txBody>
        </p:sp>
        <p:sp>
          <p:nvSpPr>
            <p:cNvPr id="123" name="AutoShape 116">
              <a:extLst>
                <a:ext uri="{FF2B5EF4-FFF2-40B4-BE49-F238E27FC236}">
                  <a16:creationId xmlns:a16="http://schemas.microsoft.com/office/drawing/2014/main" id="{56690A6E-32F4-4C81-8C6F-732F89E35DAE}"/>
                </a:ext>
              </a:extLst>
            </p:cNvPr>
            <p:cNvSpPr/>
            <p:nvPr/>
          </p:nvSpPr>
          <p:spPr>
            <a:xfrm>
              <a:off x="10820023" y="5228073"/>
              <a:ext cx="2211200" cy="10874"/>
            </a:xfrm>
            <a:prstGeom prst="rect">
              <a:avLst/>
            </a:prstGeom>
            <a:solidFill>
              <a:srgbClr val="777777">
                <a:alpha val="41961"/>
              </a:srgbClr>
            </a:solidFill>
          </p:spPr>
        </p:sp>
        <p:sp>
          <p:nvSpPr>
            <p:cNvPr id="124" name="TextBox 117">
              <a:extLst>
                <a:ext uri="{FF2B5EF4-FFF2-40B4-BE49-F238E27FC236}">
                  <a16:creationId xmlns:a16="http://schemas.microsoft.com/office/drawing/2014/main" id="{FBC2E631-0653-4B21-A63A-A02C5ED35CAD}"/>
                </a:ext>
              </a:extLst>
            </p:cNvPr>
            <p:cNvSpPr txBox="1"/>
            <p:nvPr/>
          </p:nvSpPr>
          <p:spPr>
            <a:xfrm>
              <a:off x="10933770" y="4896564"/>
              <a:ext cx="1958488" cy="342383"/>
            </a:xfrm>
            <a:prstGeom prst="rect">
              <a:avLst/>
            </a:prstGeom>
          </p:spPr>
          <p:txBody>
            <a:bodyPr lIns="0" tIns="0" rIns="0" bIns="0" rtlCol="0" anchor="t">
              <a:spAutoFit/>
            </a:bodyPr>
            <a:lstStyle/>
            <a:p>
              <a:pPr>
                <a:lnSpc>
                  <a:spcPts val="1334"/>
                </a:lnSpc>
              </a:pPr>
              <a:r>
                <a:rPr lang="en-US" sz="1111">
                  <a:solidFill>
                    <a:srgbClr val="191919"/>
                  </a:solidFill>
                  <a:latin typeface="Arial"/>
                </a:rPr>
                <a:t>De titularización</a:t>
              </a:r>
            </a:p>
            <a:p>
              <a:pPr marL="0" lvl="0" indent="0" algn="l">
                <a:lnSpc>
                  <a:spcPts val="1334"/>
                </a:lnSpc>
                <a:spcBef>
                  <a:spcPct val="0"/>
                </a:spcBef>
              </a:pPr>
              <a:endParaRPr lang="en-US" sz="1111">
                <a:solidFill>
                  <a:srgbClr val="191919"/>
                </a:solidFill>
                <a:latin typeface="Arial"/>
              </a:endParaRPr>
            </a:p>
          </p:txBody>
        </p:sp>
        <p:sp>
          <p:nvSpPr>
            <p:cNvPr id="125" name="TextBox 118">
              <a:extLst>
                <a:ext uri="{FF2B5EF4-FFF2-40B4-BE49-F238E27FC236}">
                  <a16:creationId xmlns:a16="http://schemas.microsoft.com/office/drawing/2014/main" id="{D49D87BD-BCA6-45F3-97FE-1D7C56EAA474}"/>
                </a:ext>
              </a:extLst>
            </p:cNvPr>
            <p:cNvSpPr txBox="1"/>
            <p:nvPr/>
          </p:nvSpPr>
          <p:spPr>
            <a:xfrm>
              <a:off x="10933770" y="5352671"/>
              <a:ext cx="2097452" cy="200025"/>
            </a:xfrm>
            <a:prstGeom prst="rect">
              <a:avLst/>
            </a:prstGeom>
          </p:spPr>
          <p:txBody>
            <a:bodyPr lIns="0" tIns="0" rIns="0" bIns="0" rtlCol="0" anchor="t">
              <a:spAutoFit/>
            </a:bodyPr>
            <a:lstStyle/>
            <a:p>
              <a:pPr>
                <a:lnSpc>
                  <a:spcPts val="1680"/>
                </a:lnSpc>
              </a:pPr>
              <a:r>
                <a:rPr lang="en-US" sz="1400">
                  <a:solidFill>
                    <a:srgbClr val="191919"/>
                  </a:solidFill>
                  <a:latin typeface="Arial Black"/>
                </a:rPr>
                <a:t>Total</a:t>
              </a:r>
            </a:p>
          </p:txBody>
        </p:sp>
        <p:sp>
          <p:nvSpPr>
            <p:cNvPr id="126" name="AutoShape 119">
              <a:extLst>
                <a:ext uri="{FF2B5EF4-FFF2-40B4-BE49-F238E27FC236}">
                  <a16:creationId xmlns:a16="http://schemas.microsoft.com/office/drawing/2014/main" id="{8FC5A295-33D1-4A0A-A2B1-02F2A2FD7E53}"/>
                </a:ext>
              </a:extLst>
            </p:cNvPr>
            <p:cNvSpPr/>
            <p:nvPr/>
          </p:nvSpPr>
          <p:spPr>
            <a:xfrm>
              <a:off x="10825825" y="5624079"/>
              <a:ext cx="2205398" cy="10559"/>
            </a:xfrm>
            <a:prstGeom prst="rect">
              <a:avLst/>
            </a:prstGeom>
            <a:solidFill>
              <a:srgbClr val="777777">
                <a:alpha val="19608"/>
              </a:srgbClr>
            </a:solidFill>
          </p:spPr>
        </p:sp>
        <p:sp>
          <p:nvSpPr>
            <p:cNvPr id="127" name="AutoShape 120">
              <a:extLst>
                <a:ext uri="{FF2B5EF4-FFF2-40B4-BE49-F238E27FC236}">
                  <a16:creationId xmlns:a16="http://schemas.microsoft.com/office/drawing/2014/main" id="{A465EB06-7E76-4A44-BB68-B4D682EFB004}"/>
                </a:ext>
              </a:extLst>
            </p:cNvPr>
            <p:cNvSpPr/>
            <p:nvPr/>
          </p:nvSpPr>
          <p:spPr>
            <a:xfrm>
              <a:off x="13297673" y="5238947"/>
              <a:ext cx="1402410" cy="430021"/>
            </a:xfrm>
            <a:prstGeom prst="rect">
              <a:avLst/>
            </a:prstGeom>
            <a:solidFill>
              <a:srgbClr val="81BC41"/>
            </a:solidFill>
          </p:spPr>
        </p:sp>
        <p:grpSp>
          <p:nvGrpSpPr>
            <p:cNvPr id="128" name="Group 121">
              <a:extLst>
                <a:ext uri="{FF2B5EF4-FFF2-40B4-BE49-F238E27FC236}">
                  <a16:creationId xmlns:a16="http://schemas.microsoft.com/office/drawing/2014/main" id="{43DDA1F0-3CB8-4F20-B3D1-4697A9833B98}"/>
                </a:ext>
              </a:extLst>
            </p:cNvPr>
            <p:cNvGrpSpPr/>
            <p:nvPr/>
          </p:nvGrpSpPr>
          <p:grpSpPr>
            <a:xfrm>
              <a:off x="14806471" y="2199859"/>
              <a:ext cx="1400328" cy="3469110"/>
              <a:chOff x="0" y="0"/>
              <a:chExt cx="4131388" cy="10234915"/>
            </a:xfrm>
          </p:grpSpPr>
          <p:sp>
            <p:nvSpPr>
              <p:cNvPr id="145" name="Freeform 122">
                <a:extLst>
                  <a:ext uri="{FF2B5EF4-FFF2-40B4-BE49-F238E27FC236}">
                    <a16:creationId xmlns:a16="http://schemas.microsoft.com/office/drawing/2014/main" id="{40398C98-FDC7-45C1-980F-00F50B7B771E}"/>
                  </a:ext>
                </a:extLst>
              </p:cNvPr>
              <p:cNvSpPr/>
              <p:nvPr/>
            </p:nvSpPr>
            <p:spPr>
              <a:xfrm>
                <a:off x="0" y="0"/>
                <a:ext cx="4131388" cy="10234915"/>
              </a:xfrm>
              <a:custGeom>
                <a:avLst/>
                <a:gdLst/>
                <a:ahLst/>
                <a:cxnLst/>
                <a:rect l="l" t="t" r="r" b="b"/>
                <a:pathLst>
                  <a:path w="4131388" h="10234915">
                    <a:moveTo>
                      <a:pt x="0" y="0"/>
                    </a:moveTo>
                    <a:lnTo>
                      <a:pt x="0" y="10234915"/>
                    </a:lnTo>
                    <a:lnTo>
                      <a:pt x="4131388" y="10234915"/>
                    </a:lnTo>
                    <a:lnTo>
                      <a:pt x="4131388" y="0"/>
                    </a:lnTo>
                    <a:lnTo>
                      <a:pt x="0" y="0"/>
                    </a:lnTo>
                    <a:close/>
                    <a:moveTo>
                      <a:pt x="4070428" y="10173955"/>
                    </a:moveTo>
                    <a:lnTo>
                      <a:pt x="59690" y="10173955"/>
                    </a:lnTo>
                    <a:lnTo>
                      <a:pt x="59690" y="59690"/>
                    </a:lnTo>
                    <a:lnTo>
                      <a:pt x="4070428" y="59690"/>
                    </a:lnTo>
                    <a:lnTo>
                      <a:pt x="4070428" y="10173955"/>
                    </a:lnTo>
                    <a:close/>
                  </a:path>
                </a:pathLst>
              </a:custGeom>
              <a:solidFill>
                <a:srgbClr val="81BC41"/>
              </a:solidFill>
            </p:spPr>
          </p:sp>
        </p:grpSp>
        <p:sp>
          <p:nvSpPr>
            <p:cNvPr id="129" name="AutoShape 123">
              <a:extLst>
                <a:ext uri="{FF2B5EF4-FFF2-40B4-BE49-F238E27FC236}">
                  <a16:creationId xmlns:a16="http://schemas.microsoft.com/office/drawing/2014/main" id="{63FFF6AD-762F-4E75-B457-E348A60539F0}"/>
                </a:ext>
              </a:extLst>
            </p:cNvPr>
            <p:cNvSpPr/>
            <p:nvPr/>
          </p:nvSpPr>
          <p:spPr>
            <a:xfrm>
              <a:off x="14806471" y="4349909"/>
              <a:ext cx="1402410" cy="430021"/>
            </a:xfrm>
            <a:prstGeom prst="rect">
              <a:avLst/>
            </a:prstGeom>
            <a:solidFill>
              <a:srgbClr val="81BC41">
                <a:alpha val="19608"/>
              </a:srgbClr>
            </a:solidFill>
          </p:spPr>
        </p:sp>
        <p:sp>
          <p:nvSpPr>
            <p:cNvPr id="130" name="TextBox 124">
              <a:extLst>
                <a:ext uri="{FF2B5EF4-FFF2-40B4-BE49-F238E27FC236}">
                  <a16:creationId xmlns:a16="http://schemas.microsoft.com/office/drawing/2014/main" id="{E8DC8487-39F5-4212-8BB9-D83B72ECFEA8}"/>
                </a:ext>
              </a:extLst>
            </p:cNvPr>
            <p:cNvSpPr txBox="1"/>
            <p:nvPr/>
          </p:nvSpPr>
          <p:spPr>
            <a:xfrm>
              <a:off x="14980972" y="2334307"/>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24.7%</a:t>
              </a:r>
            </a:p>
          </p:txBody>
        </p:sp>
        <p:sp>
          <p:nvSpPr>
            <p:cNvPr id="131" name="AutoShape 125">
              <a:extLst>
                <a:ext uri="{FF2B5EF4-FFF2-40B4-BE49-F238E27FC236}">
                  <a16:creationId xmlns:a16="http://schemas.microsoft.com/office/drawing/2014/main" id="{8EADB93C-DFE8-4ABE-8F4C-920B687FD658}"/>
                </a:ext>
              </a:extLst>
            </p:cNvPr>
            <p:cNvSpPr/>
            <p:nvPr/>
          </p:nvSpPr>
          <p:spPr>
            <a:xfrm>
              <a:off x="14803348" y="2630645"/>
              <a:ext cx="1402410" cy="430021"/>
            </a:xfrm>
            <a:prstGeom prst="rect">
              <a:avLst/>
            </a:prstGeom>
            <a:solidFill>
              <a:srgbClr val="81BC41">
                <a:alpha val="19608"/>
              </a:srgbClr>
            </a:solidFill>
          </p:spPr>
        </p:sp>
        <p:sp>
          <p:nvSpPr>
            <p:cNvPr id="132" name="TextBox 126">
              <a:extLst>
                <a:ext uri="{FF2B5EF4-FFF2-40B4-BE49-F238E27FC236}">
                  <a16:creationId xmlns:a16="http://schemas.microsoft.com/office/drawing/2014/main" id="{66CE2AC0-9EE3-45E5-A017-0DBF06AEB1EA}"/>
                </a:ext>
              </a:extLst>
            </p:cNvPr>
            <p:cNvSpPr txBox="1"/>
            <p:nvPr/>
          </p:nvSpPr>
          <p:spPr>
            <a:xfrm>
              <a:off x="14979931" y="2752917"/>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134.7%</a:t>
              </a:r>
            </a:p>
          </p:txBody>
        </p:sp>
        <p:sp>
          <p:nvSpPr>
            <p:cNvPr id="133" name="TextBox 127">
              <a:extLst>
                <a:ext uri="{FF2B5EF4-FFF2-40B4-BE49-F238E27FC236}">
                  <a16:creationId xmlns:a16="http://schemas.microsoft.com/office/drawing/2014/main" id="{489AF4EF-7685-4AF0-AE9B-4411B6DE4E91}"/>
                </a:ext>
              </a:extLst>
            </p:cNvPr>
            <p:cNvSpPr txBox="1"/>
            <p:nvPr/>
          </p:nvSpPr>
          <p:spPr>
            <a:xfrm>
              <a:off x="14983054" y="3198949"/>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2.0%</a:t>
              </a:r>
            </a:p>
          </p:txBody>
        </p:sp>
        <p:sp>
          <p:nvSpPr>
            <p:cNvPr id="134" name="AutoShape 128">
              <a:extLst>
                <a:ext uri="{FF2B5EF4-FFF2-40B4-BE49-F238E27FC236}">
                  <a16:creationId xmlns:a16="http://schemas.microsoft.com/office/drawing/2014/main" id="{90D727EB-4EA2-42E7-A21D-E4A5969D7B01}"/>
                </a:ext>
              </a:extLst>
            </p:cNvPr>
            <p:cNvSpPr/>
            <p:nvPr/>
          </p:nvSpPr>
          <p:spPr>
            <a:xfrm>
              <a:off x="14805430" y="1311115"/>
              <a:ext cx="1400328" cy="728228"/>
            </a:xfrm>
            <a:prstGeom prst="rect">
              <a:avLst/>
            </a:prstGeom>
            <a:solidFill>
              <a:srgbClr val="81BC41"/>
            </a:solidFill>
          </p:spPr>
        </p:sp>
        <p:sp>
          <p:nvSpPr>
            <p:cNvPr id="135" name="TextBox 129">
              <a:extLst>
                <a:ext uri="{FF2B5EF4-FFF2-40B4-BE49-F238E27FC236}">
                  <a16:creationId xmlns:a16="http://schemas.microsoft.com/office/drawing/2014/main" id="{0738379F-6E3B-45D8-B45D-74686B875FF7}"/>
                </a:ext>
              </a:extLst>
            </p:cNvPr>
            <p:cNvSpPr txBox="1"/>
            <p:nvPr/>
          </p:nvSpPr>
          <p:spPr>
            <a:xfrm>
              <a:off x="14886972" y="1585689"/>
              <a:ext cx="1237244" cy="169554"/>
            </a:xfrm>
            <a:prstGeom prst="rect">
              <a:avLst/>
            </a:prstGeom>
          </p:spPr>
          <p:txBody>
            <a:bodyPr lIns="0" tIns="0" rIns="0" bIns="0" rtlCol="0" anchor="t">
              <a:spAutoFit/>
            </a:bodyPr>
            <a:lstStyle/>
            <a:p>
              <a:pPr algn="ctr">
                <a:lnSpc>
                  <a:spcPts val="1334"/>
                </a:lnSpc>
              </a:pPr>
              <a:r>
                <a:rPr lang="en-US" sz="1111">
                  <a:solidFill>
                    <a:srgbClr val="000000"/>
                  </a:solidFill>
                  <a:latin typeface="Aileron Regular Bold"/>
                </a:rPr>
                <a:t>Dólares</a:t>
              </a:r>
            </a:p>
          </p:txBody>
        </p:sp>
        <p:sp>
          <p:nvSpPr>
            <p:cNvPr id="136" name="AutoShape 130">
              <a:extLst>
                <a:ext uri="{FF2B5EF4-FFF2-40B4-BE49-F238E27FC236}">
                  <a16:creationId xmlns:a16="http://schemas.microsoft.com/office/drawing/2014/main" id="{6C03DBB4-EB3D-4F2F-858B-F0616E8A77AC}"/>
                </a:ext>
              </a:extLst>
            </p:cNvPr>
            <p:cNvSpPr/>
            <p:nvPr/>
          </p:nvSpPr>
          <p:spPr>
            <a:xfrm>
              <a:off x="14806471" y="3528531"/>
              <a:ext cx="1402410" cy="430021"/>
            </a:xfrm>
            <a:prstGeom prst="rect">
              <a:avLst/>
            </a:prstGeom>
            <a:solidFill>
              <a:srgbClr val="81BC41">
                <a:alpha val="19608"/>
              </a:srgbClr>
            </a:solidFill>
          </p:spPr>
        </p:sp>
        <p:sp>
          <p:nvSpPr>
            <p:cNvPr id="137" name="TextBox 131">
              <a:extLst>
                <a:ext uri="{FF2B5EF4-FFF2-40B4-BE49-F238E27FC236}">
                  <a16:creationId xmlns:a16="http://schemas.microsoft.com/office/drawing/2014/main" id="{1AA036A9-A49A-493F-94D5-8406E76902BD}"/>
                </a:ext>
              </a:extLst>
            </p:cNvPr>
            <p:cNvSpPr txBox="1"/>
            <p:nvPr/>
          </p:nvSpPr>
          <p:spPr>
            <a:xfrm>
              <a:off x="14983054" y="3650802"/>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13.1%</a:t>
              </a:r>
            </a:p>
          </p:txBody>
        </p:sp>
        <p:sp>
          <p:nvSpPr>
            <p:cNvPr id="138" name="TextBox 132">
              <a:extLst>
                <a:ext uri="{FF2B5EF4-FFF2-40B4-BE49-F238E27FC236}">
                  <a16:creationId xmlns:a16="http://schemas.microsoft.com/office/drawing/2014/main" id="{D1C9FB82-BCE7-4D96-A0BC-7D31E5857412}"/>
                </a:ext>
              </a:extLst>
            </p:cNvPr>
            <p:cNvSpPr txBox="1"/>
            <p:nvPr/>
          </p:nvSpPr>
          <p:spPr>
            <a:xfrm>
              <a:off x="14979931" y="4087320"/>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153.5%</a:t>
              </a:r>
            </a:p>
          </p:txBody>
        </p:sp>
        <p:sp>
          <p:nvSpPr>
            <p:cNvPr id="139" name="TextBox 133">
              <a:extLst>
                <a:ext uri="{FF2B5EF4-FFF2-40B4-BE49-F238E27FC236}">
                  <a16:creationId xmlns:a16="http://schemas.microsoft.com/office/drawing/2014/main" id="{89DD2324-6F1E-4527-A1BF-367B1688452C}"/>
                </a:ext>
              </a:extLst>
            </p:cNvPr>
            <p:cNvSpPr txBox="1"/>
            <p:nvPr/>
          </p:nvSpPr>
          <p:spPr>
            <a:xfrm>
              <a:off x="14983054" y="4472181"/>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-27.6%</a:t>
              </a:r>
            </a:p>
          </p:txBody>
        </p:sp>
        <p:sp>
          <p:nvSpPr>
            <p:cNvPr id="140" name="AutoShape 134">
              <a:extLst>
                <a:ext uri="{FF2B5EF4-FFF2-40B4-BE49-F238E27FC236}">
                  <a16:creationId xmlns:a16="http://schemas.microsoft.com/office/drawing/2014/main" id="{A7A6972E-295B-4EC6-A56C-C49423EA379D}"/>
                </a:ext>
              </a:extLst>
            </p:cNvPr>
            <p:cNvSpPr/>
            <p:nvPr/>
          </p:nvSpPr>
          <p:spPr>
            <a:xfrm>
              <a:off x="14806471" y="5238947"/>
              <a:ext cx="1402410" cy="430021"/>
            </a:xfrm>
            <a:prstGeom prst="rect">
              <a:avLst/>
            </a:prstGeom>
            <a:solidFill>
              <a:srgbClr val="81BC41"/>
            </a:solidFill>
          </p:spPr>
        </p:sp>
        <p:sp>
          <p:nvSpPr>
            <p:cNvPr id="141" name="TextBox 135">
              <a:extLst>
                <a:ext uri="{FF2B5EF4-FFF2-40B4-BE49-F238E27FC236}">
                  <a16:creationId xmlns:a16="http://schemas.microsoft.com/office/drawing/2014/main" id="{063AA7BA-0C51-4B10-9112-709BC840A07B}"/>
                </a:ext>
              </a:extLst>
            </p:cNvPr>
            <p:cNvSpPr txBox="1"/>
            <p:nvPr/>
          </p:nvSpPr>
          <p:spPr>
            <a:xfrm>
              <a:off x="13474255" y="4896564"/>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0.0%</a:t>
              </a:r>
            </a:p>
          </p:txBody>
        </p:sp>
        <p:sp>
          <p:nvSpPr>
            <p:cNvPr id="142" name="TextBox 136">
              <a:extLst>
                <a:ext uri="{FF2B5EF4-FFF2-40B4-BE49-F238E27FC236}">
                  <a16:creationId xmlns:a16="http://schemas.microsoft.com/office/drawing/2014/main" id="{8BED4B27-9228-480B-B835-D4586B8C2C32}"/>
                </a:ext>
              </a:extLst>
            </p:cNvPr>
            <p:cNvSpPr txBox="1"/>
            <p:nvPr/>
          </p:nvSpPr>
          <p:spPr>
            <a:xfrm>
              <a:off x="13471132" y="5348743"/>
              <a:ext cx="1049245" cy="213484"/>
            </a:xfrm>
            <a:prstGeom prst="rect">
              <a:avLst/>
            </a:prstGeom>
          </p:spPr>
          <p:txBody>
            <a:bodyPr lIns="0" tIns="0" rIns="0" bIns="0" rtlCol="0" anchor="t">
              <a:spAutoFit/>
            </a:bodyPr>
            <a:lstStyle/>
            <a:p>
              <a:pPr algn="ctr">
                <a:lnSpc>
                  <a:spcPts val="1334"/>
                </a:lnSpc>
              </a:pPr>
              <a:r>
                <a:rPr lang="en-US" sz="1111" b="1" dirty="0">
                  <a:solidFill>
                    <a:srgbClr val="191919"/>
                  </a:solidFill>
                  <a:latin typeface="Aileron Regular"/>
                </a:rPr>
                <a:t>5.1%</a:t>
              </a:r>
              <a:endParaRPr lang="en-US" sz="1111" b="1" dirty="0">
                <a:solidFill>
                  <a:srgbClr val="191919"/>
                </a:solidFill>
                <a:latin typeface="Aileron Regular Bold"/>
              </a:endParaRPr>
            </a:p>
          </p:txBody>
        </p:sp>
        <p:sp>
          <p:nvSpPr>
            <p:cNvPr id="143" name="TextBox 137">
              <a:extLst>
                <a:ext uri="{FF2B5EF4-FFF2-40B4-BE49-F238E27FC236}">
                  <a16:creationId xmlns:a16="http://schemas.microsoft.com/office/drawing/2014/main" id="{E0EE2040-5566-4CB0-8A8A-21404B0EBD81}"/>
                </a:ext>
              </a:extLst>
            </p:cNvPr>
            <p:cNvSpPr txBox="1"/>
            <p:nvPr/>
          </p:nvSpPr>
          <p:spPr>
            <a:xfrm>
              <a:off x="14983054" y="4896564"/>
              <a:ext cx="1049245" cy="175954"/>
            </a:xfrm>
            <a:prstGeom prst="rect">
              <a:avLst/>
            </a:prstGeom>
          </p:spPr>
          <p:txBody>
            <a:bodyPr lIns="0" tIns="0" rIns="0" bIns="0" rtlCol="0" anchor="t">
              <a:spAutoFit/>
            </a:bodyPr>
            <a:lstStyle/>
            <a:p>
              <a:pPr algn="ctr">
                <a:lnSpc>
                  <a:spcPts val="1334"/>
                </a:lnSpc>
              </a:pPr>
              <a:r>
                <a:rPr lang="en-US" sz="1111">
                  <a:solidFill>
                    <a:srgbClr val="191919"/>
                  </a:solidFill>
                  <a:latin typeface="Aileron Regular"/>
                </a:rPr>
                <a:t>-</a:t>
              </a:r>
            </a:p>
          </p:txBody>
        </p:sp>
        <p:sp>
          <p:nvSpPr>
            <p:cNvPr id="144" name="TextBox 138">
              <a:extLst>
                <a:ext uri="{FF2B5EF4-FFF2-40B4-BE49-F238E27FC236}">
                  <a16:creationId xmlns:a16="http://schemas.microsoft.com/office/drawing/2014/main" id="{52DE2110-C595-4ACD-B197-E0DDA30C94B6}"/>
                </a:ext>
              </a:extLst>
            </p:cNvPr>
            <p:cNvSpPr txBox="1"/>
            <p:nvPr/>
          </p:nvSpPr>
          <p:spPr>
            <a:xfrm>
              <a:off x="14979931" y="5363469"/>
              <a:ext cx="1049245" cy="213484"/>
            </a:xfrm>
            <a:prstGeom prst="rect">
              <a:avLst/>
            </a:prstGeom>
          </p:spPr>
          <p:txBody>
            <a:bodyPr lIns="0" tIns="0" rIns="0" bIns="0" rtlCol="0" anchor="t">
              <a:spAutoFit/>
            </a:bodyPr>
            <a:lstStyle/>
            <a:p>
              <a:pPr algn="ctr">
                <a:lnSpc>
                  <a:spcPts val="1334"/>
                </a:lnSpc>
              </a:pPr>
              <a:r>
                <a:rPr lang="en-US" sz="1111" b="1" dirty="0">
                  <a:solidFill>
                    <a:srgbClr val="191919"/>
                  </a:solidFill>
                  <a:latin typeface="Aileron Regular Bold"/>
                </a:rPr>
                <a:t>13.1%</a:t>
              </a:r>
            </a:p>
          </p:txBody>
        </p:sp>
      </p:grpSp>
      <p:sp>
        <p:nvSpPr>
          <p:cNvPr id="147" name="CuadroTexto 146">
            <a:extLst>
              <a:ext uri="{FF2B5EF4-FFF2-40B4-BE49-F238E27FC236}">
                <a16:creationId xmlns:a16="http://schemas.microsoft.com/office/drawing/2014/main" id="{6A2EDEA3-BBB6-4462-B654-B247DDC376FF}"/>
              </a:ext>
            </a:extLst>
          </p:cNvPr>
          <p:cNvSpPr txBox="1"/>
          <p:nvPr/>
        </p:nvSpPr>
        <p:spPr>
          <a:xfrm>
            <a:off x="7366967" y="2167100"/>
            <a:ext cx="4574513" cy="477054"/>
          </a:xfrm>
          <a:prstGeom prst="rect">
            <a:avLst/>
          </a:prstGeom>
          <a:noFill/>
        </p:spPr>
        <p:txBody>
          <a:bodyPr wrap="square">
            <a:spAutoFit/>
          </a:bodyPr>
          <a:lstStyle/>
          <a:p>
            <a:pPr marL="0" algn="ctr" rtl="0" eaLnBrk="1" fontAlgn="b" latinLnBrk="0" hangingPunct="1">
              <a:spcBef>
                <a:spcPts val="0"/>
              </a:spcBef>
              <a:spcAft>
                <a:spcPts val="0"/>
              </a:spcAft>
            </a:pPr>
            <a:r>
              <a:rPr lang="es-CR" sz="1600" b="1" i="0" u="none" strike="noStrike" kern="1200" dirty="0">
                <a:solidFill>
                  <a:srgbClr val="000000"/>
                </a:solidFill>
                <a:effectLst/>
                <a:latin typeface="Arial" panose="020B0604020202020204" pitchFamily="34" charset="0"/>
              </a:rPr>
              <a:t>Tasa de variación del activo neto</a:t>
            </a:r>
            <a:endParaRPr lang="es-CR" sz="16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s-CR" sz="900" b="1" dirty="0">
                <a:solidFill>
                  <a:srgbClr val="000000"/>
                </a:solidFill>
                <a:latin typeface="Arial" panose="020B0604020202020204" pitchFamily="34" charset="0"/>
              </a:rPr>
              <a:t>e</a:t>
            </a:r>
            <a:r>
              <a:rPr lang="es-CR" sz="900" b="1" i="0" u="none" strike="noStrike" kern="1200" dirty="0">
                <a:solidFill>
                  <a:srgbClr val="000000"/>
                </a:solidFill>
                <a:effectLst/>
                <a:latin typeface="Arial" panose="020B0604020202020204" pitchFamily="34" charset="0"/>
              </a:rPr>
              <a:t>ntre el 31 de diciembre 2020 y 31 de diciembre 2021</a:t>
            </a:r>
            <a:endParaRPr lang="es-CR" sz="900" b="0" i="0" u="none" strike="noStrike" dirty="0">
              <a:effectLst/>
              <a:latin typeface="Arial" panose="020B0604020202020204" pitchFamily="34" charset="0"/>
            </a:endParaRPr>
          </a:p>
        </p:txBody>
      </p:sp>
    </p:spTree>
    <p:extLst>
      <p:ext uri="{BB962C8B-B14F-4D97-AF65-F5344CB8AC3E}">
        <p14:creationId xmlns:p14="http://schemas.microsoft.com/office/powerpoint/2010/main" val="111012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9B34257-488D-43D4-88DC-DE79F74B7A09}"/>
              </a:ext>
            </a:extLst>
          </p:cNvPr>
          <p:cNvSpPr>
            <a:spLocks noGrp="1"/>
          </p:cNvSpPr>
          <p:nvPr>
            <p:ph type="title"/>
          </p:nvPr>
        </p:nvSpPr>
        <p:spPr>
          <a:xfrm>
            <a:off x="0" y="1244487"/>
            <a:ext cx="12192000" cy="497600"/>
          </a:xfrm>
        </p:spPr>
        <p:txBody>
          <a:bodyPr>
            <a:noAutofit/>
          </a:bodyPr>
          <a:lstStyle/>
          <a:p>
            <a:pPr lvl="0" algn="ctr" defTabSz="609630">
              <a:lnSpc>
                <a:spcPts val="2986"/>
              </a:lnSpc>
              <a:spcBef>
                <a:spcPts val="0"/>
              </a:spcBef>
              <a:defRPr/>
            </a:pPr>
            <a:r>
              <a:rPr lang="es-419" sz="2800" b="1" dirty="0">
                <a:solidFill>
                  <a:srgbClr val="204775"/>
                </a:solidFill>
                <a:latin typeface="Arial" panose="020B0604020202020204" pitchFamily="34" charset="0"/>
                <a:cs typeface="Arial" panose="020B0604020202020204" pitchFamily="34" charset="0"/>
              </a:rPr>
              <a:t>Fondos de inversión inmobiliarios</a:t>
            </a:r>
            <a:endParaRPr lang="es-CR" sz="2800" b="1" dirty="0">
              <a:solidFill>
                <a:srgbClr val="204775"/>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D00912-8AC3-4E4A-A0A2-2286665AF96C}"/>
              </a:ext>
            </a:extLst>
          </p:cNvPr>
          <p:cNvSpPr txBox="1"/>
          <p:nvPr/>
        </p:nvSpPr>
        <p:spPr>
          <a:xfrm>
            <a:off x="1261232" y="6309275"/>
            <a:ext cx="9839739"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Uno de los sectores más afectados por la pandemia es el de los fondos de inversión inmobiliarios, los cuales han registrado una reducción en el rubro de rentas mensuales en los últimos dos años, lo que detuvo el monto de las compras de nuevos inmuebles.</a:t>
            </a:r>
          </a:p>
        </p:txBody>
      </p:sp>
      <p:graphicFrame>
        <p:nvGraphicFramePr>
          <p:cNvPr id="7" name="Chart 2">
            <a:extLst>
              <a:ext uri="{FF2B5EF4-FFF2-40B4-BE49-F238E27FC236}">
                <a16:creationId xmlns:a16="http://schemas.microsoft.com/office/drawing/2014/main" id="{E4C83619-C079-4CC7-B4A8-24075ACB8DC4}"/>
              </a:ext>
            </a:extLst>
          </p:cNvPr>
          <p:cNvGraphicFramePr>
            <a:graphicFrameLocks/>
          </p:cNvGraphicFramePr>
          <p:nvPr>
            <p:extLst>
              <p:ext uri="{D42A27DB-BD31-4B8C-83A1-F6EECF244321}">
                <p14:modId xmlns:p14="http://schemas.microsoft.com/office/powerpoint/2010/main" val="2022041081"/>
              </p:ext>
            </p:extLst>
          </p:nvPr>
        </p:nvGraphicFramePr>
        <p:xfrm>
          <a:off x="373212" y="2150804"/>
          <a:ext cx="7193779" cy="3462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714F2292-E5F4-4E95-BC53-7B58A23A57C6}"/>
              </a:ext>
            </a:extLst>
          </p:cNvPr>
          <p:cNvGraphicFramePr>
            <a:graphicFrameLocks noGrp="1"/>
          </p:cNvGraphicFramePr>
          <p:nvPr>
            <p:extLst>
              <p:ext uri="{D42A27DB-BD31-4B8C-83A1-F6EECF244321}">
                <p14:modId xmlns:p14="http://schemas.microsoft.com/office/powerpoint/2010/main" val="513442684"/>
              </p:ext>
            </p:extLst>
          </p:nvPr>
        </p:nvGraphicFramePr>
        <p:xfrm>
          <a:off x="7884382" y="3161134"/>
          <a:ext cx="4163115" cy="1442048"/>
        </p:xfrm>
        <a:graphic>
          <a:graphicData uri="http://schemas.openxmlformats.org/drawingml/2006/table">
            <a:tbl>
              <a:tblPr firstRow="1" firstCol="1" bandRow="1"/>
              <a:tblGrid>
                <a:gridCol w="1665246">
                  <a:extLst>
                    <a:ext uri="{9D8B030D-6E8A-4147-A177-3AD203B41FA5}">
                      <a16:colId xmlns:a16="http://schemas.microsoft.com/office/drawing/2014/main" val="3339391215"/>
                    </a:ext>
                  </a:extLst>
                </a:gridCol>
                <a:gridCol w="832623">
                  <a:extLst>
                    <a:ext uri="{9D8B030D-6E8A-4147-A177-3AD203B41FA5}">
                      <a16:colId xmlns:a16="http://schemas.microsoft.com/office/drawing/2014/main" val="2626680937"/>
                    </a:ext>
                  </a:extLst>
                </a:gridCol>
                <a:gridCol w="832623">
                  <a:extLst>
                    <a:ext uri="{9D8B030D-6E8A-4147-A177-3AD203B41FA5}">
                      <a16:colId xmlns:a16="http://schemas.microsoft.com/office/drawing/2014/main" val="1601392155"/>
                    </a:ext>
                  </a:extLst>
                </a:gridCol>
                <a:gridCol w="832623">
                  <a:extLst>
                    <a:ext uri="{9D8B030D-6E8A-4147-A177-3AD203B41FA5}">
                      <a16:colId xmlns:a16="http://schemas.microsoft.com/office/drawing/2014/main" val="2028882665"/>
                    </a:ext>
                  </a:extLst>
                </a:gridCol>
              </a:tblGrid>
              <a:tr h="185291">
                <a:tc>
                  <a:txBody>
                    <a:bodyPr/>
                    <a:lstStyle/>
                    <a:p>
                      <a:pPr algn="ctr" fontAlgn="ctr"/>
                      <a:r>
                        <a:rPr lang="es-CR" sz="1000" b="1" i="0" u="none" strike="noStrike">
                          <a:solidFill>
                            <a:srgbClr val="000000"/>
                          </a:solidFill>
                          <a:effectLst/>
                          <a:latin typeface="Arial" panose="020B0604020202020204" pitchFamily="34" charset="0"/>
                        </a:rPr>
                        <a:t>Actividad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F3F"/>
                    </a:solidFill>
                  </a:tcPr>
                </a:tc>
                <a:tc>
                  <a:txBody>
                    <a:bodyPr/>
                    <a:lstStyle/>
                    <a:p>
                      <a:pPr algn="ctr" fontAlgn="ctr"/>
                      <a:r>
                        <a:rPr lang="es-CR" sz="1000" b="1" i="0" u="none" strike="noStrike">
                          <a:solidFill>
                            <a:srgbClr val="000000"/>
                          </a:solidFill>
                          <a:effectLst/>
                          <a:latin typeface="Arial" panose="020B0604020202020204" pitchFamily="34" charset="0"/>
                        </a:rPr>
                        <a:t>Dec-19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F3F"/>
                    </a:solidFill>
                  </a:tcPr>
                </a:tc>
                <a:tc>
                  <a:txBody>
                    <a:bodyPr/>
                    <a:lstStyle/>
                    <a:p>
                      <a:pPr algn="ctr" fontAlgn="ctr"/>
                      <a:r>
                        <a:rPr lang="es-CR" sz="1000" b="1" i="0" u="none" strike="noStrike">
                          <a:solidFill>
                            <a:srgbClr val="000000"/>
                          </a:solidFill>
                          <a:effectLst/>
                          <a:latin typeface="Arial" panose="020B0604020202020204" pitchFamily="34" charset="0"/>
                        </a:rPr>
                        <a:t>Dec-20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F3F"/>
                    </a:solidFill>
                  </a:tcPr>
                </a:tc>
                <a:tc>
                  <a:txBody>
                    <a:bodyPr/>
                    <a:lstStyle/>
                    <a:p>
                      <a:pPr algn="ctr" fontAlgn="ctr"/>
                      <a:r>
                        <a:rPr lang="es-CR" sz="1000" b="1" i="0" u="none" strike="noStrike">
                          <a:solidFill>
                            <a:srgbClr val="000000"/>
                          </a:solidFill>
                          <a:effectLst/>
                          <a:latin typeface="Arial" panose="020B0604020202020204" pitchFamily="34" charset="0"/>
                        </a:rPr>
                        <a:t>Dec-21</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F3F"/>
                    </a:solidFill>
                  </a:tcPr>
                </a:tc>
                <a:extLst>
                  <a:ext uri="{0D108BD9-81ED-4DB2-BD59-A6C34878D82A}">
                    <a16:rowId xmlns:a16="http://schemas.microsoft.com/office/drawing/2014/main" val="3014233694"/>
                  </a:ext>
                </a:extLst>
              </a:tr>
              <a:tr h="177235">
                <a:tc>
                  <a:txBody>
                    <a:bodyPr/>
                    <a:lstStyle/>
                    <a:p>
                      <a:pPr algn="ctr" fontAlgn="ctr"/>
                      <a:r>
                        <a:rPr lang="es-CR" sz="1000" b="0" i="0" u="none" strike="noStrike">
                          <a:solidFill>
                            <a:srgbClr val="000000"/>
                          </a:solidFill>
                          <a:effectLst/>
                          <a:latin typeface="Arial" panose="020B0604020202020204" pitchFamily="34" charset="0"/>
                        </a:rPr>
                        <a:t>Supermercados</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R" sz="1000" b="0" i="0" u="none" strike="noStrike">
                          <a:solidFill>
                            <a:srgbClr val="000000"/>
                          </a:solidFill>
                          <a:effectLst/>
                          <a:latin typeface="Arial" panose="020B0604020202020204" pitchFamily="34" charset="0"/>
                        </a:rPr>
                        <a:t>85.4%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R" sz="1000" b="0" i="0" u="none" strike="noStrike">
                          <a:solidFill>
                            <a:srgbClr val="000000"/>
                          </a:solidFill>
                          <a:effectLst/>
                          <a:latin typeface="Arial" panose="020B0604020202020204" pitchFamily="34" charset="0"/>
                        </a:rPr>
                        <a:t>99.9%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R" sz="1000" b="0" i="0" u="none" strike="noStrike">
                          <a:solidFill>
                            <a:srgbClr val="000000"/>
                          </a:solidFill>
                          <a:effectLst/>
                          <a:latin typeface="Arial" panose="020B0604020202020204" pitchFamily="34" charset="0"/>
                        </a:rPr>
                        <a:t>99.9%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82679912"/>
                  </a:ext>
                </a:extLst>
              </a:tr>
              <a:tr h="177235">
                <a:tc>
                  <a:txBody>
                    <a:bodyPr/>
                    <a:lstStyle/>
                    <a:p>
                      <a:pPr algn="ctr" fontAlgn="ctr"/>
                      <a:r>
                        <a:rPr lang="es-CR" sz="1000" b="0" i="0" u="none" strike="noStrike">
                          <a:solidFill>
                            <a:srgbClr val="000000"/>
                          </a:solidFill>
                          <a:effectLst/>
                          <a:latin typeface="Arial" panose="020B0604020202020204" pitchFamily="34" charset="0"/>
                        </a:rPr>
                        <a:t>Restaurantes</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100.0%</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96.4%</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96.4%</a:t>
                      </a:r>
                    </a:p>
                  </a:txBody>
                  <a:tcPr marL="0" marR="0" marT="0" marB="0" anchor="ctr">
                    <a:lnL>
                      <a:noFill/>
                    </a:lnL>
                    <a:lnR>
                      <a:noFill/>
                    </a:lnR>
                    <a:lnT>
                      <a:noFill/>
                    </a:lnT>
                    <a:lnB>
                      <a:noFill/>
                    </a:lnB>
                  </a:tcPr>
                </a:tc>
                <a:extLst>
                  <a:ext uri="{0D108BD9-81ED-4DB2-BD59-A6C34878D82A}">
                    <a16:rowId xmlns:a16="http://schemas.microsoft.com/office/drawing/2014/main" val="3446465248"/>
                  </a:ext>
                </a:extLst>
              </a:tr>
              <a:tr h="177235">
                <a:tc>
                  <a:txBody>
                    <a:bodyPr/>
                    <a:lstStyle/>
                    <a:p>
                      <a:pPr algn="ctr" fontAlgn="ctr"/>
                      <a:r>
                        <a:rPr lang="es-CR" sz="1000" b="0" i="0" u="none" strike="noStrike">
                          <a:solidFill>
                            <a:srgbClr val="000000"/>
                          </a:solidFill>
                          <a:effectLst/>
                          <a:latin typeface="Arial" panose="020B0604020202020204" pitchFamily="34" charset="0"/>
                        </a:rPr>
                        <a:t>Bodegas</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86.0%</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95.2%</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93.1%</a:t>
                      </a:r>
                    </a:p>
                  </a:txBody>
                  <a:tcPr marL="0" marR="0" marT="0" marB="0" anchor="ctr">
                    <a:lnL>
                      <a:noFill/>
                    </a:lnL>
                    <a:lnR>
                      <a:noFill/>
                    </a:lnR>
                    <a:lnT>
                      <a:noFill/>
                    </a:lnT>
                    <a:lnB>
                      <a:noFill/>
                    </a:lnB>
                  </a:tcPr>
                </a:tc>
                <a:extLst>
                  <a:ext uri="{0D108BD9-81ED-4DB2-BD59-A6C34878D82A}">
                    <a16:rowId xmlns:a16="http://schemas.microsoft.com/office/drawing/2014/main" val="3274653758"/>
                  </a:ext>
                </a:extLst>
              </a:tr>
              <a:tr h="177235">
                <a:tc>
                  <a:txBody>
                    <a:bodyPr/>
                    <a:lstStyle/>
                    <a:p>
                      <a:pPr algn="ctr" fontAlgn="ctr"/>
                      <a:r>
                        <a:rPr lang="es-CR" sz="1000" b="0" i="0" u="none" strike="noStrike">
                          <a:solidFill>
                            <a:srgbClr val="000000"/>
                          </a:solidFill>
                          <a:effectLst/>
                          <a:latin typeface="Arial" panose="020B0604020202020204" pitchFamily="34" charset="0"/>
                        </a:rPr>
                        <a:t>Comercial</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89.2%</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83.0%</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86.2%</a:t>
                      </a:r>
                    </a:p>
                  </a:txBody>
                  <a:tcPr marL="0" marR="0" marT="0" marB="0" anchor="ctr">
                    <a:lnL>
                      <a:noFill/>
                    </a:lnL>
                    <a:lnR>
                      <a:noFill/>
                    </a:lnR>
                    <a:lnT>
                      <a:noFill/>
                    </a:lnT>
                    <a:lnB>
                      <a:noFill/>
                    </a:lnB>
                  </a:tcPr>
                </a:tc>
                <a:extLst>
                  <a:ext uri="{0D108BD9-81ED-4DB2-BD59-A6C34878D82A}">
                    <a16:rowId xmlns:a16="http://schemas.microsoft.com/office/drawing/2014/main" val="2144617382"/>
                  </a:ext>
                </a:extLst>
              </a:tr>
              <a:tr h="177235">
                <a:tc>
                  <a:txBody>
                    <a:bodyPr/>
                    <a:lstStyle/>
                    <a:p>
                      <a:pPr algn="ctr" fontAlgn="ctr"/>
                      <a:r>
                        <a:rPr lang="es-CR" sz="1000" b="0" i="0" u="none" strike="noStrike">
                          <a:solidFill>
                            <a:srgbClr val="000000"/>
                          </a:solidFill>
                          <a:effectLst/>
                          <a:latin typeface="Arial" panose="020B0604020202020204" pitchFamily="34" charset="0"/>
                        </a:rPr>
                        <a:t>Parques industriales</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92.9%</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83.9%</a:t>
                      </a:r>
                    </a:p>
                  </a:txBody>
                  <a:tcPr marL="0" marR="0" marT="0" marB="0" anchor="ctr">
                    <a:lnL>
                      <a:noFill/>
                    </a:lnL>
                    <a:lnR>
                      <a:noFill/>
                    </a:lnR>
                    <a:lnT>
                      <a:noFill/>
                    </a:lnT>
                    <a:lnB>
                      <a:noFill/>
                    </a:lnB>
                  </a:tcPr>
                </a:tc>
                <a:tc>
                  <a:txBody>
                    <a:bodyPr/>
                    <a:lstStyle/>
                    <a:p>
                      <a:pPr algn="ctr" fontAlgn="ctr"/>
                      <a:r>
                        <a:rPr lang="es-CR" sz="1000" b="0" i="0" u="none" strike="noStrike">
                          <a:solidFill>
                            <a:srgbClr val="000000"/>
                          </a:solidFill>
                          <a:effectLst/>
                          <a:latin typeface="Arial" panose="020B0604020202020204" pitchFamily="34" charset="0"/>
                        </a:rPr>
                        <a:t>82.7%</a:t>
                      </a:r>
                    </a:p>
                  </a:txBody>
                  <a:tcPr marL="0" marR="0" marT="0" marB="0" anchor="ctr">
                    <a:lnL>
                      <a:noFill/>
                    </a:lnL>
                    <a:lnR>
                      <a:noFill/>
                    </a:lnR>
                    <a:lnT>
                      <a:noFill/>
                    </a:lnT>
                    <a:lnB>
                      <a:noFill/>
                    </a:lnB>
                  </a:tcPr>
                </a:tc>
                <a:extLst>
                  <a:ext uri="{0D108BD9-81ED-4DB2-BD59-A6C34878D82A}">
                    <a16:rowId xmlns:a16="http://schemas.microsoft.com/office/drawing/2014/main" val="1813679650"/>
                  </a:ext>
                </a:extLst>
              </a:tr>
              <a:tr h="185291">
                <a:tc>
                  <a:txBody>
                    <a:bodyPr/>
                    <a:lstStyle/>
                    <a:p>
                      <a:pPr algn="ctr" fontAlgn="ctr"/>
                      <a:r>
                        <a:rPr lang="es-CR" sz="1000" b="0" i="0" u="none" strike="noStrike">
                          <a:solidFill>
                            <a:srgbClr val="000000"/>
                          </a:solidFill>
                          <a:effectLst/>
                          <a:latin typeface="Arial" panose="020B0604020202020204" pitchFamily="34" charset="0"/>
                        </a:rPr>
                        <a:t>Oficinas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R" sz="1000" b="0" i="0" u="none" strike="noStrike">
                          <a:solidFill>
                            <a:srgbClr val="000000"/>
                          </a:solidFill>
                          <a:effectLst/>
                          <a:latin typeface="Arial" panose="020B0604020202020204" pitchFamily="34" charset="0"/>
                        </a:rPr>
                        <a:t>87.4%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R" sz="1000" b="0" i="0" u="none" strike="noStrike">
                          <a:solidFill>
                            <a:srgbClr val="000000"/>
                          </a:solidFill>
                          <a:effectLst/>
                          <a:latin typeface="Arial" panose="020B0604020202020204" pitchFamily="34" charset="0"/>
                        </a:rPr>
                        <a:t>82.0%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R" sz="1000" b="0" i="0" u="none" strike="noStrike">
                          <a:solidFill>
                            <a:srgbClr val="000000"/>
                          </a:solidFill>
                          <a:effectLst/>
                          <a:latin typeface="Arial" panose="020B0604020202020204" pitchFamily="34" charset="0"/>
                        </a:rPr>
                        <a:t>79.9%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62887"/>
                  </a:ext>
                </a:extLst>
              </a:tr>
              <a:tr h="185291">
                <a:tc>
                  <a:txBody>
                    <a:bodyPr/>
                    <a:lstStyle/>
                    <a:p>
                      <a:pPr algn="ctr" fontAlgn="ctr"/>
                      <a:r>
                        <a:rPr lang="es-CR" sz="1000" b="1" i="1" u="none" strike="noStrike" dirty="0">
                          <a:solidFill>
                            <a:srgbClr val="000000"/>
                          </a:solidFill>
                          <a:effectLst/>
                          <a:latin typeface="Arial" panose="020B0604020202020204" pitchFamily="34" charset="0"/>
                        </a:rPr>
                        <a:t>Industria</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F3F"/>
                    </a:solidFill>
                  </a:tcPr>
                </a:tc>
                <a:tc>
                  <a:txBody>
                    <a:bodyPr/>
                    <a:lstStyle/>
                    <a:p>
                      <a:pPr algn="ctr" fontAlgn="ctr"/>
                      <a:r>
                        <a:rPr lang="es-CR" sz="1000" b="1" i="1" u="none" strike="noStrike" dirty="0">
                          <a:solidFill>
                            <a:srgbClr val="000000"/>
                          </a:solidFill>
                          <a:effectLst/>
                          <a:latin typeface="Arial" panose="020B0604020202020204" pitchFamily="34" charset="0"/>
                        </a:rPr>
                        <a:t>88.7%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F3F"/>
                    </a:solidFill>
                  </a:tcPr>
                </a:tc>
                <a:tc>
                  <a:txBody>
                    <a:bodyPr/>
                    <a:lstStyle/>
                    <a:p>
                      <a:pPr algn="ctr" fontAlgn="ctr"/>
                      <a:r>
                        <a:rPr lang="es-CR" sz="1000" b="1" i="1" u="none" strike="noStrike">
                          <a:solidFill>
                            <a:srgbClr val="000000"/>
                          </a:solidFill>
                          <a:effectLst/>
                          <a:latin typeface="Arial" panose="020B0604020202020204" pitchFamily="34" charset="0"/>
                        </a:rPr>
                        <a:t>87.8%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F3F"/>
                    </a:solidFill>
                  </a:tcPr>
                </a:tc>
                <a:tc>
                  <a:txBody>
                    <a:bodyPr/>
                    <a:lstStyle/>
                    <a:p>
                      <a:pPr algn="ctr" fontAlgn="ctr"/>
                      <a:r>
                        <a:rPr lang="es-CR" sz="1000" b="1" i="1" u="none" strike="noStrike" dirty="0">
                          <a:solidFill>
                            <a:srgbClr val="000000"/>
                          </a:solidFill>
                          <a:effectLst/>
                          <a:latin typeface="Arial" panose="020B0604020202020204" pitchFamily="34" charset="0"/>
                        </a:rPr>
                        <a:t>86.8%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F3F"/>
                    </a:solidFill>
                  </a:tcPr>
                </a:tc>
                <a:extLst>
                  <a:ext uri="{0D108BD9-81ED-4DB2-BD59-A6C34878D82A}">
                    <a16:rowId xmlns:a16="http://schemas.microsoft.com/office/drawing/2014/main" val="3408538631"/>
                  </a:ext>
                </a:extLst>
              </a:tr>
            </a:tbl>
          </a:graphicData>
        </a:graphic>
      </p:graphicFrame>
      <p:sp>
        <p:nvSpPr>
          <p:cNvPr id="9" name="CuadroTexto 8">
            <a:extLst>
              <a:ext uri="{FF2B5EF4-FFF2-40B4-BE49-F238E27FC236}">
                <a16:creationId xmlns:a16="http://schemas.microsoft.com/office/drawing/2014/main" id="{5B3FBBC8-8FDD-46AF-812D-5B8719A998E7}"/>
              </a:ext>
            </a:extLst>
          </p:cNvPr>
          <p:cNvSpPr txBox="1"/>
          <p:nvPr/>
        </p:nvSpPr>
        <p:spPr>
          <a:xfrm>
            <a:off x="7884382" y="2597810"/>
            <a:ext cx="3934406" cy="557140"/>
          </a:xfrm>
          <a:prstGeom prst="rect">
            <a:avLst/>
          </a:prstGeom>
          <a:noFill/>
        </p:spPr>
        <p:txBody>
          <a:bodyPr wrap="square">
            <a:spAutoFit/>
          </a:bodyPr>
          <a:lstStyle/>
          <a:p>
            <a:pPr marL="0" algn="ctr" rtl="0" eaLnBrk="1" fontAlgn="b" latinLnBrk="0" hangingPunct="1">
              <a:lnSpc>
                <a:spcPct val="150000"/>
              </a:lnSpc>
              <a:spcBef>
                <a:spcPts val="0"/>
              </a:spcBef>
              <a:spcAft>
                <a:spcPts val="0"/>
              </a:spcAft>
            </a:pPr>
            <a:r>
              <a:rPr lang="es-CR" sz="1200" b="1" dirty="0">
                <a:effectLst/>
                <a:latin typeface="Arial" panose="020B0604020202020204" pitchFamily="34" charset="0"/>
                <a:ea typeface="Calibri" panose="020F0502020204030204" pitchFamily="34" charset="0"/>
                <a:cs typeface="Arial" panose="020B0604020202020204" pitchFamily="34" charset="0"/>
              </a:rPr>
              <a:t>Porcentaje de ocupación por actividad económica</a:t>
            </a:r>
          </a:p>
          <a:p>
            <a:pPr marL="0" algn="ctr" rtl="0" eaLnBrk="1" fontAlgn="b" latinLnBrk="0" hangingPunct="1">
              <a:lnSpc>
                <a:spcPct val="150000"/>
              </a:lnSpc>
              <a:spcBef>
                <a:spcPts val="0"/>
              </a:spcBef>
              <a:spcAft>
                <a:spcPts val="0"/>
              </a:spcAft>
            </a:pPr>
            <a:r>
              <a:rPr lang="es-CR" sz="1000" b="1" u="none" strike="noStrike" dirty="0">
                <a:latin typeface="Arial" panose="020B0604020202020204" pitchFamily="34" charset="0"/>
                <a:cs typeface="Arial" panose="020B0604020202020204" pitchFamily="34" charset="0"/>
              </a:rPr>
              <a:t>A diciembre de cada año</a:t>
            </a:r>
            <a:endParaRPr lang="es-CR" sz="1000" b="1" u="none" strike="noStrik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3224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E0B76858248704599E82B298AB5F6FA" ma:contentTypeVersion="3" ma:contentTypeDescription="Crear nuevo documento." ma:contentTypeScope="" ma:versionID="7588138047c58d8236c4b59e6fd9fb91">
  <xsd:schema xmlns:xsd="http://www.w3.org/2001/XMLSchema" xmlns:xs="http://www.w3.org/2001/XMLSchema" xmlns:p="http://schemas.microsoft.com/office/2006/metadata/properties" xmlns:ns1="http://schemas.microsoft.com/sharepoint/v3" xmlns:ns3="fc66ef79-2d66-4fa3-90bd-e4f186d8d369" targetNamespace="http://schemas.microsoft.com/office/2006/metadata/properties" ma:root="true" ma:fieldsID="698d0c0ea0562f34f02bb987e66ba11d" ns1:_="" ns3:_="">
    <xsd:import namespace="http://schemas.microsoft.com/sharepoint/v3"/>
    <xsd:import namespace="fc66ef79-2d66-4fa3-90bd-e4f186d8d369"/>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66ef79-2d66-4fa3-90bd-e4f186d8d369" elementFormDefault="qualified">
    <xsd:import namespace="http://schemas.microsoft.com/office/2006/documentManagement/types"/>
    <xsd:import namespace="http://schemas.microsoft.com/office/infopath/2007/PartnerControls"/>
    <xsd:element name="SharedWithUsers" ma:index="11"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DF2C581D7112F4EAE8BD41DAFA8A12F" ma:contentTypeVersion="1" ma:contentTypeDescription="Create a new document." ma:contentTypeScope="" ma:versionID="dab7346146886734a885d976da1a6419">
  <xsd:schema xmlns:xsd="http://www.w3.org/2001/XMLSchema" xmlns:xs="http://www.w3.org/2001/XMLSchema" xmlns:p="http://schemas.microsoft.com/office/2006/metadata/properties" xmlns:ns2="ad55862f-c45d-42c7-a121-267e5319d971" xmlns:ns3="c4ba0d3e-2a64-48de-822d-8d7499cb09f9" targetNamespace="http://schemas.microsoft.com/office/2006/metadata/properties" ma:root="true" ma:fieldsID="7b0a9df8f0e7dc6a81d7f7d5235bd982" ns2:_="" ns3:_="">
    <xsd:import namespace="ad55862f-c45d-42c7-a121-267e5319d971"/>
    <xsd:import namespace="c4ba0d3e-2a64-48de-822d-8d7499cb09f9"/>
    <xsd:element name="properties">
      <xsd:complexType>
        <xsd:sequence>
          <xsd:element name="documentManagement">
            <xsd:complexType>
              <xsd:all>
                <xsd:element ref="ns2:_dlc_DocId" minOccurs="0"/>
                <xsd:element ref="ns2:_dlc_DocIdUrl" minOccurs="0"/>
                <xsd:element ref="ns2:_dlc_DocIdPersistId" minOccurs="0"/>
                <xsd:element ref="ns3:Tip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55862f-c45d-42c7-a121-267e5319d9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4ba0d3e-2a64-48de-822d-8d7499cb09f9" elementFormDefault="qualified">
    <xsd:import namespace="http://schemas.microsoft.com/office/2006/documentManagement/types"/>
    <xsd:import namespace="http://schemas.microsoft.com/office/infopath/2007/PartnerControls"/>
    <xsd:element name="Tipo" ma:index="11" nillable="true" ma:displayName="Tipo" ma:default="Interna" ma:format="Dropdown" ma:internalName="Tipo">
      <xsd:simpleType>
        <xsd:restriction base="dms:Choice">
          <xsd:enumeration value="Interna"/>
          <xsd:enumeration value="Externa"/>
          <xsd:enumeration value="Interna y exter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793784-9286-475F-A22C-9A76215DD189}">
  <ds:schemaRefs>
    <ds:schemaRef ds:uri="http://schemas.microsoft.com/sharepoint/v3/contenttype/forms"/>
  </ds:schemaRefs>
</ds:datastoreItem>
</file>

<file path=customXml/itemProps2.xml><?xml version="1.0" encoding="utf-8"?>
<ds:datastoreItem xmlns:ds="http://schemas.openxmlformats.org/officeDocument/2006/customXml" ds:itemID="{53EBD6AF-59E1-4D80-B0DB-37C6846E40B2}"/>
</file>

<file path=customXml/itemProps3.xml><?xml version="1.0" encoding="utf-8"?>
<ds:datastoreItem xmlns:ds="http://schemas.openxmlformats.org/officeDocument/2006/customXml" ds:itemID="{A48A9931-AC18-47C3-AE13-E683FBB0247E}">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c4ba0d3e-2a64-48de-822d-8d7499cb09f9"/>
    <ds:schemaRef ds:uri="ad55862f-c45d-42c7-a121-267e5319d971"/>
  </ds:schemaRefs>
</ds:datastoreItem>
</file>

<file path=customXml/itemProps4.xml><?xml version="1.0" encoding="utf-8"?>
<ds:datastoreItem xmlns:ds="http://schemas.openxmlformats.org/officeDocument/2006/customXml" ds:itemID="{14B410C3-B1E6-423F-A727-E39461DB2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55862f-c45d-42c7-a121-267e5319d971"/>
    <ds:schemaRef ds:uri="c4ba0d3e-2a64-48de-822d-8d7499cb0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22675</TotalTime>
  <Words>2856</Words>
  <Application>Microsoft Office PowerPoint</Application>
  <PresentationFormat>Panorámica</PresentationFormat>
  <Paragraphs>530</Paragraphs>
  <Slides>33</Slides>
  <Notes>13</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33</vt:i4>
      </vt:variant>
    </vt:vector>
  </HeadingPairs>
  <TitlesOfParts>
    <vt:vector size="45" baseType="lpstr">
      <vt:lpstr>Aileron Regular</vt:lpstr>
      <vt:lpstr>Aileron Regular Bold</vt:lpstr>
      <vt:lpstr>Arial</vt:lpstr>
      <vt:lpstr>Arial Black</vt:lpstr>
      <vt:lpstr>Arial Bold</vt:lpstr>
      <vt:lpstr>Arial Nova Light</vt:lpstr>
      <vt:lpstr>Bookman Old Style</vt:lpstr>
      <vt:lpstr>Calibri</vt:lpstr>
      <vt:lpstr>Calibri Light</vt:lpstr>
      <vt:lpstr>Courier New</vt:lpstr>
      <vt:lpstr>Tema de Office</vt:lpstr>
      <vt:lpstr>Office Theme</vt:lpstr>
      <vt:lpstr>Informe de labores 2021</vt:lpstr>
      <vt:lpstr>  Evolución del mercado de valores Plan estratégico y gestión operativa Retos para el 2022  </vt:lpstr>
      <vt:lpstr>Evolución del mercado de valores  </vt:lpstr>
      <vt:lpstr>Participación del  mercado de capitales en la economía del país</vt:lpstr>
      <vt:lpstr>Volumen transado por tipo de mercado</vt:lpstr>
      <vt:lpstr>Puestos de Bolsa: Participación sectorial</vt:lpstr>
      <vt:lpstr>Fondos de inversión: activo neto </vt:lpstr>
      <vt:lpstr>Diversificación en Fondos de inversión: atracción de inversionistas</vt:lpstr>
      <vt:lpstr>Fondos de inversión inmobiliarios</vt:lpstr>
      <vt:lpstr>Fondos de inversión inmobiliarios: diversificación por actividad económica </vt:lpstr>
      <vt:lpstr>Salud financiera de las entidades</vt:lpstr>
      <vt:lpstr>Plan estratégico y gestión operativa</vt:lpstr>
      <vt:lpstr>Objetivos estratégicos y proyectos 2019-2023</vt:lpstr>
      <vt:lpstr>Presentación de PowerPoint</vt:lpstr>
      <vt:lpstr>Mejora regulatoria 2021</vt:lpstr>
      <vt:lpstr>Mejora regulatoria 2021</vt:lpstr>
      <vt:lpstr>Presentación de PowerPoint</vt:lpstr>
      <vt:lpstr>Presentación de PowerPoint</vt:lpstr>
      <vt:lpstr>Autorización de Oferta Pública</vt:lpstr>
      <vt:lpstr>Autorización de Oferta Pública</vt:lpstr>
      <vt:lpstr>Plan de Transformación Digital - 2021</vt:lpstr>
      <vt:lpstr>Planificación 2021</vt:lpstr>
      <vt:lpstr>Costos de supervisión</vt:lpstr>
      <vt:lpstr>Fortalecimiento de capacidades técnicas</vt:lpstr>
      <vt:lpstr>Educación Financiera </vt:lpstr>
      <vt:lpstr>Canales de atención</vt:lpstr>
      <vt:lpstr>Retos 2022</vt:lpstr>
      <vt:lpstr>Presentación de PowerPoint</vt:lpstr>
      <vt:lpstr>Presentación de PowerPoint</vt:lpstr>
      <vt:lpstr>Plan de acción para el desarrollo del mercado de capitales - Implementación </vt:lpstr>
      <vt:lpstr>Presentación de PowerPoint</vt:lpstr>
      <vt:lpstr>Plan de Transformación Digital - 2022</vt:lpstr>
      <vt:lpstr>¡Avanzamos con pasos firmes, en el fortalecimiento del mercado de valores!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AVENDANO JIMENEZ JOANA DE LOS ANGELES</dc:creator>
  <cp:lastModifiedBy>AVENDANO JIMENEZ JOANA DE LOS ANGELES</cp:lastModifiedBy>
  <cp:revision>578</cp:revision>
  <dcterms:created xsi:type="dcterms:W3CDTF">2021-03-03T20:01:40Z</dcterms:created>
  <dcterms:modified xsi:type="dcterms:W3CDTF">2022-02-23T16:54:15Z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0x010100BE0B76858248704599E82B298AB5F6FA</vt:lpwstr>
  </property>
  <property fmtid="{D5CDD505-2E9C-101B-9397-08002B2CF9AE}" pid="3" name="_dlc_DocIdItemGuid">
    <vt:lpwstr>760bc29f-6831-4676-8adc-f289fb5b5aa7</vt:lpwstr>
  </property>
</Properties>
</file>